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87367" y="2212340"/>
            <a:ext cx="307403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2100" y="3616452"/>
            <a:ext cx="860425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500" y="6428661"/>
            <a:ext cx="388817" cy="21959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2500" y="6428661"/>
            <a:ext cx="388817" cy="2195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100" y="253491"/>
            <a:ext cx="116078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5956" y="1489928"/>
            <a:ext cx="10920095" cy="4425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088839" y="6466192"/>
            <a:ext cx="2847975" cy="13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408240" y="6380518"/>
            <a:ext cx="222884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36.jp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jpg"/><Relationship Id="rId17" Type="http://schemas.openxmlformats.org/officeDocument/2006/relationships/image" Target="../media/image9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Relationship Id="rId3" Type="http://schemas.openxmlformats.org/officeDocument/2006/relationships/image" Target="../media/image2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0.jpg"/><Relationship Id="rId4" Type="http://schemas.openxmlformats.org/officeDocument/2006/relationships/image" Target="../media/image161.jpg"/><Relationship Id="rId5" Type="http://schemas.openxmlformats.org/officeDocument/2006/relationships/image" Target="../media/image162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3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4.jpg"/><Relationship Id="rId4" Type="http://schemas.openxmlformats.org/officeDocument/2006/relationships/image" Target="../media/image16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2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3.jpg"/><Relationship Id="rId4" Type="http://schemas.openxmlformats.org/officeDocument/2006/relationships/image" Target="../media/image17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84.png"/><Relationship Id="rId4" Type="http://schemas.openxmlformats.org/officeDocument/2006/relationships/image" Target="../media/image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apache.org/licenses/LICENSE-2.0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5.jpg"/><Relationship Id="rId4" Type="http://schemas.openxmlformats.org/officeDocument/2006/relationships/image" Target="../media/image186.jpg"/><Relationship Id="rId5" Type="http://schemas.openxmlformats.org/officeDocument/2006/relationships/image" Target="../media/image187.jpg"/><Relationship Id="rId6" Type="http://schemas.openxmlformats.org/officeDocument/2006/relationships/image" Target="../media/image188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7.jpg"/><Relationship Id="rId3" Type="http://schemas.openxmlformats.org/officeDocument/2006/relationships/image" Target="../media/image208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9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0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1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2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3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4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5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6.png"/><Relationship Id="rId4" Type="http://schemas.openxmlformats.org/officeDocument/2006/relationships/image" Target="../media/image218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27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9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0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jpg"/><Relationship Id="rId3" Type="http://schemas.openxmlformats.org/officeDocument/2006/relationships/image" Target="../media/image2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hyperlink" Target="http://www.linkedin.com/in/gilinachum/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6335088"/>
            <a:ext cx="348826" cy="2086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91091" y="6436385"/>
            <a:ext cx="2409825" cy="91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05"/>
              </a:lnSpc>
            </a:pPr>
            <a:r>
              <a:rPr dirty="0" sz="6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>
                <a:solidFill>
                  <a:srgbClr val="FFFFFF"/>
                </a:solidFill>
                <a:latin typeface="Trebuchet MS"/>
                <a:cs typeface="Trebuchet MS"/>
              </a:rPr>
              <a:t>2024,</a:t>
            </a:r>
            <a:r>
              <a:rPr dirty="0" sz="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6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6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4284" y="1317243"/>
            <a:ext cx="76320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85"/>
              <a:t>AI/ML</a:t>
            </a:r>
            <a:r>
              <a:rPr dirty="0" spc="-345"/>
              <a:t> </a:t>
            </a:r>
            <a:r>
              <a:rPr dirty="0" spc="-100"/>
              <a:t>Tech</a:t>
            </a:r>
            <a:r>
              <a:rPr dirty="0" spc="-340"/>
              <a:t> </a:t>
            </a:r>
            <a:r>
              <a:rPr dirty="0" spc="-10"/>
              <a:t>Track</a:t>
            </a:r>
            <a:r>
              <a:rPr dirty="0" spc="-340"/>
              <a:t> </a:t>
            </a:r>
            <a:r>
              <a:rPr dirty="0" spc="-965"/>
              <a:t>|</a:t>
            </a:r>
            <a:r>
              <a:rPr dirty="0" spc="-345"/>
              <a:t> </a:t>
            </a:r>
            <a:r>
              <a:rPr dirty="0"/>
              <a:t>Gathering</a:t>
            </a:r>
            <a:r>
              <a:rPr dirty="0" spc="-345"/>
              <a:t> </a:t>
            </a:r>
            <a:r>
              <a:rPr dirty="0" spc="-25"/>
              <a:t>#4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1088839" y="6466192"/>
            <a:ext cx="2847975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2024,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4284" y="2066035"/>
            <a:ext cx="8457565" cy="3132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0825">
              <a:lnSpc>
                <a:spcPct val="100000"/>
              </a:lnSpc>
              <a:spcBef>
                <a:spcPts val="100"/>
              </a:spcBef>
            </a:pPr>
            <a:r>
              <a:rPr dirty="0" sz="2400" spc="-60" b="1">
                <a:solidFill>
                  <a:srgbClr val="FFFFFF"/>
                </a:solidFill>
                <a:latin typeface="Trebuchet MS"/>
                <a:cs typeface="Trebuchet MS"/>
              </a:rPr>
              <a:t>(2024</a:t>
            </a:r>
            <a:r>
              <a:rPr dirty="0" sz="2400" spc="-2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Trebuchet MS"/>
                <a:cs typeface="Trebuchet MS"/>
              </a:rPr>
              <a:t>Q2)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r>
              <a:rPr dirty="0" sz="28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8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8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8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78600"/>
              </a:lnSpc>
              <a:spcBef>
                <a:spcPts val="95"/>
              </a:spcBef>
            </a:pP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r>
              <a:rPr dirty="0" sz="280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8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8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8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r>
              <a:rPr dirty="0" sz="28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JumpStart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800" spc="-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  <a:r>
              <a:rPr dirty="0" sz="28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28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Evaluation</a:t>
            </a:r>
            <a:r>
              <a:rPr dirty="0" sz="28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-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4284" y="496315"/>
            <a:ext cx="5725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8345" algn="l"/>
                <a:tab pos="2549525" algn="l"/>
                <a:tab pos="3154045" algn="l"/>
                <a:tab pos="3931920" algn="l"/>
                <a:tab pos="4457700" algn="l"/>
              </a:tabLst>
            </a:pPr>
            <a:r>
              <a:rPr dirty="0" sz="1800" spc="229" b="1">
                <a:solidFill>
                  <a:srgbClr val="F8BF95"/>
                </a:solidFill>
                <a:latin typeface="Trebuchet MS"/>
                <a:cs typeface="Trebuchet MS"/>
              </a:rPr>
              <a:t>AW</a:t>
            </a:r>
            <a:r>
              <a:rPr dirty="0" sz="1800" spc="-250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75" b="1">
                <a:solidFill>
                  <a:srgbClr val="F8BF95"/>
                </a:solidFill>
                <a:latin typeface="Trebuchet MS"/>
                <a:cs typeface="Trebuchet MS"/>
              </a:rPr>
              <a:t>S</a:t>
            </a:r>
            <a:r>
              <a:rPr dirty="0" sz="1800" b="1">
                <a:solidFill>
                  <a:srgbClr val="F8BF95"/>
                </a:solidFill>
                <a:latin typeface="Trebuchet MS"/>
                <a:cs typeface="Trebuchet MS"/>
              </a:rPr>
              <a:t>	E</a:t>
            </a:r>
            <a:r>
              <a:rPr dirty="0" sz="1800" spc="-240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200" b="1">
                <a:solidFill>
                  <a:srgbClr val="F8BF95"/>
                </a:solidFill>
                <a:latin typeface="Trebuchet MS"/>
                <a:cs typeface="Trebuchet MS"/>
              </a:rPr>
              <a:t>XP</a:t>
            </a:r>
            <a:r>
              <a:rPr dirty="0" sz="1800" spc="-240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8BF95"/>
                </a:solidFill>
                <a:latin typeface="Trebuchet MS"/>
                <a:cs typeface="Trebuchet MS"/>
              </a:rPr>
              <a:t>E</a:t>
            </a:r>
            <a:r>
              <a:rPr dirty="0" sz="1800" spc="-235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240" b="1">
                <a:solidFill>
                  <a:srgbClr val="F8BF95"/>
                </a:solidFill>
                <a:latin typeface="Trebuchet MS"/>
                <a:cs typeface="Trebuchet MS"/>
              </a:rPr>
              <a:t>RIE</a:t>
            </a:r>
            <a:r>
              <a:rPr dirty="0" sz="1800" spc="-240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105" b="1">
                <a:solidFill>
                  <a:srgbClr val="F8BF95"/>
                </a:solidFill>
                <a:latin typeface="Trebuchet MS"/>
                <a:cs typeface="Trebuchet MS"/>
              </a:rPr>
              <a:t>N</a:t>
            </a:r>
            <a:r>
              <a:rPr dirty="0" sz="1800" spc="-235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8BF95"/>
                </a:solidFill>
                <a:latin typeface="Trebuchet MS"/>
                <a:cs typeface="Trebuchet MS"/>
              </a:rPr>
              <a:t>C</a:t>
            </a:r>
            <a:r>
              <a:rPr dirty="0" sz="1800" spc="-229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-50" b="1">
                <a:solidFill>
                  <a:srgbClr val="F8BF95"/>
                </a:solidFill>
                <a:latin typeface="Trebuchet MS"/>
                <a:cs typeface="Trebuchet MS"/>
              </a:rPr>
              <a:t>E</a:t>
            </a:r>
            <a:r>
              <a:rPr dirty="0" sz="1800" b="1">
                <a:solidFill>
                  <a:srgbClr val="F8BF95"/>
                </a:solidFill>
                <a:latin typeface="Trebuchet MS"/>
                <a:cs typeface="Trebuchet MS"/>
              </a:rPr>
              <a:t>	</a:t>
            </a:r>
            <a:r>
              <a:rPr dirty="0" sz="1800" spc="135" b="1">
                <a:solidFill>
                  <a:srgbClr val="F8BF95"/>
                </a:solidFill>
                <a:latin typeface="Trebuchet MS"/>
                <a:cs typeface="Trebuchet MS"/>
              </a:rPr>
              <a:t>TE</a:t>
            </a:r>
            <a:r>
              <a:rPr dirty="0" sz="1800" spc="-240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-50" b="1">
                <a:solidFill>
                  <a:srgbClr val="F8BF95"/>
                </a:solidFill>
                <a:latin typeface="Trebuchet MS"/>
                <a:cs typeface="Trebuchet MS"/>
              </a:rPr>
              <a:t>L</a:t>
            </a:r>
            <a:r>
              <a:rPr dirty="0" sz="1800" b="1">
                <a:solidFill>
                  <a:srgbClr val="F8BF95"/>
                </a:solidFill>
                <a:latin typeface="Trebuchet MS"/>
                <a:cs typeface="Trebuchet MS"/>
              </a:rPr>
              <a:t>	</a:t>
            </a:r>
            <a:r>
              <a:rPr dirty="0" sz="1800" spc="204" b="1">
                <a:solidFill>
                  <a:srgbClr val="F8BF95"/>
                </a:solidFill>
                <a:latin typeface="Trebuchet MS"/>
                <a:cs typeface="Trebuchet MS"/>
              </a:rPr>
              <a:t>AV</a:t>
            </a:r>
            <a:r>
              <a:rPr dirty="0" sz="1800" spc="-250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195" b="1">
                <a:solidFill>
                  <a:srgbClr val="F8BF95"/>
                </a:solidFill>
                <a:latin typeface="Trebuchet MS"/>
                <a:cs typeface="Trebuchet MS"/>
              </a:rPr>
              <a:t>IV</a:t>
            </a:r>
            <a:r>
              <a:rPr dirty="0" sz="1800" b="1">
                <a:solidFill>
                  <a:srgbClr val="F8BF95"/>
                </a:solidFill>
                <a:latin typeface="Trebuchet MS"/>
                <a:cs typeface="Trebuchet MS"/>
              </a:rPr>
              <a:t>	</a:t>
            </a:r>
            <a:r>
              <a:rPr dirty="0" sz="1800" spc="160" b="1">
                <a:solidFill>
                  <a:srgbClr val="F8BF95"/>
                </a:solidFill>
                <a:latin typeface="Trebuchet MS"/>
                <a:cs typeface="Trebuchet MS"/>
              </a:rPr>
              <a:t>O</a:t>
            </a:r>
            <a:r>
              <a:rPr dirty="0" sz="1800" spc="-240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8BF95"/>
                </a:solidFill>
                <a:latin typeface="Trebuchet MS"/>
                <a:cs typeface="Trebuchet MS"/>
              </a:rPr>
              <a:t>N</a:t>
            </a:r>
            <a:r>
              <a:rPr dirty="0" sz="1800" b="1">
                <a:solidFill>
                  <a:srgbClr val="F8BF95"/>
                </a:solidFill>
                <a:latin typeface="Trebuchet MS"/>
                <a:cs typeface="Trebuchet MS"/>
              </a:rPr>
              <a:t>	</a:t>
            </a:r>
            <a:r>
              <a:rPr dirty="0" sz="1800" spc="95" b="1">
                <a:solidFill>
                  <a:srgbClr val="F8BF95"/>
                </a:solidFill>
                <a:latin typeface="Trebuchet MS"/>
                <a:cs typeface="Trebuchet MS"/>
              </a:rPr>
              <a:t>FL</a:t>
            </a:r>
            <a:r>
              <a:rPr dirty="0" sz="1800" spc="-240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160" b="1">
                <a:solidFill>
                  <a:srgbClr val="F8BF95"/>
                </a:solidFill>
                <a:latin typeface="Trebuchet MS"/>
                <a:cs typeface="Trebuchet MS"/>
              </a:rPr>
              <a:t>O</a:t>
            </a:r>
            <a:r>
              <a:rPr dirty="0" sz="1800" spc="-235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160" b="1">
                <a:solidFill>
                  <a:srgbClr val="F8BF95"/>
                </a:solidFill>
                <a:latin typeface="Trebuchet MS"/>
                <a:cs typeface="Trebuchet MS"/>
              </a:rPr>
              <a:t>O</a:t>
            </a:r>
            <a:r>
              <a:rPr dirty="0" sz="1800" spc="-235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170" b="1">
                <a:solidFill>
                  <a:srgbClr val="F8BF95"/>
                </a:solidFill>
                <a:latin typeface="Trebuchet MS"/>
                <a:cs typeface="Trebuchet MS"/>
              </a:rPr>
              <a:t>R2</a:t>
            </a:r>
            <a:r>
              <a:rPr dirty="0" sz="1800" spc="-250" b="1">
                <a:solidFill>
                  <a:srgbClr val="F8BF95"/>
                </a:solidFill>
                <a:latin typeface="Trebuchet MS"/>
                <a:cs typeface="Trebuchet MS"/>
              </a:rPr>
              <a:t> </a:t>
            </a:r>
            <a:r>
              <a:rPr dirty="0" sz="1800" spc="-50" b="1">
                <a:solidFill>
                  <a:srgbClr val="F8BF95"/>
                </a:solidFill>
                <a:latin typeface="Trebuchet MS"/>
                <a:cs typeface="Trebuchet MS"/>
              </a:rPr>
              <a:t>8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dirty="0" spc="-295"/>
              <a:t> </a:t>
            </a:r>
            <a:r>
              <a:rPr dirty="0" spc="-90"/>
              <a:t>approaches</a:t>
            </a:r>
            <a:r>
              <a:rPr dirty="0" spc="-300"/>
              <a:t> </a:t>
            </a:r>
            <a:r>
              <a:rPr dirty="0" spc="-60"/>
              <a:t>for</a:t>
            </a:r>
            <a:r>
              <a:rPr dirty="0" spc="-290"/>
              <a:t> </a:t>
            </a:r>
            <a:r>
              <a:rPr dirty="0"/>
              <a:t>adapting</a:t>
            </a:r>
            <a:r>
              <a:rPr dirty="0" spc="-290"/>
              <a:t> </a:t>
            </a:r>
            <a:r>
              <a:rPr dirty="0" spc="-25"/>
              <a:t>FMs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4361" y="4293869"/>
            <a:ext cx="1786088" cy="141731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076375" y="4702555"/>
            <a:ext cx="126174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226695">
              <a:lnSpc>
                <a:spcPts val="2110"/>
              </a:lnSpc>
              <a:spcBef>
                <a:spcPts val="21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Prompt engineering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7022" y="3541394"/>
            <a:ext cx="1786087" cy="216979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320146" y="4053332"/>
            <a:ext cx="124015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Retrieval Augmented Generation (RAG)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9682" y="2672714"/>
            <a:ext cx="1786087" cy="30384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411519" y="3754628"/>
            <a:ext cx="1522730" cy="845819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ctr"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Customization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125"/>
              </a:lnSpc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fine-tuning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12341" y="1200150"/>
            <a:ext cx="1786088" cy="451103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678311" y="3157220"/>
            <a:ext cx="145351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58775" marR="5080" indent="-346075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scratch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413510" y="909295"/>
            <a:ext cx="9374505" cy="5187950"/>
            <a:chOff x="1413510" y="909295"/>
            <a:chExt cx="9374505" cy="5187950"/>
          </a:xfrm>
        </p:grpSpPr>
        <p:sp>
          <p:nvSpPr>
            <p:cNvPr id="13" name="object 13" descr=""/>
            <p:cNvSpPr/>
            <p:nvPr/>
          </p:nvSpPr>
          <p:spPr>
            <a:xfrm>
              <a:off x="6096000" y="2531445"/>
              <a:ext cx="2133600" cy="3321050"/>
            </a:xfrm>
            <a:custGeom>
              <a:avLst/>
              <a:gdLst/>
              <a:ahLst/>
              <a:cxnLst/>
              <a:rect l="l" t="t" r="r" b="b"/>
              <a:pathLst>
                <a:path w="2133600" h="3321050">
                  <a:moveTo>
                    <a:pt x="0" y="184920"/>
                  </a:moveTo>
                  <a:lnTo>
                    <a:pt x="6605" y="135760"/>
                  </a:lnTo>
                  <a:lnTo>
                    <a:pt x="25247" y="91587"/>
                  </a:lnTo>
                  <a:lnTo>
                    <a:pt x="54161" y="54161"/>
                  </a:lnTo>
                  <a:lnTo>
                    <a:pt x="91587" y="25246"/>
                  </a:lnTo>
                  <a:lnTo>
                    <a:pt x="135760" y="6605"/>
                  </a:lnTo>
                  <a:lnTo>
                    <a:pt x="184920" y="0"/>
                  </a:lnTo>
                  <a:lnTo>
                    <a:pt x="1948680" y="0"/>
                  </a:lnTo>
                  <a:lnTo>
                    <a:pt x="1997838" y="6605"/>
                  </a:lnTo>
                  <a:lnTo>
                    <a:pt x="2042012" y="25246"/>
                  </a:lnTo>
                  <a:lnTo>
                    <a:pt x="2079438" y="54161"/>
                  </a:lnTo>
                  <a:lnTo>
                    <a:pt x="2108352" y="91587"/>
                  </a:lnTo>
                  <a:lnTo>
                    <a:pt x="2126994" y="135760"/>
                  </a:lnTo>
                  <a:lnTo>
                    <a:pt x="2133600" y="184920"/>
                  </a:lnTo>
                  <a:lnTo>
                    <a:pt x="2133600" y="3135795"/>
                  </a:lnTo>
                  <a:lnTo>
                    <a:pt x="2126994" y="3184953"/>
                  </a:lnTo>
                  <a:lnTo>
                    <a:pt x="2108352" y="3229127"/>
                  </a:lnTo>
                  <a:lnTo>
                    <a:pt x="2079438" y="3266553"/>
                  </a:lnTo>
                  <a:lnTo>
                    <a:pt x="2042012" y="3295467"/>
                  </a:lnTo>
                  <a:lnTo>
                    <a:pt x="1997838" y="3314109"/>
                  </a:lnTo>
                  <a:lnTo>
                    <a:pt x="1948680" y="3320715"/>
                  </a:lnTo>
                  <a:lnTo>
                    <a:pt x="184920" y="3320715"/>
                  </a:lnTo>
                  <a:lnTo>
                    <a:pt x="135760" y="3314109"/>
                  </a:lnTo>
                  <a:lnTo>
                    <a:pt x="91587" y="3295467"/>
                  </a:lnTo>
                  <a:lnTo>
                    <a:pt x="54161" y="3266553"/>
                  </a:lnTo>
                  <a:lnTo>
                    <a:pt x="25247" y="3229127"/>
                  </a:lnTo>
                  <a:lnTo>
                    <a:pt x="6605" y="3184953"/>
                  </a:lnTo>
                  <a:lnTo>
                    <a:pt x="0" y="3135795"/>
                  </a:lnTo>
                  <a:lnTo>
                    <a:pt x="0" y="184920"/>
                  </a:lnTo>
                  <a:close/>
                </a:path>
              </a:pathLst>
            </a:custGeom>
            <a:ln w="12700">
              <a:solidFill>
                <a:srgbClr val="DD00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13510" y="5954078"/>
              <a:ext cx="9300210" cy="142875"/>
            </a:xfrm>
            <a:custGeom>
              <a:avLst/>
              <a:gdLst/>
              <a:ahLst/>
              <a:cxnLst/>
              <a:rect l="l" t="t" r="r" b="b"/>
              <a:pathLst>
                <a:path w="9300210" h="142875">
                  <a:moveTo>
                    <a:pt x="142875" y="0"/>
                  </a:moveTo>
                  <a:lnTo>
                    <a:pt x="0" y="71437"/>
                  </a:lnTo>
                  <a:lnTo>
                    <a:pt x="142875" y="142875"/>
                  </a:lnTo>
                  <a:lnTo>
                    <a:pt x="142875" y="85725"/>
                  </a:lnTo>
                  <a:lnTo>
                    <a:pt x="128578" y="85725"/>
                  </a:lnTo>
                  <a:lnTo>
                    <a:pt x="128578" y="57150"/>
                  </a:lnTo>
                  <a:lnTo>
                    <a:pt x="142874" y="57149"/>
                  </a:lnTo>
                  <a:lnTo>
                    <a:pt x="142875" y="0"/>
                  </a:lnTo>
                  <a:close/>
                </a:path>
                <a:path w="9300210" h="142875">
                  <a:moveTo>
                    <a:pt x="142875" y="57149"/>
                  </a:moveTo>
                  <a:lnTo>
                    <a:pt x="128578" y="57150"/>
                  </a:lnTo>
                  <a:lnTo>
                    <a:pt x="128578" y="85725"/>
                  </a:lnTo>
                  <a:lnTo>
                    <a:pt x="142875" y="85724"/>
                  </a:lnTo>
                  <a:lnTo>
                    <a:pt x="142875" y="57149"/>
                  </a:lnTo>
                  <a:close/>
                </a:path>
                <a:path w="9300210" h="142875">
                  <a:moveTo>
                    <a:pt x="142875" y="85724"/>
                  </a:moveTo>
                  <a:lnTo>
                    <a:pt x="128578" y="85725"/>
                  </a:lnTo>
                  <a:lnTo>
                    <a:pt x="142875" y="85725"/>
                  </a:lnTo>
                  <a:close/>
                </a:path>
                <a:path w="9300210" h="142875">
                  <a:moveTo>
                    <a:pt x="9300210" y="57148"/>
                  </a:moveTo>
                  <a:lnTo>
                    <a:pt x="142875" y="57149"/>
                  </a:lnTo>
                  <a:lnTo>
                    <a:pt x="142875" y="85724"/>
                  </a:lnTo>
                  <a:lnTo>
                    <a:pt x="9300210" y="85723"/>
                  </a:lnTo>
                  <a:lnTo>
                    <a:pt x="9300210" y="57148"/>
                  </a:lnTo>
                  <a:close/>
                </a:path>
              </a:pathLst>
            </a:custGeom>
            <a:solidFill>
              <a:srgbClr val="FF28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644834" y="909295"/>
              <a:ext cx="142875" cy="5133975"/>
            </a:xfrm>
            <a:custGeom>
              <a:avLst/>
              <a:gdLst/>
              <a:ahLst/>
              <a:cxnLst/>
              <a:rect l="l" t="t" r="r" b="b"/>
              <a:pathLst>
                <a:path w="142875" h="5133975">
                  <a:moveTo>
                    <a:pt x="85725" y="128591"/>
                  </a:moveTo>
                  <a:lnTo>
                    <a:pt x="57150" y="128591"/>
                  </a:lnTo>
                  <a:lnTo>
                    <a:pt x="57148" y="5133974"/>
                  </a:lnTo>
                  <a:lnTo>
                    <a:pt x="85723" y="5133975"/>
                  </a:lnTo>
                  <a:lnTo>
                    <a:pt x="85725" y="128591"/>
                  </a:lnTo>
                  <a:close/>
                </a:path>
                <a:path w="142875" h="5133975">
                  <a:moveTo>
                    <a:pt x="71437" y="0"/>
                  </a:moveTo>
                  <a:lnTo>
                    <a:pt x="0" y="142875"/>
                  </a:lnTo>
                  <a:lnTo>
                    <a:pt x="57149" y="142875"/>
                  </a:lnTo>
                  <a:lnTo>
                    <a:pt x="57150" y="128591"/>
                  </a:lnTo>
                  <a:lnTo>
                    <a:pt x="135733" y="128591"/>
                  </a:lnTo>
                  <a:lnTo>
                    <a:pt x="71437" y="0"/>
                  </a:lnTo>
                  <a:close/>
                </a:path>
                <a:path w="142875" h="5133975">
                  <a:moveTo>
                    <a:pt x="135733" y="128591"/>
                  </a:moveTo>
                  <a:lnTo>
                    <a:pt x="85725" y="128591"/>
                  </a:lnTo>
                  <a:lnTo>
                    <a:pt x="85724" y="142875"/>
                  </a:lnTo>
                  <a:lnTo>
                    <a:pt x="142875" y="142875"/>
                  </a:lnTo>
                  <a:lnTo>
                    <a:pt x="135733" y="128591"/>
                  </a:lnTo>
                  <a:close/>
                </a:path>
              </a:pathLst>
            </a:custGeom>
            <a:solidFill>
              <a:srgbClr val="FF28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575557" y="1775581"/>
              <a:ext cx="2623820" cy="831850"/>
            </a:xfrm>
            <a:custGeom>
              <a:avLst/>
              <a:gdLst/>
              <a:ahLst/>
              <a:cxnLst/>
              <a:rect l="l" t="t" r="r" b="b"/>
              <a:pathLst>
                <a:path w="2623820" h="831850">
                  <a:moveTo>
                    <a:pt x="0" y="0"/>
                  </a:moveTo>
                  <a:lnTo>
                    <a:pt x="1445598" y="0"/>
                  </a:lnTo>
                  <a:lnTo>
                    <a:pt x="2619101" y="5598"/>
                  </a:lnTo>
                  <a:lnTo>
                    <a:pt x="2623783" y="831818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867342" y="3258820"/>
            <a:ext cx="1115695" cy="75120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69545" marR="5080" indent="-157480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Complexity, quality,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18" name="object 18" descr=""/>
          <p:cNvSpPr txBox="1"/>
          <p:nvPr/>
        </p:nvSpPr>
        <p:spPr>
          <a:xfrm>
            <a:off x="1051560" y="1371600"/>
            <a:ext cx="3520440" cy="1301115"/>
          </a:xfrm>
          <a:prstGeom prst="rect">
            <a:avLst/>
          </a:prstGeom>
          <a:solidFill>
            <a:srgbClr val="2B0061"/>
          </a:solidFill>
        </p:spPr>
        <p:txBody>
          <a:bodyPr wrap="square" lIns="0" tIns="239395" rIns="0" bIns="0" rtlCol="0" vert="horz">
            <a:spAutoFit/>
          </a:bodyPr>
          <a:lstStyle/>
          <a:p>
            <a:pPr algn="ctr" marL="300990" marR="292735">
              <a:lnSpc>
                <a:spcPts val="2110"/>
              </a:lnSpc>
              <a:spcBef>
                <a:spcPts val="1885"/>
              </a:spcBef>
            </a:pP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adjusting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weights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125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pretrained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FM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113283"/>
            <a:ext cx="55499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When</a:t>
            </a:r>
            <a:r>
              <a:rPr dirty="0" spc="-330"/>
              <a:t> </a:t>
            </a:r>
            <a:r>
              <a:rPr dirty="0" spc="-20"/>
              <a:t>to</a:t>
            </a:r>
            <a:r>
              <a:rPr dirty="0" spc="-325"/>
              <a:t> </a:t>
            </a:r>
            <a:r>
              <a:rPr dirty="0" spc="-95"/>
              <a:t>use</a:t>
            </a:r>
            <a:r>
              <a:rPr dirty="0" spc="-330"/>
              <a:t> </a:t>
            </a:r>
            <a:r>
              <a:rPr dirty="0" spc="-85"/>
              <a:t>fine-</a:t>
            </a:r>
            <a:r>
              <a:rPr dirty="0" spc="-10"/>
              <a:t>tuning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898651"/>
            <a:ext cx="5207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CH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G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94E8FF"/>
                </a:solidFill>
                <a:latin typeface="Trebuchet MS"/>
                <a:cs typeface="Trebuchet MS"/>
              </a:rPr>
              <a:t>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95" b="1">
                <a:solidFill>
                  <a:srgbClr val="94E8FF"/>
                </a:solidFill>
                <a:latin typeface="Trebuchet MS"/>
                <a:cs typeface="Trebuchet MS"/>
              </a:rPr>
              <a:t>GH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GY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F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Y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-4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" b="1">
                <a:solidFill>
                  <a:srgbClr val="94E8FF"/>
                </a:solidFill>
                <a:latin typeface="Trebuchet MS"/>
                <a:cs typeface="Trebuchet MS"/>
              </a:rPr>
              <a:t>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000747" y="1364467"/>
            <a:ext cx="2199640" cy="1062355"/>
          </a:xfrm>
          <a:custGeom>
            <a:avLst/>
            <a:gdLst/>
            <a:ahLst/>
            <a:cxnLst/>
            <a:rect l="l" t="t" r="r" b="b"/>
            <a:pathLst>
              <a:path w="2199640" h="1062355">
                <a:moveTo>
                  <a:pt x="1099698" y="0"/>
                </a:moveTo>
                <a:lnTo>
                  <a:pt x="0" y="530956"/>
                </a:lnTo>
                <a:lnTo>
                  <a:pt x="1099698" y="1061911"/>
                </a:lnTo>
                <a:lnTo>
                  <a:pt x="2199396" y="530956"/>
                </a:lnTo>
                <a:lnTo>
                  <a:pt x="109969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540056" y="1625091"/>
            <a:ext cx="11214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Trebuchet MS"/>
                <a:cs typeface="Trebuchet MS"/>
              </a:rPr>
              <a:t>Task </a:t>
            </a:r>
            <a:r>
              <a:rPr dirty="0" sz="1600" spc="-10">
                <a:latin typeface="Trebuchet MS"/>
                <a:cs typeface="Trebuchet MS"/>
              </a:rPr>
              <a:t>information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113283"/>
            <a:ext cx="55499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When</a:t>
            </a:r>
            <a:r>
              <a:rPr dirty="0" spc="-330"/>
              <a:t> </a:t>
            </a:r>
            <a:r>
              <a:rPr dirty="0" spc="-20"/>
              <a:t>to</a:t>
            </a:r>
            <a:r>
              <a:rPr dirty="0" spc="-325"/>
              <a:t> </a:t>
            </a:r>
            <a:r>
              <a:rPr dirty="0" spc="-95"/>
              <a:t>use</a:t>
            </a:r>
            <a:r>
              <a:rPr dirty="0" spc="-330"/>
              <a:t> </a:t>
            </a:r>
            <a:r>
              <a:rPr dirty="0" spc="-85"/>
              <a:t>fine-</a:t>
            </a:r>
            <a:r>
              <a:rPr dirty="0" spc="-10"/>
              <a:t>tuning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898651"/>
            <a:ext cx="5207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CH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G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94E8FF"/>
                </a:solidFill>
                <a:latin typeface="Trebuchet MS"/>
                <a:cs typeface="Trebuchet MS"/>
              </a:rPr>
              <a:t>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95" b="1">
                <a:solidFill>
                  <a:srgbClr val="94E8FF"/>
                </a:solidFill>
                <a:latin typeface="Trebuchet MS"/>
                <a:cs typeface="Trebuchet MS"/>
              </a:rPr>
              <a:t>GH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GY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F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Y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-4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" b="1">
                <a:solidFill>
                  <a:srgbClr val="94E8FF"/>
                </a:solidFill>
                <a:latin typeface="Trebuchet MS"/>
                <a:cs typeface="Trebuchet MS"/>
              </a:rPr>
              <a:t>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984605" y="1885899"/>
            <a:ext cx="2026285" cy="797560"/>
          </a:xfrm>
          <a:custGeom>
            <a:avLst/>
            <a:gdLst/>
            <a:ahLst/>
            <a:cxnLst/>
            <a:rect l="l" t="t" r="r" b="b"/>
            <a:pathLst>
              <a:path w="2026285" h="797560">
                <a:moveTo>
                  <a:pt x="53975" y="670533"/>
                </a:moveTo>
                <a:lnTo>
                  <a:pt x="0" y="670533"/>
                </a:lnTo>
                <a:lnTo>
                  <a:pt x="63500" y="797533"/>
                </a:lnTo>
                <a:lnTo>
                  <a:pt x="115887" y="692758"/>
                </a:lnTo>
                <a:lnTo>
                  <a:pt x="58239" y="692758"/>
                </a:lnTo>
                <a:lnTo>
                  <a:pt x="53975" y="688493"/>
                </a:lnTo>
                <a:lnTo>
                  <a:pt x="53975" y="670533"/>
                </a:lnTo>
                <a:close/>
              </a:path>
              <a:path w="2026285" h="797560">
                <a:moveTo>
                  <a:pt x="2021401" y="0"/>
                </a:moveTo>
                <a:lnTo>
                  <a:pt x="58239" y="0"/>
                </a:lnTo>
                <a:lnTo>
                  <a:pt x="53975" y="4264"/>
                </a:lnTo>
                <a:lnTo>
                  <a:pt x="53975" y="688493"/>
                </a:lnTo>
                <a:lnTo>
                  <a:pt x="58239" y="692758"/>
                </a:lnTo>
                <a:lnTo>
                  <a:pt x="68760" y="692758"/>
                </a:lnTo>
                <a:lnTo>
                  <a:pt x="73025" y="688493"/>
                </a:lnTo>
                <a:lnTo>
                  <a:pt x="73025" y="19050"/>
                </a:lnTo>
                <a:lnTo>
                  <a:pt x="63500" y="19050"/>
                </a:lnTo>
                <a:lnTo>
                  <a:pt x="73025" y="9525"/>
                </a:lnTo>
                <a:lnTo>
                  <a:pt x="2025666" y="9525"/>
                </a:lnTo>
                <a:lnTo>
                  <a:pt x="2025666" y="4264"/>
                </a:lnTo>
                <a:lnTo>
                  <a:pt x="2021401" y="0"/>
                </a:lnTo>
                <a:close/>
              </a:path>
              <a:path w="2026285" h="797560">
                <a:moveTo>
                  <a:pt x="127000" y="670533"/>
                </a:moveTo>
                <a:lnTo>
                  <a:pt x="73025" y="670533"/>
                </a:lnTo>
                <a:lnTo>
                  <a:pt x="73025" y="688493"/>
                </a:lnTo>
                <a:lnTo>
                  <a:pt x="68760" y="692758"/>
                </a:lnTo>
                <a:lnTo>
                  <a:pt x="115887" y="692758"/>
                </a:lnTo>
                <a:lnTo>
                  <a:pt x="127000" y="670533"/>
                </a:lnTo>
                <a:close/>
              </a:path>
              <a:path w="2026285" h="797560">
                <a:moveTo>
                  <a:pt x="73025" y="9525"/>
                </a:moveTo>
                <a:lnTo>
                  <a:pt x="63500" y="19050"/>
                </a:lnTo>
                <a:lnTo>
                  <a:pt x="73025" y="19050"/>
                </a:lnTo>
                <a:lnTo>
                  <a:pt x="73025" y="9525"/>
                </a:lnTo>
                <a:close/>
              </a:path>
              <a:path w="2026285" h="797560">
                <a:moveTo>
                  <a:pt x="2025666" y="9525"/>
                </a:moveTo>
                <a:lnTo>
                  <a:pt x="73025" y="9525"/>
                </a:lnTo>
                <a:lnTo>
                  <a:pt x="73025" y="19050"/>
                </a:lnTo>
                <a:lnTo>
                  <a:pt x="2021401" y="19050"/>
                </a:lnTo>
                <a:lnTo>
                  <a:pt x="2025666" y="14785"/>
                </a:lnTo>
                <a:lnTo>
                  <a:pt x="2025666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261586" y="1459484"/>
            <a:ext cx="1499870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2555" marR="5080" indent="-110489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sources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up-to-date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000747" y="1364467"/>
            <a:ext cx="2199640" cy="1062355"/>
          </a:xfrm>
          <a:custGeom>
            <a:avLst/>
            <a:gdLst/>
            <a:ahLst/>
            <a:cxnLst/>
            <a:rect l="l" t="t" r="r" b="b"/>
            <a:pathLst>
              <a:path w="2199640" h="1062355">
                <a:moveTo>
                  <a:pt x="1099698" y="0"/>
                </a:moveTo>
                <a:lnTo>
                  <a:pt x="0" y="530956"/>
                </a:lnTo>
                <a:lnTo>
                  <a:pt x="1099698" y="1061911"/>
                </a:lnTo>
                <a:lnTo>
                  <a:pt x="2199396" y="530956"/>
                </a:lnTo>
                <a:lnTo>
                  <a:pt x="109969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540056" y="1625091"/>
            <a:ext cx="11214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Trebuchet MS"/>
                <a:cs typeface="Trebuchet MS"/>
              </a:rPr>
              <a:t>Task </a:t>
            </a:r>
            <a:r>
              <a:rPr dirty="0" sz="1600" spc="-10">
                <a:latin typeface="Trebuchet MS"/>
                <a:cs typeface="Trebuchet MS"/>
              </a:rPr>
              <a:t>information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260111" y="2683431"/>
            <a:ext cx="1576070" cy="915669"/>
          </a:xfrm>
          <a:custGeom>
            <a:avLst/>
            <a:gdLst/>
            <a:ahLst/>
            <a:cxnLst/>
            <a:rect l="l" t="t" r="r" b="b"/>
            <a:pathLst>
              <a:path w="1576070" h="915670">
                <a:moveTo>
                  <a:pt x="787994" y="0"/>
                </a:moveTo>
                <a:lnTo>
                  <a:pt x="0" y="457610"/>
                </a:lnTo>
                <a:lnTo>
                  <a:pt x="787994" y="915219"/>
                </a:lnTo>
                <a:lnTo>
                  <a:pt x="1575987" y="457610"/>
                </a:lnTo>
                <a:lnTo>
                  <a:pt x="7879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643291" y="2903220"/>
            <a:ext cx="81026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7305" marR="5080" indent="-1524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Trebuchet MS"/>
                <a:cs typeface="Trebuchet MS"/>
              </a:rPr>
              <a:t>Real-</a:t>
            </a:r>
            <a:r>
              <a:rPr dirty="0" sz="1400" spc="-20">
                <a:latin typeface="Trebuchet MS"/>
                <a:cs typeface="Trebuchet MS"/>
              </a:rPr>
              <a:t>time </a:t>
            </a:r>
            <a:r>
              <a:rPr dirty="0" sz="1400" spc="-10">
                <a:latin typeface="Trebuchet MS"/>
                <a:cs typeface="Trebuchet MS"/>
              </a:rPr>
              <a:t>required?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113283"/>
            <a:ext cx="55499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When</a:t>
            </a:r>
            <a:r>
              <a:rPr dirty="0" spc="-330"/>
              <a:t> </a:t>
            </a:r>
            <a:r>
              <a:rPr dirty="0" spc="-20"/>
              <a:t>to</a:t>
            </a:r>
            <a:r>
              <a:rPr dirty="0" spc="-325"/>
              <a:t> </a:t>
            </a:r>
            <a:r>
              <a:rPr dirty="0" spc="-95"/>
              <a:t>use</a:t>
            </a:r>
            <a:r>
              <a:rPr dirty="0" spc="-330"/>
              <a:t> </a:t>
            </a:r>
            <a:r>
              <a:rPr dirty="0" spc="-85"/>
              <a:t>fine-</a:t>
            </a:r>
            <a:r>
              <a:rPr dirty="0" spc="-10"/>
              <a:t>tuning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898651"/>
            <a:ext cx="5207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CH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G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94E8FF"/>
                </a:solidFill>
                <a:latin typeface="Trebuchet MS"/>
                <a:cs typeface="Trebuchet MS"/>
              </a:rPr>
              <a:t>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95" b="1">
                <a:solidFill>
                  <a:srgbClr val="94E8FF"/>
                </a:solidFill>
                <a:latin typeface="Trebuchet MS"/>
                <a:cs typeface="Trebuchet MS"/>
              </a:rPr>
              <a:t>GH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GY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F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Y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-4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" b="1">
                <a:solidFill>
                  <a:srgbClr val="94E8FF"/>
                </a:solidFill>
                <a:latin typeface="Trebuchet MS"/>
                <a:cs typeface="Trebuchet MS"/>
              </a:rPr>
              <a:t>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13972" y="3956839"/>
            <a:ext cx="1820545" cy="710565"/>
          </a:xfrm>
          <a:custGeom>
            <a:avLst/>
            <a:gdLst/>
            <a:ahLst/>
            <a:cxnLst/>
            <a:rect l="l" t="t" r="r" b="b"/>
            <a:pathLst>
              <a:path w="1820545" h="710564">
                <a:moveTo>
                  <a:pt x="1701803" y="0"/>
                </a:moveTo>
                <a:lnTo>
                  <a:pt x="118428" y="0"/>
                </a:lnTo>
                <a:lnTo>
                  <a:pt x="72330" y="9306"/>
                </a:lnTo>
                <a:lnTo>
                  <a:pt x="34686" y="34687"/>
                </a:lnTo>
                <a:lnTo>
                  <a:pt x="9306" y="72331"/>
                </a:lnTo>
                <a:lnTo>
                  <a:pt x="0" y="118428"/>
                </a:lnTo>
                <a:lnTo>
                  <a:pt x="0" y="592131"/>
                </a:lnTo>
                <a:lnTo>
                  <a:pt x="9306" y="638228"/>
                </a:lnTo>
                <a:lnTo>
                  <a:pt x="34686" y="675872"/>
                </a:lnTo>
                <a:lnTo>
                  <a:pt x="72330" y="701253"/>
                </a:lnTo>
                <a:lnTo>
                  <a:pt x="118428" y="710559"/>
                </a:lnTo>
                <a:lnTo>
                  <a:pt x="1701803" y="710559"/>
                </a:lnTo>
                <a:lnTo>
                  <a:pt x="1747901" y="701253"/>
                </a:lnTo>
                <a:lnTo>
                  <a:pt x="1785545" y="675872"/>
                </a:lnTo>
                <a:lnTo>
                  <a:pt x="1810925" y="638228"/>
                </a:lnTo>
                <a:lnTo>
                  <a:pt x="1820232" y="592131"/>
                </a:lnTo>
                <a:lnTo>
                  <a:pt x="1820232" y="118428"/>
                </a:lnTo>
                <a:lnTo>
                  <a:pt x="1810925" y="72331"/>
                </a:lnTo>
                <a:lnTo>
                  <a:pt x="1785545" y="34687"/>
                </a:lnTo>
                <a:lnTo>
                  <a:pt x="1747901" y="9306"/>
                </a:lnTo>
                <a:lnTo>
                  <a:pt x="170180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09700" y="4073652"/>
            <a:ext cx="1628139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32410" marR="5080" indent="-220345">
              <a:lnSpc>
                <a:spcPct val="101400"/>
              </a:lnSpc>
              <a:spcBef>
                <a:spcPts val="75"/>
              </a:spcBef>
            </a:pP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Embeddings-</a:t>
            </a:r>
            <a:r>
              <a:rPr dirty="0" sz="1400" spc="-20" b="1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r>
              <a:rPr dirty="0" sz="14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Trebuchet MS"/>
                <a:cs typeface="Trebuchet MS"/>
              </a:rPr>
              <a:t>RAG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984605" y="1885899"/>
            <a:ext cx="2026285" cy="797560"/>
          </a:xfrm>
          <a:custGeom>
            <a:avLst/>
            <a:gdLst/>
            <a:ahLst/>
            <a:cxnLst/>
            <a:rect l="l" t="t" r="r" b="b"/>
            <a:pathLst>
              <a:path w="2026285" h="797560">
                <a:moveTo>
                  <a:pt x="53975" y="670533"/>
                </a:moveTo>
                <a:lnTo>
                  <a:pt x="0" y="670533"/>
                </a:lnTo>
                <a:lnTo>
                  <a:pt x="63500" y="797533"/>
                </a:lnTo>
                <a:lnTo>
                  <a:pt x="115887" y="692758"/>
                </a:lnTo>
                <a:lnTo>
                  <a:pt x="58239" y="692758"/>
                </a:lnTo>
                <a:lnTo>
                  <a:pt x="53975" y="688493"/>
                </a:lnTo>
                <a:lnTo>
                  <a:pt x="53975" y="670533"/>
                </a:lnTo>
                <a:close/>
              </a:path>
              <a:path w="2026285" h="797560">
                <a:moveTo>
                  <a:pt x="2021401" y="0"/>
                </a:moveTo>
                <a:lnTo>
                  <a:pt x="58239" y="0"/>
                </a:lnTo>
                <a:lnTo>
                  <a:pt x="53975" y="4264"/>
                </a:lnTo>
                <a:lnTo>
                  <a:pt x="53975" y="688493"/>
                </a:lnTo>
                <a:lnTo>
                  <a:pt x="58239" y="692758"/>
                </a:lnTo>
                <a:lnTo>
                  <a:pt x="68760" y="692758"/>
                </a:lnTo>
                <a:lnTo>
                  <a:pt x="73025" y="688493"/>
                </a:lnTo>
                <a:lnTo>
                  <a:pt x="73025" y="19050"/>
                </a:lnTo>
                <a:lnTo>
                  <a:pt x="63500" y="19050"/>
                </a:lnTo>
                <a:lnTo>
                  <a:pt x="73025" y="9525"/>
                </a:lnTo>
                <a:lnTo>
                  <a:pt x="2025666" y="9525"/>
                </a:lnTo>
                <a:lnTo>
                  <a:pt x="2025666" y="4264"/>
                </a:lnTo>
                <a:lnTo>
                  <a:pt x="2021401" y="0"/>
                </a:lnTo>
                <a:close/>
              </a:path>
              <a:path w="2026285" h="797560">
                <a:moveTo>
                  <a:pt x="127000" y="670533"/>
                </a:moveTo>
                <a:lnTo>
                  <a:pt x="73025" y="670533"/>
                </a:lnTo>
                <a:lnTo>
                  <a:pt x="73025" y="688493"/>
                </a:lnTo>
                <a:lnTo>
                  <a:pt x="68760" y="692758"/>
                </a:lnTo>
                <a:lnTo>
                  <a:pt x="115887" y="692758"/>
                </a:lnTo>
                <a:lnTo>
                  <a:pt x="127000" y="670533"/>
                </a:lnTo>
                <a:close/>
              </a:path>
              <a:path w="2026285" h="797560">
                <a:moveTo>
                  <a:pt x="73025" y="9525"/>
                </a:moveTo>
                <a:lnTo>
                  <a:pt x="63500" y="19050"/>
                </a:lnTo>
                <a:lnTo>
                  <a:pt x="73025" y="19050"/>
                </a:lnTo>
                <a:lnTo>
                  <a:pt x="73025" y="9525"/>
                </a:lnTo>
                <a:close/>
              </a:path>
              <a:path w="2026285" h="797560">
                <a:moveTo>
                  <a:pt x="2025666" y="9525"/>
                </a:moveTo>
                <a:lnTo>
                  <a:pt x="73025" y="9525"/>
                </a:lnTo>
                <a:lnTo>
                  <a:pt x="73025" y="19050"/>
                </a:lnTo>
                <a:lnTo>
                  <a:pt x="2021401" y="19050"/>
                </a:lnTo>
                <a:lnTo>
                  <a:pt x="2025666" y="14785"/>
                </a:lnTo>
                <a:lnTo>
                  <a:pt x="2025666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261586" y="1459484"/>
            <a:ext cx="1499870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2555" marR="5080" indent="-110489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sources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up-to-date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000747" y="1364467"/>
            <a:ext cx="2199640" cy="1062355"/>
          </a:xfrm>
          <a:custGeom>
            <a:avLst/>
            <a:gdLst/>
            <a:ahLst/>
            <a:cxnLst/>
            <a:rect l="l" t="t" r="r" b="b"/>
            <a:pathLst>
              <a:path w="2199640" h="1062355">
                <a:moveTo>
                  <a:pt x="1099698" y="0"/>
                </a:moveTo>
                <a:lnTo>
                  <a:pt x="0" y="530956"/>
                </a:lnTo>
                <a:lnTo>
                  <a:pt x="1099698" y="1061911"/>
                </a:lnTo>
                <a:lnTo>
                  <a:pt x="2199396" y="530956"/>
                </a:lnTo>
                <a:lnTo>
                  <a:pt x="109969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540056" y="1625091"/>
            <a:ext cx="11214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Trebuchet MS"/>
                <a:cs typeface="Trebuchet MS"/>
              </a:rPr>
              <a:t>Task </a:t>
            </a:r>
            <a:r>
              <a:rPr dirty="0" sz="1600" spc="-10">
                <a:latin typeface="Trebuchet MS"/>
                <a:cs typeface="Trebuchet MS"/>
              </a:rPr>
              <a:t>information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260111" y="2683431"/>
            <a:ext cx="1576070" cy="915669"/>
          </a:xfrm>
          <a:custGeom>
            <a:avLst/>
            <a:gdLst/>
            <a:ahLst/>
            <a:cxnLst/>
            <a:rect l="l" t="t" r="r" b="b"/>
            <a:pathLst>
              <a:path w="1576070" h="915670">
                <a:moveTo>
                  <a:pt x="787994" y="0"/>
                </a:moveTo>
                <a:lnTo>
                  <a:pt x="0" y="457610"/>
                </a:lnTo>
                <a:lnTo>
                  <a:pt x="787994" y="915219"/>
                </a:lnTo>
                <a:lnTo>
                  <a:pt x="1575987" y="457610"/>
                </a:lnTo>
                <a:lnTo>
                  <a:pt x="7879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643291" y="2903220"/>
            <a:ext cx="81026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7305" marR="5080" indent="-1524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Trebuchet MS"/>
                <a:cs typeface="Trebuchet MS"/>
              </a:rPr>
              <a:t>Real-</a:t>
            </a:r>
            <a:r>
              <a:rPr dirty="0" sz="1400" spc="-20">
                <a:latin typeface="Trebuchet MS"/>
                <a:cs typeface="Trebuchet MS"/>
              </a:rPr>
              <a:t>time </a:t>
            </a:r>
            <a:r>
              <a:rPr dirty="0" sz="1400" spc="-10">
                <a:latin typeface="Trebuchet MS"/>
                <a:cs typeface="Trebuchet MS"/>
              </a:rPr>
              <a:t>required?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760589" y="3131515"/>
            <a:ext cx="509270" cy="825500"/>
          </a:xfrm>
          <a:custGeom>
            <a:avLst/>
            <a:gdLst/>
            <a:ahLst/>
            <a:cxnLst/>
            <a:rect l="l" t="t" r="r" b="b"/>
            <a:pathLst>
              <a:path w="509269" h="825500">
                <a:moveTo>
                  <a:pt x="53975" y="698323"/>
                </a:moveTo>
                <a:lnTo>
                  <a:pt x="0" y="698323"/>
                </a:lnTo>
                <a:lnTo>
                  <a:pt x="63500" y="825323"/>
                </a:lnTo>
                <a:lnTo>
                  <a:pt x="115886" y="720548"/>
                </a:lnTo>
                <a:lnTo>
                  <a:pt x="58238" y="720548"/>
                </a:lnTo>
                <a:lnTo>
                  <a:pt x="53975" y="716283"/>
                </a:lnTo>
                <a:lnTo>
                  <a:pt x="53975" y="698323"/>
                </a:lnTo>
                <a:close/>
              </a:path>
              <a:path w="509269" h="825500">
                <a:moveTo>
                  <a:pt x="504781" y="0"/>
                </a:moveTo>
                <a:lnTo>
                  <a:pt x="58238" y="0"/>
                </a:lnTo>
                <a:lnTo>
                  <a:pt x="53975" y="4264"/>
                </a:lnTo>
                <a:lnTo>
                  <a:pt x="53975" y="716283"/>
                </a:lnTo>
                <a:lnTo>
                  <a:pt x="58238" y="720548"/>
                </a:lnTo>
                <a:lnTo>
                  <a:pt x="68760" y="720548"/>
                </a:lnTo>
                <a:lnTo>
                  <a:pt x="73025" y="716283"/>
                </a:lnTo>
                <a:lnTo>
                  <a:pt x="73025" y="19050"/>
                </a:lnTo>
                <a:lnTo>
                  <a:pt x="63500" y="19050"/>
                </a:lnTo>
                <a:lnTo>
                  <a:pt x="73025" y="9525"/>
                </a:lnTo>
                <a:lnTo>
                  <a:pt x="509046" y="9525"/>
                </a:lnTo>
                <a:lnTo>
                  <a:pt x="509046" y="4264"/>
                </a:lnTo>
                <a:lnTo>
                  <a:pt x="504781" y="0"/>
                </a:lnTo>
                <a:close/>
              </a:path>
              <a:path w="509269" h="825500">
                <a:moveTo>
                  <a:pt x="126998" y="698323"/>
                </a:moveTo>
                <a:lnTo>
                  <a:pt x="73025" y="698323"/>
                </a:lnTo>
                <a:lnTo>
                  <a:pt x="73025" y="716283"/>
                </a:lnTo>
                <a:lnTo>
                  <a:pt x="68760" y="720548"/>
                </a:lnTo>
                <a:lnTo>
                  <a:pt x="115886" y="720548"/>
                </a:lnTo>
                <a:lnTo>
                  <a:pt x="126998" y="698323"/>
                </a:lnTo>
                <a:close/>
              </a:path>
              <a:path w="509269" h="825500">
                <a:moveTo>
                  <a:pt x="73025" y="9525"/>
                </a:moveTo>
                <a:lnTo>
                  <a:pt x="63500" y="19050"/>
                </a:lnTo>
                <a:lnTo>
                  <a:pt x="73025" y="19050"/>
                </a:lnTo>
                <a:lnTo>
                  <a:pt x="73025" y="9525"/>
                </a:lnTo>
                <a:close/>
              </a:path>
              <a:path w="509269" h="825500">
                <a:moveTo>
                  <a:pt x="509046" y="9525"/>
                </a:moveTo>
                <a:lnTo>
                  <a:pt x="73025" y="9525"/>
                </a:lnTo>
                <a:lnTo>
                  <a:pt x="73025" y="19050"/>
                </a:lnTo>
                <a:lnTo>
                  <a:pt x="504781" y="19050"/>
                </a:lnTo>
                <a:lnTo>
                  <a:pt x="509046" y="14785"/>
                </a:lnTo>
                <a:lnTo>
                  <a:pt x="509046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09692" y="2422652"/>
            <a:ext cx="1835785" cy="5772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374015" marR="36639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Relatively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static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390"/>
              </a:lnSpc>
            </a:pP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docs,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scrapping)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17467" y="5417820"/>
            <a:ext cx="1384300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>
              <a:lnSpc>
                <a:spcPct val="100699"/>
              </a:lnSpc>
              <a:spcBef>
                <a:spcPts val="8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(+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Agents)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7552" y="4813514"/>
            <a:ext cx="564130" cy="537403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113283"/>
            <a:ext cx="55499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When</a:t>
            </a:r>
            <a:r>
              <a:rPr dirty="0" spc="-330"/>
              <a:t> </a:t>
            </a:r>
            <a:r>
              <a:rPr dirty="0" spc="-20"/>
              <a:t>to</a:t>
            </a:r>
            <a:r>
              <a:rPr dirty="0" spc="-325"/>
              <a:t> </a:t>
            </a:r>
            <a:r>
              <a:rPr dirty="0" spc="-95"/>
              <a:t>use</a:t>
            </a:r>
            <a:r>
              <a:rPr dirty="0" spc="-330"/>
              <a:t> </a:t>
            </a:r>
            <a:r>
              <a:rPr dirty="0" spc="-85"/>
              <a:t>fine-</a:t>
            </a:r>
            <a:r>
              <a:rPr dirty="0" spc="-10"/>
              <a:t>tuning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898651"/>
            <a:ext cx="5207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CH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G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94E8FF"/>
                </a:solidFill>
                <a:latin typeface="Trebuchet MS"/>
                <a:cs typeface="Trebuchet MS"/>
              </a:rPr>
              <a:t>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95" b="1">
                <a:solidFill>
                  <a:srgbClr val="94E8FF"/>
                </a:solidFill>
                <a:latin typeface="Trebuchet MS"/>
                <a:cs typeface="Trebuchet MS"/>
              </a:rPr>
              <a:t>GH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GY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F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Y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-4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" b="1">
                <a:solidFill>
                  <a:srgbClr val="94E8FF"/>
                </a:solidFill>
                <a:latin typeface="Trebuchet MS"/>
                <a:cs typeface="Trebuchet MS"/>
              </a:rPr>
              <a:t>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13972" y="3956839"/>
            <a:ext cx="1820545" cy="710565"/>
          </a:xfrm>
          <a:custGeom>
            <a:avLst/>
            <a:gdLst/>
            <a:ahLst/>
            <a:cxnLst/>
            <a:rect l="l" t="t" r="r" b="b"/>
            <a:pathLst>
              <a:path w="1820545" h="710564">
                <a:moveTo>
                  <a:pt x="1701803" y="0"/>
                </a:moveTo>
                <a:lnTo>
                  <a:pt x="118428" y="0"/>
                </a:lnTo>
                <a:lnTo>
                  <a:pt x="72330" y="9306"/>
                </a:lnTo>
                <a:lnTo>
                  <a:pt x="34686" y="34687"/>
                </a:lnTo>
                <a:lnTo>
                  <a:pt x="9306" y="72331"/>
                </a:lnTo>
                <a:lnTo>
                  <a:pt x="0" y="118428"/>
                </a:lnTo>
                <a:lnTo>
                  <a:pt x="0" y="592131"/>
                </a:lnTo>
                <a:lnTo>
                  <a:pt x="9306" y="638228"/>
                </a:lnTo>
                <a:lnTo>
                  <a:pt x="34686" y="675872"/>
                </a:lnTo>
                <a:lnTo>
                  <a:pt x="72330" y="701253"/>
                </a:lnTo>
                <a:lnTo>
                  <a:pt x="118428" y="710559"/>
                </a:lnTo>
                <a:lnTo>
                  <a:pt x="1701803" y="710559"/>
                </a:lnTo>
                <a:lnTo>
                  <a:pt x="1747901" y="701253"/>
                </a:lnTo>
                <a:lnTo>
                  <a:pt x="1785545" y="675872"/>
                </a:lnTo>
                <a:lnTo>
                  <a:pt x="1810925" y="638228"/>
                </a:lnTo>
                <a:lnTo>
                  <a:pt x="1820232" y="592131"/>
                </a:lnTo>
                <a:lnTo>
                  <a:pt x="1820232" y="118428"/>
                </a:lnTo>
                <a:lnTo>
                  <a:pt x="1810925" y="72331"/>
                </a:lnTo>
                <a:lnTo>
                  <a:pt x="1785545" y="34687"/>
                </a:lnTo>
                <a:lnTo>
                  <a:pt x="1747901" y="9306"/>
                </a:lnTo>
                <a:lnTo>
                  <a:pt x="170180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09700" y="4073652"/>
            <a:ext cx="1628139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32410" marR="5080" indent="-220345">
              <a:lnSpc>
                <a:spcPct val="101400"/>
              </a:lnSpc>
              <a:spcBef>
                <a:spcPts val="75"/>
              </a:spcBef>
            </a:pP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Embeddings-</a:t>
            </a:r>
            <a:r>
              <a:rPr dirty="0" sz="1400" spc="-20" b="1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r>
              <a:rPr dirty="0" sz="14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Trebuchet MS"/>
                <a:cs typeface="Trebuchet MS"/>
              </a:rPr>
              <a:t>RAG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984605" y="1885899"/>
            <a:ext cx="2026285" cy="797560"/>
          </a:xfrm>
          <a:custGeom>
            <a:avLst/>
            <a:gdLst/>
            <a:ahLst/>
            <a:cxnLst/>
            <a:rect l="l" t="t" r="r" b="b"/>
            <a:pathLst>
              <a:path w="2026285" h="797560">
                <a:moveTo>
                  <a:pt x="53975" y="670533"/>
                </a:moveTo>
                <a:lnTo>
                  <a:pt x="0" y="670533"/>
                </a:lnTo>
                <a:lnTo>
                  <a:pt x="63500" y="797533"/>
                </a:lnTo>
                <a:lnTo>
                  <a:pt x="115887" y="692758"/>
                </a:lnTo>
                <a:lnTo>
                  <a:pt x="58239" y="692758"/>
                </a:lnTo>
                <a:lnTo>
                  <a:pt x="53975" y="688493"/>
                </a:lnTo>
                <a:lnTo>
                  <a:pt x="53975" y="670533"/>
                </a:lnTo>
                <a:close/>
              </a:path>
              <a:path w="2026285" h="797560">
                <a:moveTo>
                  <a:pt x="2021401" y="0"/>
                </a:moveTo>
                <a:lnTo>
                  <a:pt x="58239" y="0"/>
                </a:lnTo>
                <a:lnTo>
                  <a:pt x="53975" y="4264"/>
                </a:lnTo>
                <a:lnTo>
                  <a:pt x="53975" y="688493"/>
                </a:lnTo>
                <a:lnTo>
                  <a:pt x="58239" y="692758"/>
                </a:lnTo>
                <a:lnTo>
                  <a:pt x="68760" y="692758"/>
                </a:lnTo>
                <a:lnTo>
                  <a:pt x="73025" y="688493"/>
                </a:lnTo>
                <a:lnTo>
                  <a:pt x="73025" y="19050"/>
                </a:lnTo>
                <a:lnTo>
                  <a:pt x="63500" y="19050"/>
                </a:lnTo>
                <a:lnTo>
                  <a:pt x="73025" y="9525"/>
                </a:lnTo>
                <a:lnTo>
                  <a:pt x="2025666" y="9525"/>
                </a:lnTo>
                <a:lnTo>
                  <a:pt x="2025666" y="4264"/>
                </a:lnTo>
                <a:lnTo>
                  <a:pt x="2021401" y="0"/>
                </a:lnTo>
                <a:close/>
              </a:path>
              <a:path w="2026285" h="797560">
                <a:moveTo>
                  <a:pt x="127000" y="670533"/>
                </a:moveTo>
                <a:lnTo>
                  <a:pt x="73025" y="670533"/>
                </a:lnTo>
                <a:lnTo>
                  <a:pt x="73025" y="688493"/>
                </a:lnTo>
                <a:lnTo>
                  <a:pt x="68760" y="692758"/>
                </a:lnTo>
                <a:lnTo>
                  <a:pt x="115887" y="692758"/>
                </a:lnTo>
                <a:lnTo>
                  <a:pt x="127000" y="670533"/>
                </a:lnTo>
                <a:close/>
              </a:path>
              <a:path w="2026285" h="797560">
                <a:moveTo>
                  <a:pt x="73025" y="9525"/>
                </a:moveTo>
                <a:lnTo>
                  <a:pt x="63500" y="19050"/>
                </a:lnTo>
                <a:lnTo>
                  <a:pt x="73025" y="19050"/>
                </a:lnTo>
                <a:lnTo>
                  <a:pt x="73025" y="9525"/>
                </a:lnTo>
                <a:close/>
              </a:path>
              <a:path w="2026285" h="797560">
                <a:moveTo>
                  <a:pt x="2025666" y="9525"/>
                </a:moveTo>
                <a:lnTo>
                  <a:pt x="73025" y="9525"/>
                </a:lnTo>
                <a:lnTo>
                  <a:pt x="73025" y="19050"/>
                </a:lnTo>
                <a:lnTo>
                  <a:pt x="2021401" y="19050"/>
                </a:lnTo>
                <a:lnTo>
                  <a:pt x="2025666" y="14785"/>
                </a:lnTo>
                <a:lnTo>
                  <a:pt x="2025666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261586" y="1459484"/>
            <a:ext cx="1499870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2555" marR="5080" indent="-110489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sources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up-to-date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000747" y="1364467"/>
            <a:ext cx="2199640" cy="1062355"/>
          </a:xfrm>
          <a:custGeom>
            <a:avLst/>
            <a:gdLst/>
            <a:ahLst/>
            <a:cxnLst/>
            <a:rect l="l" t="t" r="r" b="b"/>
            <a:pathLst>
              <a:path w="2199640" h="1062355">
                <a:moveTo>
                  <a:pt x="1099698" y="0"/>
                </a:moveTo>
                <a:lnTo>
                  <a:pt x="0" y="530956"/>
                </a:lnTo>
                <a:lnTo>
                  <a:pt x="1099698" y="1061911"/>
                </a:lnTo>
                <a:lnTo>
                  <a:pt x="2199396" y="530956"/>
                </a:lnTo>
                <a:lnTo>
                  <a:pt x="109969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540056" y="1625091"/>
            <a:ext cx="11214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Trebuchet MS"/>
                <a:cs typeface="Trebuchet MS"/>
              </a:rPr>
              <a:t>Task </a:t>
            </a:r>
            <a:r>
              <a:rPr dirty="0" sz="1600" spc="-10">
                <a:latin typeface="Trebuchet MS"/>
                <a:cs typeface="Trebuchet MS"/>
              </a:rPr>
              <a:t>information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260111" y="2683431"/>
            <a:ext cx="1576070" cy="915669"/>
          </a:xfrm>
          <a:custGeom>
            <a:avLst/>
            <a:gdLst/>
            <a:ahLst/>
            <a:cxnLst/>
            <a:rect l="l" t="t" r="r" b="b"/>
            <a:pathLst>
              <a:path w="1576070" h="915670">
                <a:moveTo>
                  <a:pt x="787994" y="0"/>
                </a:moveTo>
                <a:lnTo>
                  <a:pt x="0" y="457610"/>
                </a:lnTo>
                <a:lnTo>
                  <a:pt x="787994" y="915219"/>
                </a:lnTo>
                <a:lnTo>
                  <a:pt x="1575987" y="457610"/>
                </a:lnTo>
                <a:lnTo>
                  <a:pt x="7879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643291" y="2903220"/>
            <a:ext cx="81026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7305" marR="5080" indent="-1524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Trebuchet MS"/>
                <a:cs typeface="Trebuchet MS"/>
              </a:rPr>
              <a:t>Real-</a:t>
            </a:r>
            <a:r>
              <a:rPr dirty="0" sz="1400" spc="-20">
                <a:latin typeface="Trebuchet MS"/>
                <a:cs typeface="Trebuchet MS"/>
              </a:rPr>
              <a:t>time </a:t>
            </a:r>
            <a:r>
              <a:rPr dirty="0" sz="1400" spc="-10">
                <a:latin typeface="Trebuchet MS"/>
                <a:cs typeface="Trebuchet MS"/>
              </a:rPr>
              <a:t>required?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554367" y="3969880"/>
            <a:ext cx="1526540" cy="710565"/>
          </a:xfrm>
          <a:custGeom>
            <a:avLst/>
            <a:gdLst/>
            <a:ahLst/>
            <a:cxnLst/>
            <a:rect l="l" t="t" r="r" b="b"/>
            <a:pathLst>
              <a:path w="1526539" h="710564">
                <a:moveTo>
                  <a:pt x="1407985" y="0"/>
                </a:moveTo>
                <a:lnTo>
                  <a:pt x="118428" y="0"/>
                </a:lnTo>
                <a:lnTo>
                  <a:pt x="72331" y="9306"/>
                </a:lnTo>
                <a:lnTo>
                  <a:pt x="34687" y="34687"/>
                </a:lnTo>
                <a:lnTo>
                  <a:pt x="9306" y="72331"/>
                </a:lnTo>
                <a:lnTo>
                  <a:pt x="0" y="118430"/>
                </a:lnTo>
                <a:lnTo>
                  <a:pt x="0" y="592131"/>
                </a:lnTo>
                <a:lnTo>
                  <a:pt x="9306" y="638228"/>
                </a:lnTo>
                <a:lnTo>
                  <a:pt x="34687" y="675872"/>
                </a:lnTo>
                <a:lnTo>
                  <a:pt x="72331" y="701253"/>
                </a:lnTo>
                <a:lnTo>
                  <a:pt x="118428" y="710559"/>
                </a:lnTo>
                <a:lnTo>
                  <a:pt x="1407985" y="710559"/>
                </a:lnTo>
                <a:lnTo>
                  <a:pt x="1454083" y="701253"/>
                </a:lnTo>
                <a:lnTo>
                  <a:pt x="1491727" y="675872"/>
                </a:lnTo>
                <a:lnTo>
                  <a:pt x="1517107" y="638228"/>
                </a:lnTo>
                <a:lnTo>
                  <a:pt x="1526414" y="592131"/>
                </a:lnTo>
                <a:lnTo>
                  <a:pt x="1526414" y="118430"/>
                </a:lnTo>
                <a:lnTo>
                  <a:pt x="1517107" y="72331"/>
                </a:lnTo>
                <a:lnTo>
                  <a:pt x="1491727" y="34687"/>
                </a:lnTo>
                <a:lnTo>
                  <a:pt x="1454083" y="9306"/>
                </a:lnTo>
                <a:lnTo>
                  <a:pt x="140798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781000" y="4085844"/>
            <a:ext cx="107315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37795" marR="5080" indent="-125730">
              <a:lnSpc>
                <a:spcPct val="101400"/>
              </a:lnSpc>
              <a:spcBef>
                <a:spcPts val="75"/>
              </a:spcBef>
            </a:pPr>
            <a:r>
              <a:rPr dirty="0" sz="1400" spc="-30" b="1">
                <a:solidFill>
                  <a:srgbClr val="FFFFFF"/>
                </a:solidFill>
                <a:latin typeface="Trebuchet MS"/>
                <a:cs typeface="Trebuchet MS"/>
              </a:rPr>
              <a:t>ReAct,</a:t>
            </a:r>
            <a:r>
              <a:rPr dirty="0" sz="14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tools,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760588" y="3131515"/>
            <a:ext cx="2620645" cy="838835"/>
          </a:xfrm>
          <a:custGeom>
            <a:avLst/>
            <a:gdLst/>
            <a:ahLst/>
            <a:cxnLst/>
            <a:rect l="l" t="t" r="r" b="b"/>
            <a:pathLst>
              <a:path w="2620645" h="838835">
                <a:moveTo>
                  <a:pt x="509041" y="4267"/>
                </a:moveTo>
                <a:lnTo>
                  <a:pt x="504774" y="0"/>
                </a:lnTo>
                <a:lnTo>
                  <a:pt x="58229" y="0"/>
                </a:lnTo>
                <a:lnTo>
                  <a:pt x="53975" y="4267"/>
                </a:lnTo>
                <a:lnTo>
                  <a:pt x="53975" y="698334"/>
                </a:lnTo>
                <a:lnTo>
                  <a:pt x="0" y="698334"/>
                </a:lnTo>
                <a:lnTo>
                  <a:pt x="63500" y="825334"/>
                </a:lnTo>
                <a:lnTo>
                  <a:pt x="115887" y="720559"/>
                </a:lnTo>
                <a:lnTo>
                  <a:pt x="127000" y="698334"/>
                </a:lnTo>
                <a:lnTo>
                  <a:pt x="73025" y="698334"/>
                </a:lnTo>
                <a:lnTo>
                  <a:pt x="73025" y="19050"/>
                </a:lnTo>
                <a:lnTo>
                  <a:pt x="504774" y="19050"/>
                </a:lnTo>
                <a:lnTo>
                  <a:pt x="509041" y="14795"/>
                </a:lnTo>
                <a:lnTo>
                  <a:pt x="509041" y="9525"/>
                </a:lnTo>
                <a:lnTo>
                  <a:pt x="509041" y="4267"/>
                </a:lnTo>
                <a:close/>
              </a:path>
              <a:path w="2620645" h="838835">
                <a:moveTo>
                  <a:pt x="2620480" y="711365"/>
                </a:moveTo>
                <a:lnTo>
                  <a:pt x="2566505" y="711365"/>
                </a:lnTo>
                <a:lnTo>
                  <a:pt x="2566505" y="19062"/>
                </a:lnTo>
                <a:lnTo>
                  <a:pt x="2566505" y="9537"/>
                </a:lnTo>
                <a:lnTo>
                  <a:pt x="2566505" y="4267"/>
                </a:lnTo>
                <a:lnTo>
                  <a:pt x="2562237" y="12"/>
                </a:lnTo>
                <a:lnTo>
                  <a:pt x="2070239" y="12"/>
                </a:lnTo>
                <a:lnTo>
                  <a:pt x="2065985" y="4267"/>
                </a:lnTo>
                <a:lnTo>
                  <a:pt x="2065985" y="14795"/>
                </a:lnTo>
                <a:lnTo>
                  <a:pt x="2070239" y="19062"/>
                </a:lnTo>
                <a:lnTo>
                  <a:pt x="2547455" y="19062"/>
                </a:lnTo>
                <a:lnTo>
                  <a:pt x="2547455" y="711365"/>
                </a:lnTo>
                <a:lnTo>
                  <a:pt x="2493480" y="711365"/>
                </a:lnTo>
                <a:lnTo>
                  <a:pt x="2556980" y="838365"/>
                </a:lnTo>
                <a:lnTo>
                  <a:pt x="2609367" y="733602"/>
                </a:lnTo>
                <a:lnTo>
                  <a:pt x="2620480" y="711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09692" y="2422652"/>
            <a:ext cx="1835785" cy="5772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374015" marR="36639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Relatively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static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390"/>
              </a:lnSpc>
            </a:pP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docs,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scrapping)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88049" y="2422652"/>
            <a:ext cx="1995170" cy="5772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585470" marR="577850" indent="-63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Dynamic information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390"/>
              </a:lnSpc>
            </a:pP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DBs,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APIs,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live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internet)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17467" y="5417820"/>
            <a:ext cx="1384300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>
              <a:lnSpc>
                <a:spcPct val="100699"/>
              </a:lnSpc>
              <a:spcBef>
                <a:spcPts val="8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(+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Agents)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625423" y="5417820"/>
            <a:ext cx="138430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5781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7552" y="4813514"/>
            <a:ext cx="564130" cy="53740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5508" y="4813514"/>
            <a:ext cx="564130" cy="537403"/>
          </a:xfrm>
          <a:prstGeom prst="rect">
            <a:avLst/>
          </a:prstGeom>
        </p:spPr>
      </p:pic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113283"/>
            <a:ext cx="55499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When</a:t>
            </a:r>
            <a:r>
              <a:rPr dirty="0" spc="-330"/>
              <a:t> </a:t>
            </a:r>
            <a:r>
              <a:rPr dirty="0" spc="-20"/>
              <a:t>to</a:t>
            </a:r>
            <a:r>
              <a:rPr dirty="0" spc="-325"/>
              <a:t> </a:t>
            </a:r>
            <a:r>
              <a:rPr dirty="0" spc="-95"/>
              <a:t>use</a:t>
            </a:r>
            <a:r>
              <a:rPr dirty="0" spc="-330"/>
              <a:t> </a:t>
            </a:r>
            <a:r>
              <a:rPr dirty="0" spc="-85"/>
              <a:t>fine-</a:t>
            </a:r>
            <a:r>
              <a:rPr dirty="0" spc="-10"/>
              <a:t>tuning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898651"/>
            <a:ext cx="5207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CH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G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94E8FF"/>
                </a:solidFill>
                <a:latin typeface="Trebuchet MS"/>
                <a:cs typeface="Trebuchet MS"/>
              </a:rPr>
              <a:t>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95" b="1">
                <a:solidFill>
                  <a:srgbClr val="94E8FF"/>
                </a:solidFill>
                <a:latin typeface="Trebuchet MS"/>
                <a:cs typeface="Trebuchet MS"/>
              </a:rPr>
              <a:t>GH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GY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F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Y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-4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" b="1">
                <a:solidFill>
                  <a:srgbClr val="94E8FF"/>
                </a:solidFill>
                <a:latin typeface="Trebuchet MS"/>
                <a:cs typeface="Trebuchet MS"/>
              </a:rPr>
              <a:t>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13972" y="3956839"/>
            <a:ext cx="1820545" cy="710565"/>
          </a:xfrm>
          <a:custGeom>
            <a:avLst/>
            <a:gdLst/>
            <a:ahLst/>
            <a:cxnLst/>
            <a:rect l="l" t="t" r="r" b="b"/>
            <a:pathLst>
              <a:path w="1820545" h="710564">
                <a:moveTo>
                  <a:pt x="1701803" y="0"/>
                </a:moveTo>
                <a:lnTo>
                  <a:pt x="118428" y="0"/>
                </a:lnTo>
                <a:lnTo>
                  <a:pt x="72330" y="9306"/>
                </a:lnTo>
                <a:lnTo>
                  <a:pt x="34686" y="34687"/>
                </a:lnTo>
                <a:lnTo>
                  <a:pt x="9306" y="72331"/>
                </a:lnTo>
                <a:lnTo>
                  <a:pt x="0" y="118428"/>
                </a:lnTo>
                <a:lnTo>
                  <a:pt x="0" y="592131"/>
                </a:lnTo>
                <a:lnTo>
                  <a:pt x="9306" y="638228"/>
                </a:lnTo>
                <a:lnTo>
                  <a:pt x="34686" y="675872"/>
                </a:lnTo>
                <a:lnTo>
                  <a:pt x="72330" y="701253"/>
                </a:lnTo>
                <a:lnTo>
                  <a:pt x="118428" y="710559"/>
                </a:lnTo>
                <a:lnTo>
                  <a:pt x="1701803" y="710559"/>
                </a:lnTo>
                <a:lnTo>
                  <a:pt x="1747901" y="701253"/>
                </a:lnTo>
                <a:lnTo>
                  <a:pt x="1785545" y="675872"/>
                </a:lnTo>
                <a:lnTo>
                  <a:pt x="1810925" y="638228"/>
                </a:lnTo>
                <a:lnTo>
                  <a:pt x="1820232" y="592131"/>
                </a:lnTo>
                <a:lnTo>
                  <a:pt x="1820232" y="118428"/>
                </a:lnTo>
                <a:lnTo>
                  <a:pt x="1810925" y="72331"/>
                </a:lnTo>
                <a:lnTo>
                  <a:pt x="1785545" y="34687"/>
                </a:lnTo>
                <a:lnTo>
                  <a:pt x="1747901" y="9306"/>
                </a:lnTo>
                <a:lnTo>
                  <a:pt x="170180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09700" y="4073652"/>
            <a:ext cx="1628139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32410" marR="5080" indent="-220345">
              <a:lnSpc>
                <a:spcPct val="101400"/>
              </a:lnSpc>
              <a:spcBef>
                <a:spcPts val="75"/>
              </a:spcBef>
            </a:pP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Embeddings-</a:t>
            </a:r>
            <a:r>
              <a:rPr dirty="0" sz="1400" spc="-20" b="1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r>
              <a:rPr dirty="0" sz="14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Trebuchet MS"/>
                <a:cs typeface="Trebuchet MS"/>
              </a:rPr>
              <a:t>RAG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984605" y="1885899"/>
            <a:ext cx="2026285" cy="797560"/>
          </a:xfrm>
          <a:custGeom>
            <a:avLst/>
            <a:gdLst/>
            <a:ahLst/>
            <a:cxnLst/>
            <a:rect l="l" t="t" r="r" b="b"/>
            <a:pathLst>
              <a:path w="2026285" h="797560">
                <a:moveTo>
                  <a:pt x="53975" y="670533"/>
                </a:moveTo>
                <a:lnTo>
                  <a:pt x="0" y="670533"/>
                </a:lnTo>
                <a:lnTo>
                  <a:pt x="63500" y="797533"/>
                </a:lnTo>
                <a:lnTo>
                  <a:pt x="115887" y="692758"/>
                </a:lnTo>
                <a:lnTo>
                  <a:pt x="58239" y="692758"/>
                </a:lnTo>
                <a:lnTo>
                  <a:pt x="53975" y="688493"/>
                </a:lnTo>
                <a:lnTo>
                  <a:pt x="53975" y="670533"/>
                </a:lnTo>
                <a:close/>
              </a:path>
              <a:path w="2026285" h="797560">
                <a:moveTo>
                  <a:pt x="2021401" y="0"/>
                </a:moveTo>
                <a:lnTo>
                  <a:pt x="58239" y="0"/>
                </a:lnTo>
                <a:lnTo>
                  <a:pt x="53975" y="4264"/>
                </a:lnTo>
                <a:lnTo>
                  <a:pt x="53975" y="688493"/>
                </a:lnTo>
                <a:lnTo>
                  <a:pt x="58239" y="692758"/>
                </a:lnTo>
                <a:lnTo>
                  <a:pt x="68760" y="692758"/>
                </a:lnTo>
                <a:lnTo>
                  <a:pt x="73025" y="688493"/>
                </a:lnTo>
                <a:lnTo>
                  <a:pt x="73025" y="19050"/>
                </a:lnTo>
                <a:lnTo>
                  <a:pt x="63500" y="19050"/>
                </a:lnTo>
                <a:lnTo>
                  <a:pt x="73025" y="9525"/>
                </a:lnTo>
                <a:lnTo>
                  <a:pt x="2025666" y="9525"/>
                </a:lnTo>
                <a:lnTo>
                  <a:pt x="2025666" y="4264"/>
                </a:lnTo>
                <a:lnTo>
                  <a:pt x="2021401" y="0"/>
                </a:lnTo>
                <a:close/>
              </a:path>
              <a:path w="2026285" h="797560">
                <a:moveTo>
                  <a:pt x="127000" y="670533"/>
                </a:moveTo>
                <a:lnTo>
                  <a:pt x="73025" y="670533"/>
                </a:lnTo>
                <a:lnTo>
                  <a:pt x="73025" y="688493"/>
                </a:lnTo>
                <a:lnTo>
                  <a:pt x="68760" y="692758"/>
                </a:lnTo>
                <a:lnTo>
                  <a:pt x="115887" y="692758"/>
                </a:lnTo>
                <a:lnTo>
                  <a:pt x="127000" y="670533"/>
                </a:lnTo>
                <a:close/>
              </a:path>
              <a:path w="2026285" h="797560">
                <a:moveTo>
                  <a:pt x="73025" y="9525"/>
                </a:moveTo>
                <a:lnTo>
                  <a:pt x="63500" y="19050"/>
                </a:lnTo>
                <a:lnTo>
                  <a:pt x="73025" y="19050"/>
                </a:lnTo>
                <a:lnTo>
                  <a:pt x="73025" y="9525"/>
                </a:lnTo>
                <a:close/>
              </a:path>
              <a:path w="2026285" h="797560">
                <a:moveTo>
                  <a:pt x="2025666" y="9525"/>
                </a:moveTo>
                <a:lnTo>
                  <a:pt x="73025" y="9525"/>
                </a:lnTo>
                <a:lnTo>
                  <a:pt x="73025" y="19050"/>
                </a:lnTo>
                <a:lnTo>
                  <a:pt x="2021401" y="19050"/>
                </a:lnTo>
                <a:lnTo>
                  <a:pt x="2025666" y="14785"/>
                </a:lnTo>
                <a:lnTo>
                  <a:pt x="2025666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261586" y="1459484"/>
            <a:ext cx="1499870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2555" marR="5080" indent="-110489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sources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up-to-date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000747" y="1364467"/>
            <a:ext cx="2199640" cy="1062355"/>
          </a:xfrm>
          <a:custGeom>
            <a:avLst/>
            <a:gdLst/>
            <a:ahLst/>
            <a:cxnLst/>
            <a:rect l="l" t="t" r="r" b="b"/>
            <a:pathLst>
              <a:path w="2199640" h="1062355">
                <a:moveTo>
                  <a:pt x="1099698" y="0"/>
                </a:moveTo>
                <a:lnTo>
                  <a:pt x="0" y="530956"/>
                </a:lnTo>
                <a:lnTo>
                  <a:pt x="1099698" y="1061911"/>
                </a:lnTo>
                <a:lnTo>
                  <a:pt x="2199396" y="530956"/>
                </a:lnTo>
                <a:lnTo>
                  <a:pt x="109969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540056" y="1625091"/>
            <a:ext cx="11214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Trebuchet MS"/>
                <a:cs typeface="Trebuchet MS"/>
              </a:rPr>
              <a:t>Task </a:t>
            </a:r>
            <a:r>
              <a:rPr dirty="0" sz="1600" spc="-10">
                <a:latin typeface="Trebuchet MS"/>
                <a:cs typeface="Trebuchet MS"/>
              </a:rPr>
              <a:t>information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473865" y="2746339"/>
            <a:ext cx="1426845" cy="866775"/>
          </a:xfrm>
          <a:custGeom>
            <a:avLst/>
            <a:gdLst/>
            <a:ahLst/>
            <a:cxnLst/>
            <a:rect l="l" t="t" r="r" b="b"/>
            <a:pathLst>
              <a:path w="1426845" h="866775">
                <a:moveTo>
                  <a:pt x="713129" y="0"/>
                </a:moveTo>
                <a:lnTo>
                  <a:pt x="0" y="433264"/>
                </a:lnTo>
                <a:lnTo>
                  <a:pt x="713129" y="866528"/>
                </a:lnTo>
                <a:lnTo>
                  <a:pt x="1426259" y="433264"/>
                </a:lnTo>
                <a:lnTo>
                  <a:pt x="71312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856795" y="2911347"/>
            <a:ext cx="66040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97155" marR="5080" indent="-85090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latin typeface="Trebuchet MS"/>
                <a:cs typeface="Trebuchet MS"/>
              </a:rPr>
              <a:t>Simple task?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190618" y="1885899"/>
            <a:ext cx="2059939" cy="861060"/>
          </a:xfrm>
          <a:custGeom>
            <a:avLst/>
            <a:gdLst/>
            <a:ahLst/>
            <a:cxnLst/>
            <a:rect l="l" t="t" r="r" b="b"/>
            <a:pathLst>
              <a:path w="2059940" h="861060">
                <a:moveTo>
                  <a:pt x="1986852" y="733440"/>
                </a:moveTo>
                <a:lnTo>
                  <a:pt x="1932877" y="733440"/>
                </a:lnTo>
                <a:lnTo>
                  <a:pt x="1996377" y="860440"/>
                </a:lnTo>
                <a:lnTo>
                  <a:pt x="2048765" y="755665"/>
                </a:lnTo>
                <a:lnTo>
                  <a:pt x="1991117" y="755665"/>
                </a:lnTo>
                <a:lnTo>
                  <a:pt x="1986852" y="751401"/>
                </a:lnTo>
                <a:lnTo>
                  <a:pt x="1986852" y="733440"/>
                </a:lnTo>
                <a:close/>
              </a:path>
              <a:path w="2059940" h="861060">
                <a:moveTo>
                  <a:pt x="1986852" y="9525"/>
                </a:moveTo>
                <a:lnTo>
                  <a:pt x="1986852" y="751401"/>
                </a:lnTo>
                <a:lnTo>
                  <a:pt x="1991117" y="755665"/>
                </a:lnTo>
                <a:lnTo>
                  <a:pt x="2001638" y="755665"/>
                </a:lnTo>
                <a:lnTo>
                  <a:pt x="2005902" y="751401"/>
                </a:lnTo>
                <a:lnTo>
                  <a:pt x="2005902" y="19050"/>
                </a:lnTo>
                <a:lnTo>
                  <a:pt x="1996377" y="19050"/>
                </a:lnTo>
                <a:lnTo>
                  <a:pt x="1986852" y="9525"/>
                </a:lnTo>
                <a:close/>
              </a:path>
              <a:path w="2059940" h="861060">
                <a:moveTo>
                  <a:pt x="2059877" y="733440"/>
                </a:moveTo>
                <a:lnTo>
                  <a:pt x="2005902" y="733440"/>
                </a:lnTo>
                <a:lnTo>
                  <a:pt x="2005902" y="751401"/>
                </a:lnTo>
                <a:lnTo>
                  <a:pt x="2001638" y="755665"/>
                </a:lnTo>
                <a:lnTo>
                  <a:pt x="2048765" y="755665"/>
                </a:lnTo>
                <a:lnTo>
                  <a:pt x="2059877" y="733440"/>
                </a:lnTo>
                <a:close/>
              </a:path>
              <a:path w="2059940" h="861060">
                <a:moveTo>
                  <a:pt x="2001638" y="0"/>
                </a:moveTo>
                <a:lnTo>
                  <a:pt x="4264" y="0"/>
                </a:lnTo>
                <a:lnTo>
                  <a:pt x="0" y="4264"/>
                </a:lnTo>
                <a:lnTo>
                  <a:pt x="0" y="14785"/>
                </a:lnTo>
                <a:lnTo>
                  <a:pt x="4264" y="19050"/>
                </a:lnTo>
                <a:lnTo>
                  <a:pt x="1986852" y="19050"/>
                </a:lnTo>
                <a:lnTo>
                  <a:pt x="1986852" y="9525"/>
                </a:lnTo>
                <a:lnTo>
                  <a:pt x="2005902" y="9525"/>
                </a:lnTo>
                <a:lnTo>
                  <a:pt x="2005902" y="4264"/>
                </a:lnTo>
                <a:lnTo>
                  <a:pt x="2001638" y="0"/>
                </a:lnTo>
                <a:close/>
              </a:path>
              <a:path w="2059940" h="861060">
                <a:moveTo>
                  <a:pt x="2005902" y="9525"/>
                </a:moveTo>
                <a:lnTo>
                  <a:pt x="1986852" y="9525"/>
                </a:lnTo>
                <a:lnTo>
                  <a:pt x="1996377" y="19050"/>
                </a:lnTo>
                <a:lnTo>
                  <a:pt x="2005902" y="19050"/>
                </a:lnTo>
                <a:lnTo>
                  <a:pt x="2005902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608628" y="1459484"/>
            <a:ext cx="1117600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87630" marR="5080" indent="-75565">
              <a:lnSpc>
                <a:spcPct val="103299"/>
              </a:lnSpc>
              <a:spcBef>
                <a:spcPts val="5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Consolidated</a:t>
            </a:r>
            <a:r>
              <a:rPr dirty="0" sz="12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260111" y="2683431"/>
            <a:ext cx="1576070" cy="915669"/>
          </a:xfrm>
          <a:custGeom>
            <a:avLst/>
            <a:gdLst/>
            <a:ahLst/>
            <a:cxnLst/>
            <a:rect l="l" t="t" r="r" b="b"/>
            <a:pathLst>
              <a:path w="1576070" h="915670">
                <a:moveTo>
                  <a:pt x="787994" y="0"/>
                </a:moveTo>
                <a:lnTo>
                  <a:pt x="0" y="457610"/>
                </a:lnTo>
                <a:lnTo>
                  <a:pt x="787994" y="915219"/>
                </a:lnTo>
                <a:lnTo>
                  <a:pt x="1575987" y="457610"/>
                </a:lnTo>
                <a:lnTo>
                  <a:pt x="7879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643291" y="2903220"/>
            <a:ext cx="81026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7305" marR="5080" indent="-1524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Trebuchet MS"/>
                <a:cs typeface="Trebuchet MS"/>
              </a:rPr>
              <a:t>Real-</a:t>
            </a:r>
            <a:r>
              <a:rPr dirty="0" sz="1400" spc="-20">
                <a:latin typeface="Trebuchet MS"/>
                <a:cs typeface="Trebuchet MS"/>
              </a:rPr>
              <a:t>time </a:t>
            </a:r>
            <a:r>
              <a:rPr dirty="0" sz="1400" spc="-10">
                <a:latin typeface="Trebuchet MS"/>
                <a:cs typeface="Trebuchet MS"/>
              </a:rPr>
              <a:t>required?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3554367" y="3969880"/>
            <a:ext cx="1526540" cy="710565"/>
          </a:xfrm>
          <a:custGeom>
            <a:avLst/>
            <a:gdLst/>
            <a:ahLst/>
            <a:cxnLst/>
            <a:rect l="l" t="t" r="r" b="b"/>
            <a:pathLst>
              <a:path w="1526539" h="710564">
                <a:moveTo>
                  <a:pt x="1407985" y="0"/>
                </a:moveTo>
                <a:lnTo>
                  <a:pt x="118428" y="0"/>
                </a:lnTo>
                <a:lnTo>
                  <a:pt x="72331" y="9306"/>
                </a:lnTo>
                <a:lnTo>
                  <a:pt x="34687" y="34687"/>
                </a:lnTo>
                <a:lnTo>
                  <a:pt x="9306" y="72331"/>
                </a:lnTo>
                <a:lnTo>
                  <a:pt x="0" y="118430"/>
                </a:lnTo>
                <a:lnTo>
                  <a:pt x="0" y="592131"/>
                </a:lnTo>
                <a:lnTo>
                  <a:pt x="9306" y="638228"/>
                </a:lnTo>
                <a:lnTo>
                  <a:pt x="34687" y="675872"/>
                </a:lnTo>
                <a:lnTo>
                  <a:pt x="72331" y="701253"/>
                </a:lnTo>
                <a:lnTo>
                  <a:pt x="118428" y="710559"/>
                </a:lnTo>
                <a:lnTo>
                  <a:pt x="1407985" y="710559"/>
                </a:lnTo>
                <a:lnTo>
                  <a:pt x="1454083" y="701253"/>
                </a:lnTo>
                <a:lnTo>
                  <a:pt x="1491727" y="675872"/>
                </a:lnTo>
                <a:lnTo>
                  <a:pt x="1517107" y="638228"/>
                </a:lnTo>
                <a:lnTo>
                  <a:pt x="1526414" y="592131"/>
                </a:lnTo>
                <a:lnTo>
                  <a:pt x="1526414" y="118430"/>
                </a:lnTo>
                <a:lnTo>
                  <a:pt x="1517107" y="72331"/>
                </a:lnTo>
                <a:lnTo>
                  <a:pt x="1491727" y="34687"/>
                </a:lnTo>
                <a:lnTo>
                  <a:pt x="1454083" y="9306"/>
                </a:lnTo>
                <a:lnTo>
                  <a:pt x="140798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3781000" y="4085844"/>
            <a:ext cx="107315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37795" marR="5080" indent="-125730">
              <a:lnSpc>
                <a:spcPct val="101400"/>
              </a:lnSpc>
              <a:spcBef>
                <a:spcPts val="75"/>
              </a:spcBef>
            </a:pPr>
            <a:r>
              <a:rPr dirty="0" sz="1400" spc="-30" b="1">
                <a:solidFill>
                  <a:srgbClr val="FFFFFF"/>
                </a:solidFill>
                <a:latin typeface="Trebuchet MS"/>
                <a:cs typeface="Trebuchet MS"/>
              </a:rPr>
              <a:t>ReAct,</a:t>
            </a:r>
            <a:r>
              <a:rPr dirty="0" sz="14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tools,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760588" y="3131515"/>
            <a:ext cx="2620645" cy="838835"/>
          </a:xfrm>
          <a:custGeom>
            <a:avLst/>
            <a:gdLst/>
            <a:ahLst/>
            <a:cxnLst/>
            <a:rect l="l" t="t" r="r" b="b"/>
            <a:pathLst>
              <a:path w="2620645" h="838835">
                <a:moveTo>
                  <a:pt x="509041" y="4267"/>
                </a:moveTo>
                <a:lnTo>
                  <a:pt x="504774" y="0"/>
                </a:lnTo>
                <a:lnTo>
                  <a:pt x="58229" y="0"/>
                </a:lnTo>
                <a:lnTo>
                  <a:pt x="53975" y="4267"/>
                </a:lnTo>
                <a:lnTo>
                  <a:pt x="53975" y="698334"/>
                </a:lnTo>
                <a:lnTo>
                  <a:pt x="0" y="698334"/>
                </a:lnTo>
                <a:lnTo>
                  <a:pt x="63500" y="825334"/>
                </a:lnTo>
                <a:lnTo>
                  <a:pt x="115887" y="720559"/>
                </a:lnTo>
                <a:lnTo>
                  <a:pt x="127000" y="698334"/>
                </a:lnTo>
                <a:lnTo>
                  <a:pt x="73025" y="698334"/>
                </a:lnTo>
                <a:lnTo>
                  <a:pt x="73025" y="19050"/>
                </a:lnTo>
                <a:lnTo>
                  <a:pt x="504774" y="19050"/>
                </a:lnTo>
                <a:lnTo>
                  <a:pt x="509041" y="14795"/>
                </a:lnTo>
                <a:lnTo>
                  <a:pt x="509041" y="9525"/>
                </a:lnTo>
                <a:lnTo>
                  <a:pt x="509041" y="4267"/>
                </a:lnTo>
                <a:close/>
              </a:path>
              <a:path w="2620645" h="838835">
                <a:moveTo>
                  <a:pt x="2620480" y="711365"/>
                </a:moveTo>
                <a:lnTo>
                  <a:pt x="2566505" y="711365"/>
                </a:lnTo>
                <a:lnTo>
                  <a:pt x="2566505" y="19062"/>
                </a:lnTo>
                <a:lnTo>
                  <a:pt x="2566505" y="9537"/>
                </a:lnTo>
                <a:lnTo>
                  <a:pt x="2566505" y="4267"/>
                </a:lnTo>
                <a:lnTo>
                  <a:pt x="2562237" y="12"/>
                </a:lnTo>
                <a:lnTo>
                  <a:pt x="2070239" y="12"/>
                </a:lnTo>
                <a:lnTo>
                  <a:pt x="2065985" y="4267"/>
                </a:lnTo>
                <a:lnTo>
                  <a:pt x="2065985" y="14795"/>
                </a:lnTo>
                <a:lnTo>
                  <a:pt x="2070239" y="19062"/>
                </a:lnTo>
                <a:lnTo>
                  <a:pt x="2547455" y="19062"/>
                </a:lnTo>
                <a:lnTo>
                  <a:pt x="2547455" y="711365"/>
                </a:lnTo>
                <a:lnTo>
                  <a:pt x="2493480" y="711365"/>
                </a:lnTo>
                <a:lnTo>
                  <a:pt x="2556980" y="838365"/>
                </a:lnTo>
                <a:lnTo>
                  <a:pt x="2609367" y="733602"/>
                </a:lnTo>
                <a:lnTo>
                  <a:pt x="2620480" y="711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09692" y="2422652"/>
            <a:ext cx="1835785" cy="5772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374015" marR="36639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Relatively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static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390"/>
              </a:lnSpc>
            </a:pP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docs,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scrapping)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688049" y="2422652"/>
            <a:ext cx="1995170" cy="5772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585470" marR="577850" indent="-63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Dynamic information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390"/>
              </a:lnSpc>
            </a:pP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DBs,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APIs,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live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internet)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17467" y="5417820"/>
            <a:ext cx="1384300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>
              <a:lnSpc>
                <a:spcPct val="100699"/>
              </a:lnSpc>
              <a:spcBef>
                <a:spcPts val="8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(+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Agents)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625423" y="5417820"/>
            <a:ext cx="138430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5781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7552" y="4813514"/>
            <a:ext cx="564130" cy="537403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5508" y="4813514"/>
            <a:ext cx="564130" cy="537403"/>
          </a:xfrm>
          <a:prstGeom prst="rect">
            <a:avLst/>
          </a:prstGeom>
        </p:spPr>
      </p:pic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113283"/>
            <a:ext cx="55499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When</a:t>
            </a:r>
            <a:r>
              <a:rPr dirty="0" spc="-330"/>
              <a:t> </a:t>
            </a:r>
            <a:r>
              <a:rPr dirty="0" spc="-20"/>
              <a:t>to</a:t>
            </a:r>
            <a:r>
              <a:rPr dirty="0" spc="-325"/>
              <a:t> </a:t>
            </a:r>
            <a:r>
              <a:rPr dirty="0" spc="-95"/>
              <a:t>use</a:t>
            </a:r>
            <a:r>
              <a:rPr dirty="0" spc="-330"/>
              <a:t> </a:t>
            </a:r>
            <a:r>
              <a:rPr dirty="0" spc="-85"/>
              <a:t>fine-</a:t>
            </a:r>
            <a:r>
              <a:rPr dirty="0" spc="-10"/>
              <a:t>tuning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898651"/>
            <a:ext cx="5207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CH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G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94E8FF"/>
                </a:solidFill>
                <a:latin typeface="Trebuchet MS"/>
                <a:cs typeface="Trebuchet MS"/>
              </a:rPr>
              <a:t>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95" b="1">
                <a:solidFill>
                  <a:srgbClr val="94E8FF"/>
                </a:solidFill>
                <a:latin typeface="Trebuchet MS"/>
                <a:cs typeface="Trebuchet MS"/>
              </a:rPr>
              <a:t>GH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GY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F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Y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-4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" b="1">
                <a:solidFill>
                  <a:srgbClr val="94E8FF"/>
                </a:solidFill>
                <a:latin typeface="Trebuchet MS"/>
                <a:cs typeface="Trebuchet MS"/>
              </a:rPr>
              <a:t>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13972" y="3956839"/>
            <a:ext cx="1820545" cy="710565"/>
          </a:xfrm>
          <a:custGeom>
            <a:avLst/>
            <a:gdLst/>
            <a:ahLst/>
            <a:cxnLst/>
            <a:rect l="l" t="t" r="r" b="b"/>
            <a:pathLst>
              <a:path w="1820545" h="710564">
                <a:moveTo>
                  <a:pt x="1701803" y="0"/>
                </a:moveTo>
                <a:lnTo>
                  <a:pt x="118428" y="0"/>
                </a:lnTo>
                <a:lnTo>
                  <a:pt x="72330" y="9306"/>
                </a:lnTo>
                <a:lnTo>
                  <a:pt x="34686" y="34687"/>
                </a:lnTo>
                <a:lnTo>
                  <a:pt x="9306" y="72331"/>
                </a:lnTo>
                <a:lnTo>
                  <a:pt x="0" y="118428"/>
                </a:lnTo>
                <a:lnTo>
                  <a:pt x="0" y="592131"/>
                </a:lnTo>
                <a:lnTo>
                  <a:pt x="9306" y="638228"/>
                </a:lnTo>
                <a:lnTo>
                  <a:pt x="34686" y="675872"/>
                </a:lnTo>
                <a:lnTo>
                  <a:pt x="72330" y="701253"/>
                </a:lnTo>
                <a:lnTo>
                  <a:pt x="118428" y="710559"/>
                </a:lnTo>
                <a:lnTo>
                  <a:pt x="1701803" y="710559"/>
                </a:lnTo>
                <a:lnTo>
                  <a:pt x="1747901" y="701253"/>
                </a:lnTo>
                <a:lnTo>
                  <a:pt x="1785545" y="675872"/>
                </a:lnTo>
                <a:lnTo>
                  <a:pt x="1810925" y="638228"/>
                </a:lnTo>
                <a:lnTo>
                  <a:pt x="1820232" y="592131"/>
                </a:lnTo>
                <a:lnTo>
                  <a:pt x="1820232" y="118428"/>
                </a:lnTo>
                <a:lnTo>
                  <a:pt x="1810925" y="72331"/>
                </a:lnTo>
                <a:lnTo>
                  <a:pt x="1785545" y="34687"/>
                </a:lnTo>
                <a:lnTo>
                  <a:pt x="1747901" y="9306"/>
                </a:lnTo>
                <a:lnTo>
                  <a:pt x="170180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09700" y="4073652"/>
            <a:ext cx="1628139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32410" marR="5080" indent="-220345">
              <a:lnSpc>
                <a:spcPct val="101400"/>
              </a:lnSpc>
              <a:spcBef>
                <a:spcPts val="75"/>
              </a:spcBef>
            </a:pP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Embeddings-</a:t>
            </a:r>
            <a:r>
              <a:rPr dirty="0" sz="1400" spc="-20" b="1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r>
              <a:rPr dirty="0" sz="14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Trebuchet MS"/>
                <a:cs typeface="Trebuchet MS"/>
              </a:rPr>
              <a:t>RAG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984605" y="1885899"/>
            <a:ext cx="2026285" cy="797560"/>
          </a:xfrm>
          <a:custGeom>
            <a:avLst/>
            <a:gdLst/>
            <a:ahLst/>
            <a:cxnLst/>
            <a:rect l="l" t="t" r="r" b="b"/>
            <a:pathLst>
              <a:path w="2026285" h="797560">
                <a:moveTo>
                  <a:pt x="53975" y="670533"/>
                </a:moveTo>
                <a:lnTo>
                  <a:pt x="0" y="670533"/>
                </a:lnTo>
                <a:lnTo>
                  <a:pt x="63500" y="797533"/>
                </a:lnTo>
                <a:lnTo>
                  <a:pt x="115887" y="692758"/>
                </a:lnTo>
                <a:lnTo>
                  <a:pt x="58239" y="692758"/>
                </a:lnTo>
                <a:lnTo>
                  <a:pt x="53975" y="688493"/>
                </a:lnTo>
                <a:lnTo>
                  <a:pt x="53975" y="670533"/>
                </a:lnTo>
                <a:close/>
              </a:path>
              <a:path w="2026285" h="797560">
                <a:moveTo>
                  <a:pt x="2021401" y="0"/>
                </a:moveTo>
                <a:lnTo>
                  <a:pt x="58239" y="0"/>
                </a:lnTo>
                <a:lnTo>
                  <a:pt x="53975" y="4264"/>
                </a:lnTo>
                <a:lnTo>
                  <a:pt x="53975" y="688493"/>
                </a:lnTo>
                <a:lnTo>
                  <a:pt x="58239" y="692758"/>
                </a:lnTo>
                <a:lnTo>
                  <a:pt x="68760" y="692758"/>
                </a:lnTo>
                <a:lnTo>
                  <a:pt x="73025" y="688493"/>
                </a:lnTo>
                <a:lnTo>
                  <a:pt x="73025" y="19050"/>
                </a:lnTo>
                <a:lnTo>
                  <a:pt x="63500" y="19050"/>
                </a:lnTo>
                <a:lnTo>
                  <a:pt x="73025" y="9525"/>
                </a:lnTo>
                <a:lnTo>
                  <a:pt x="2025666" y="9525"/>
                </a:lnTo>
                <a:lnTo>
                  <a:pt x="2025666" y="4264"/>
                </a:lnTo>
                <a:lnTo>
                  <a:pt x="2021401" y="0"/>
                </a:lnTo>
                <a:close/>
              </a:path>
              <a:path w="2026285" h="797560">
                <a:moveTo>
                  <a:pt x="127000" y="670533"/>
                </a:moveTo>
                <a:lnTo>
                  <a:pt x="73025" y="670533"/>
                </a:lnTo>
                <a:lnTo>
                  <a:pt x="73025" y="688493"/>
                </a:lnTo>
                <a:lnTo>
                  <a:pt x="68760" y="692758"/>
                </a:lnTo>
                <a:lnTo>
                  <a:pt x="115887" y="692758"/>
                </a:lnTo>
                <a:lnTo>
                  <a:pt x="127000" y="670533"/>
                </a:lnTo>
                <a:close/>
              </a:path>
              <a:path w="2026285" h="797560">
                <a:moveTo>
                  <a:pt x="73025" y="9525"/>
                </a:moveTo>
                <a:lnTo>
                  <a:pt x="63500" y="19050"/>
                </a:lnTo>
                <a:lnTo>
                  <a:pt x="73025" y="19050"/>
                </a:lnTo>
                <a:lnTo>
                  <a:pt x="73025" y="9525"/>
                </a:lnTo>
                <a:close/>
              </a:path>
              <a:path w="2026285" h="797560">
                <a:moveTo>
                  <a:pt x="2025666" y="9525"/>
                </a:moveTo>
                <a:lnTo>
                  <a:pt x="73025" y="9525"/>
                </a:lnTo>
                <a:lnTo>
                  <a:pt x="73025" y="19050"/>
                </a:lnTo>
                <a:lnTo>
                  <a:pt x="2021401" y="19050"/>
                </a:lnTo>
                <a:lnTo>
                  <a:pt x="2025666" y="14785"/>
                </a:lnTo>
                <a:lnTo>
                  <a:pt x="2025666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261586" y="1459484"/>
            <a:ext cx="1499870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2555" marR="5080" indent="-110489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sources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up-to-date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000747" y="1364467"/>
            <a:ext cx="2199640" cy="1062355"/>
          </a:xfrm>
          <a:custGeom>
            <a:avLst/>
            <a:gdLst/>
            <a:ahLst/>
            <a:cxnLst/>
            <a:rect l="l" t="t" r="r" b="b"/>
            <a:pathLst>
              <a:path w="2199640" h="1062355">
                <a:moveTo>
                  <a:pt x="1099698" y="0"/>
                </a:moveTo>
                <a:lnTo>
                  <a:pt x="0" y="530956"/>
                </a:lnTo>
                <a:lnTo>
                  <a:pt x="1099698" y="1061911"/>
                </a:lnTo>
                <a:lnTo>
                  <a:pt x="2199396" y="530956"/>
                </a:lnTo>
                <a:lnTo>
                  <a:pt x="109969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540056" y="1625091"/>
            <a:ext cx="11214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Trebuchet MS"/>
                <a:cs typeface="Trebuchet MS"/>
              </a:rPr>
              <a:t>Task </a:t>
            </a:r>
            <a:r>
              <a:rPr dirty="0" sz="1600" spc="-10">
                <a:latin typeface="Trebuchet MS"/>
                <a:cs typeface="Trebuchet MS"/>
              </a:rPr>
              <a:t>information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473865" y="2746339"/>
            <a:ext cx="1426845" cy="866775"/>
          </a:xfrm>
          <a:custGeom>
            <a:avLst/>
            <a:gdLst/>
            <a:ahLst/>
            <a:cxnLst/>
            <a:rect l="l" t="t" r="r" b="b"/>
            <a:pathLst>
              <a:path w="1426845" h="866775">
                <a:moveTo>
                  <a:pt x="713129" y="0"/>
                </a:moveTo>
                <a:lnTo>
                  <a:pt x="0" y="433264"/>
                </a:lnTo>
                <a:lnTo>
                  <a:pt x="713129" y="866528"/>
                </a:lnTo>
                <a:lnTo>
                  <a:pt x="1426259" y="433264"/>
                </a:lnTo>
                <a:lnTo>
                  <a:pt x="71312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856795" y="2911347"/>
            <a:ext cx="66040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97155" marR="5080" indent="-85090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latin typeface="Trebuchet MS"/>
                <a:cs typeface="Trebuchet MS"/>
              </a:rPr>
              <a:t>Simple task?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190618" y="1885899"/>
            <a:ext cx="2059939" cy="861060"/>
          </a:xfrm>
          <a:custGeom>
            <a:avLst/>
            <a:gdLst/>
            <a:ahLst/>
            <a:cxnLst/>
            <a:rect l="l" t="t" r="r" b="b"/>
            <a:pathLst>
              <a:path w="2059940" h="861060">
                <a:moveTo>
                  <a:pt x="1986852" y="733440"/>
                </a:moveTo>
                <a:lnTo>
                  <a:pt x="1932877" y="733440"/>
                </a:lnTo>
                <a:lnTo>
                  <a:pt x="1996377" y="860440"/>
                </a:lnTo>
                <a:lnTo>
                  <a:pt x="2048765" y="755665"/>
                </a:lnTo>
                <a:lnTo>
                  <a:pt x="1991117" y="755665"/>
                </a:lnTo>
                <a:lnTo>
                  <a:pt x="1986852" y="751401"/>
                </a:lnTo>
                <a:lnTo>
                  <a:pt x="1986852" y="733440"/>
                </a:lnTo>
                <a:close/>
              </a:path>
              <a:path w="2059940" h="861060">
                <a:moveTo>
                  <a:pt x="1986852" y="9525"/>
                </a:moveTo>
                <a:lnTo>
                  <a:pt x="1986852" y="751401"/>
                </a:lnTo>
                <a:lnTo>
                  <a:pt x="1991117" y="755665"/>
                </a:lnTo>
                <a:lnTo>
                  <a:pt x="2001638" y="755665"/>
                </a:lnTo>
                <a:lnTo>
                  <a:pt x="2005902" y="751401"/>
                </a:lnTo>
                <a:lnTo>
                  <a:pt x="2005902" y="19050"/>
                </a:lnTo>
                <a:lnTo>
                  <a:pt x="1996377" y="19050"/>
                </a:lnTo>
                <a:lnTo>
                  <a:pt x="1986852" y="9525"/>
                </a:lnTo>
                <a:close/>
              </a:path>
              <a:path w="2059940" h="861060">
                <a:moveTo>
                  <a:pt x="2059877" y="733440"/>
                </a:moveTo>
                <a:lnTo>
                  <a:pt x="2005902" y="733440"/>
                </a:lnTo>
                <a:lnTo>
                  <a:pt x="2005902" y="751401"/>
                </a:lnTo>
                <a:lnTo>
                  <a:pt x="2001638" y="755665"/>
                </a:lnTo>
                <a:lnTo>
                  <a:pt x="2048765" y="755665"/>
                </a:lnTo>
                <a:lnTo>
                  <a:pt x="2059877" y="733440"/>
                </a:lnTo>
                <a:close/>
              </a:path>
              <a:path w="2059940" h="861060">
                <a:moveTo>
                  <a:pt x="2001638" y="0"/>
                </a:moveTo>
                <a:lnTo>
                  <a:pt x="4264" y="0"/>
                </a:lnTo>
                <a:lnTo>
                  <a:pt x="0" y="4264"/>
                </a:lnTo>
                <a:lnTo>
                  <a:pt x="0" y="14785"/>
                </a:lnTo>
                <a:lnTo>
                  <a:pt x="4264" y="19050"/>
                </a:lnTo>
                <a:lnTo>
                  <a:pt x="1986852" y="19050"/>
                </a:lnTo>
                <a:lnTo>
                  <a:pt x="1986852" y="9525"/>
                </a:lnTo>
                <a:lnTo>
                  <a:pt x="2005902" y="9525"/>
                </a:lnTo>
                <a:lnTo>
                  <a:pt x="2005902" y="4264"/>
                </a:lnTo>
                <a:lnTo>
                  <a:pt x="2001638" y="0"/>
                </a:lnTo>
                <a:close/>
              </a:path>
              <a:path w="2059940" h="861060">
                <a:moveTo>
                  <a:pt x="2005902" y="9525"/>
                </a:moveTo>
                <a:lnTo>
                  <a:pt x="1986852" y="9525"/>
                </a:lnTo>
                <a:lnTo>
                  <a:pt x="1996377" y="19050"/>
                </a:lnTo>
                <a:lnTo>
                  <a:pt x="2005902" y="19050"/>
                </a:lnTo>
                <a:lnTo>
                  <a:pt x="2005902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608628" y="1459484"/>
            <a:ext cx="1117600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87630" marR="5080" indent="-75565">
              <a:lnSpc>
                <a:spcPct val="103299"/>
              </a:lnSpc>
              <a:spcBef>
                <a:spcPts val="5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Consolidated</a:t>
            </a:r>
            <a:r>
              <a:rPr dirty="0" sz="12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0004586" y="3956958"/>
            <a:ext cx="1285875" cy="777240"/>
          </a:xfrm>
          <a:custGeom>
            <a:avLst/>
            <a:gdLst/>
            <a:ahLst/>
            <a:cxnLst/>
            <a:rect l="l" t="t" r="r" b="b"/>
            <a:pathLst>
              <a:path w="1285875" h="777239">
                <a:moveTo>
                  <a:pt x="1156337" y="0"/>
                </a:moveTo>
                <a:lnTo>
                  <a:pt x="129438" y="0"/>
                </a:lnTo>
                <a:lnTo>
                  <a:pt x="79055" y="10171"/>
                </a:lnTo>
                <a:lnTo>
                  <a:pt x="37911" y="37911"/>
                </a:lnTo>
                <a:lnTo>
                  <a:pt x="10171" y="79055"/>
                </a:lnTo>
                <a:lnTo>
                  <a:pt x="0" y="129438"/>
                </a:lnTo>
                <a:lnTo>
                  <a:pt x="0" y="647176"/>
                </a:lnTo>
                <a:lnTo>
                  <a:pt x="10171" y="697560"/>
                </a:lnTo>
                <a:lnTo>
                  <a:pt x="37911" y="738703"/>
                </a:lnTo>
                <a:lnTo>
                  <a:pt x="79055" y="766443"/>
                </a:lnTo>
                <a:lnTo>
                  <a:pt x="129438" y="776615"/>
                </a:lnTo>
                <a:lnTo>
                  <a:pt x="1156337" y="776615"/>
                </a:lnTo>
                <a:lnTo>
                  <a:pt x="1206720" y="766443"/>
                </a:lnTo>
                <a:lnTo>
                  <a:pt x="1247863" y="738703"/>
                </a:lnTo>
                <a:lnTo>
                  <a:pt x="1275602" y="697560"/>
                </a:lnTo>
                <a:lnTo>
                  <a:pt x="1285774" y="647176"/>
                </a:lnTo>
                <a:lnTo>
                  <a:pt x="1285774" y="129438"/>
                </a:lnTo>
                <a:lnTo>
                  <a:pt x="1275602" y="79055"/>
                </a:lnTo>
                <a:lnTo>
                  <a:pt x="1247863" y="37911"/>
                </a:lnTo>
                <a:lnTo>
                  <a:pt x="1206720" y="10171"/>
                </a:lnTo>
                <a:lnTo>
                  <a:pt x="115633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0130742" y="4107179"/>
            <a:ext cx="103378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88595">
              <a:lnSpc>
                <a:spcPct val="101400"/>
              </a:lnSpc>
              <a:spcBef>
                <a:spcPts val="75"/>
              </a:spcBef>
            </a:pP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Prompt engineering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260111" y="2683431"/>
            <a:ext cx="8451215" cy="1273810"/>
            <a:chOff x="2260111" y="2683431"/>
            <a:chExt cx="8451215" cy="1273810"/>
          </a:xfrm>
        </p:grpSpPr>
        <p:sp>
          <p:nvSpPr>
            <p:cNvPr id="18" name="object 18" descr=""/>
            <p:cNvSpPr/>
            <p:nvPr/>
          </p:nvSpPr>
          <p:spPr>
            <a:xfrm>
              <a:off x="9890600" y="3170078"/>
              <a:ext cx="820419" cy="787400"/>
            </a:xfrm>
            <a:custGeom>
              <a:avLst/>
              <a:gdLst/>
              <a:ahLst/>
              <a:cxnLst/>
              <a:rect l="l" t="t" r="r" b="b"/>
              <a:pathLst>
                <a:path w="820420" h="787400">
                  <a:moveTo>
                    <a:pt x="747349" y="659879"/>
                  </a:moveTo>
                  <a:lnTo>
                    <a:pt x="693374" y="659879"/>
                  </a:lnTo>
                  <a:lnTo>
                    <a:pt x="756874" y="786879"/>
                  </a:lnTo>
                  <a:lnTo>
                    <a:pt x="809261" y="682104"/>
                  </a:lnTo>
                  <a:lnTo>
                    <a:pt x="751613" y="682104"/>
                  </a:lnTo>
                  <a:lnTo>
                    <a:pt x="747349" y="677839"/>
                  </a:lnTo>
                  <a:lnTo>
                    <a:pt x="747349" y="659879"/>
                  </a:lnTo>
                  <a:close/>
                </a:path>
                <a:path w="820420" h="787400">
                  <a:moveTo>
                    <a:pt x="747349" y="9525"/>
                  </a:moveTo>
                  <a:lnTo>
                    <a:pt x="747349" y="677839"/>
                  </a:lnTo>
                  <a:lnTo>
                    <a:pt x="751613" y="682104"/>
                  </a:lnTo>
                  <a:lnTo>
                    <a:pt x="762135" y="682104"/>
                  </a:lnTo>
                  <a:lnTo>
                    <a:pt x="766399" y="677839"/>
                  </a:lnTo>
                  <a:lnTo>
                    <a:pt x="766399" y="19050"/>
                  </a:lnTo>
                  <a:lnTo>
                    <a:pt x="756874" y="19050"/>
                  </a:lnTo>
                  <a:lnTo>
                    <a:pt x="747349" y="9525"/>
                  </a:lnTo>
                  <a:close/>
                </a:path>
                <a:path w="820420" h="787400">
                  <a:moveTo>
                    <a:pt x="820374" y="659879"/>
                  </a:moveTo>
                  <a:lnTo>
                    <a:pt x="766399" y="659879"/>
                  </a:lnTo>
                  <a:lnTo>
                    <a:pt x="766399" y="677839"/>
                  </a:lnTo>
                  <a:lnTo>
                    <a:pt x="762135" y="682104"/>
                  </a:lnTo>
                  <a:lnTo>
                    <a:pt x="809261" y="682104"/>
                  </a:lnTo>
                  <a:lnTo>
                    <a:pt x="820374" y="659879"/>
                  </a:lnTo>
                  <a:close/>
                </a:path>
                <a:path w="820420" h="787400">
                  <a:moveTo>
                    <a:pt x="762135" y="0"/>
                  </a:moveTo>
                  <a:lnTo>
                    <a:pt x="4264" y="0"/>
                  </a:lnTo>
                  <a:lnTo>
                    <a:pt x="0" y="4264"/>
                  </a:lnTo>
                  <a:lnTo>
                    <a:pt x="0" y="14785"/>
                  </a:lnTo>
                  <a:lnTo>
                    <a:pt x="4264" y="19050"/>
                  </a:lnTo>
                  <a:lnTo>
                    <a:pt x="747349" y="19050"/>
                  </a:lnTo>
                  <a:lnTo>
                    <a:pt x="747349" y="9525"/>
                  </a:lnTo>
                  <a:lnTo>
                    <a:pt x="766399" y="9525"/>
                  </a:lnTo>
                  <a:lnTo>
                    <a:pt x="766399" y="4264"/>
                  </a:lnTo>
                  <a:lnTo>
                    <a:pt x="762135" y="0"/>
                  </a:lnTo>
                  <a:close/>
                </a:path>
                <a:path w="820420" h="787400">
                  <a:moveTo>
                    <a:pt x="766399" y="9525"/>
                  </a:moveTo>
                  <a:lnTo>
                    <a:pt x="747349" y="9525"/>
                  </a:lnTo>
                  <a:lnTo>
                    <a:pt x="756874" y="19050"/>
                  </a:lnTo>
                  <a:lnTo>
                    <a:pt x="766399" y="19050"/>
                  </a:lnTo>
                  <a:lnTo>
                    <a:pt x="766399" y="9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260111" y="2683431"/>
              <a:ext cx="1576070" cy="915669"/>
            </a:xfrm>
            <a:custGeom>
              <a:avLst/>
              <a:gdLst/>
              <a:ahLst/>
              <a:cxnLst/>
              <a:rect l="l" t="t" r="r" b="b"/>
              <a:pathLst>
                <a:path w="1576070" h="915670">
                  <a:moveTo>
                    <a:pt x="787994" y="0"/>
                  </a:moveTo>
                  <a:lnTo>
                    <a:pt x="0" y="457610"/>
                  </a:lnTo>
                  <a:lnTo>
                    <a:pt x="787994" y="915219"/>
                  </a:lnTo>
                  <a:lnTo>
                    <a:pt x="1575987" y="457610"/>
                  </a:lnTo>
                  <a:lnTo>
                    <a:pt x="78799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0060429" y="2629915"/>
            <a:ext cx="716915" cy="409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6680">
              <a:lnSpc>
                <a:spcPct val="105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Simple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generic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643291" y="2903220"/>
            <a:ext cx="81026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7305" marR="5080" indent="-1524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Trebuchet MS"/>
                <a:cs typeface="Trebuchet MS"/>
              </a:rPr>
              <a:t>Real-</a:t>
            </a:r>
            <a:r>
              <a:rPr dirty="0" sz="1400" spc="-20">
                <a:latin typeface="Trebuchet MS"/>
                <a:cs typeface="Trebuchet MS"/>
              </a:rPr>
              <a:t>time </a:t>
            </a:r>
            <a:r>
              <a:rPr dirty="0" sz="1400" spc="-10">
                <a:latin typeface="Trebuchet MS"/>
                <a:cs typeface="Trebuchet MS"/>
              </a:rPr>
              <a:t>required?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554367" y="3969880"/>
            <a:ext cx="1526540" cy="710565"/>
          </a:xfrm>
          <a:custGeom>
            <a:avLst/>
            <a:gdLst/>
            <a:ahLst/>
            <a:cxnLst/>
            <a:rect l="l" t="t" r="r" b="b"/>
            <a:pathLst>
              <a:path w="1526539" h="710564">
                <a:moveTo>
                  <a:pt x="1407985" y="0"/>
                </a:moveTo>
                <a:lnTo>
                  <a:pt x="118428" y="0"/>
                </a:lnTo>
                <a:lnTo>
                  <a:pt x="72331" y="9306"/>
                </a:lnTo>
                <a:lnTo>
                  <a:pt x="34687" y="34687"/>
                </a:lnTo>
                <a:lnTo>
                  <a:pt x="9306" y="72331"/>
                </a:lnTo>
                <a:lnTo>
                  <a:pt x="0" y="118430"/>
                </a:lnTo>
                <a:lnTo>
                  <a:pt x="0" y="592131"/>
                </a:lnTo>
                <a:lnTo>
                  <a:pt x="9306" y="638228"/>
                </a:lnTo>
                <a:lnTo>
                  <a:pt x="34687" y="675872"/>
                </a:lnTo>
                <a:lnTo>
                  <a:pt x="72331" y="701253"/>
                </a:lnTo>
                <a:lnTo>
                  <a:pt x="118428" y="710559"/>
                </a:lnTo>
                <a:lnTo>
                  <a:pt x="1407985" y="710559"/>
                </a:lnTo>
                <a:lnTo>
                  <a:pt x="1454083" y="701253"/>
                </a:lnTo>
                <a:lnTo>
                  <a:pt x="1491727" y="675872"/>
                </a:lnTo>
                <a:lnTo>
                  <a:pt x="1517107" y="638228"/>
                </a:lnTo>
                <a:lnTo>
                  <a:pt x="1526414" y="592131"/>
                </a:lnTo>
                <a:lnTo>
                  <a:pt x="1526414" y="118430"/>
                </a:lnTo>
                <a:lnTo>
                  <a:pt x="1517107" y="72331"/>
                </a:lnTo>
                <a:lnTo>
                  <a:pt x="1491727" y="34687"/>
                </a:lnTo>
                <a:lnTo>
                  <a:pt x="1454083" y="9306"/>
                </a:lnTo>
                <a:lnTo>
                  <a:pt x="140798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3781000" y="4085844"/>
            <a:ext cx="107315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37795" marR="5080" indent="-125730">
              <a:lnSpc>
                <a:spcPct val="101400"/>
              </a:lnSpc>
              <a:spcBef>
                <a:spcPts val="75"/>
              </a:spcBef>
            </a:pPr>
            <a:r>
              <a:rPr dirty="0" sz="1400" spc="-30" b="1">
                <a:solidFill>
                  <a:srgbClr val="FFFFFF"/>
                </a:solidFill>
                <a:latin typeface="Trebuchet MS"/>
                <a:cs typeface="Trebuchet MS"/>
              </a:rPr>
              <a:t>ReAct,</a:t>
            </a:r>
            <a:r>
              <a:rPr dirty="0" sz="14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tools,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760588" y="3131515"/>
            <a:ext cx="2620645" cy="838835"/>
          </a:xfrm>
          <a:custGeom>
            <a:avLst/>
            <a:gdLst/>
            <a:ahLst/>
            <a:cxnLst/>
            <a:rect l="l" t="t" r="r" b="b"/>
            <a:pathLst>
              <a:path w="2620645" h="838835">
                <a:moveTo>
                  <a:pt x="509041" y="4267"/>
                </a:moveTo>
                <a:lnTo>
                  <a:pt x="504774" y="0"/>
                </a:lnTo>
                <a:lnTo>
                  <a:pt x="58229" y="0"/>
                </a:lnTo>
                <a:lnTo>
                  <a:pt x="53975" y="4267"/>
                </a:lnTo>
                <a:lnTo>
                  <a:pt x="53975" y="698334"/>
                </a:lnTo>
                <a:lnTo>
                  <a:pt x="0" y="698334"/>
                </a:lnTo>
                <a:lnTo>
                  <a:pt x="63500" y="825334"/>
                </a:lnTo>
                <a:lnTo>
                  <a:pt x="115887" y="720559"/>
                </a:lnTo>
                <a:lnTo>
                  <a:pt x="127000" y="698334"/>
                </a:lnTo>
                <a:lnTo>
                  <a:pt x="73025" y="698334"/>
                </a:lnTo>
                <a:lnTo>
                  <a:pt x="73025" y="19050"/>
                </a:lnTo>
                <a:lnTo>
                  <a:pt x="504774" y="19050"/>
                </a:lnTo>
                <a:lnTo>
                  <a:pt x="509041" y="14795"/>
                </a:lnTo>
                <a:lnTo>
                  <a:pt x="509041" y="9525"/>
                </a:lnTo>
                <a:lnTo>
                  <a:pt x="509041" y="4267"/>
                </a:lnTo>
                <a:close/>
              </a:path>
              <a:path w="2620645" h="838835">
                <a:moveTo>
                  <a:pt x="2620480" y="711365"/>
                </a:moveTo>
                <a:lnTo>
                  <a:pt x="2566505" y="711365"/>
                </a:lnTo>
                <a:lnTo>
                  <a:pt x="2566505" y="19062"/>
                </a:lnTo>
                <a:lnTo>
                  <a:pt x="2566505" y="9537"/>
                </a:lnTo>
                <a:lnTo>
                  <a:pt x="2566505" y="4267"/>
                </a:lnTo>
                <a:lnTo>
                  <a:pt x="2562237" y="12"/>
                </a:lnTo>
                <a:lnTo>
                  <a:pt x="2070239" y="12"/>
                </a:lnTo>
                <a:lnTo>
                  <a:pt x="2065985" y="4267"/>
                </a:lnTo>
                <a:lnTo>
                  <a:pt x="2065985" y="14795"/>
                </a:lnTo>
                <a:lnTo>
                  <a:pt x="2070239" y="19062"/>
                </a:lnTo>
                <a:lnTo>
                  <a:pt x="2547455" y="19062"/>
                </a:lnTo>
                <a:lnTo>
                  <a:pt x="2547455" y="711365"/>
                </a:lnTo>
                <a:lnTo>
                  <a:pt x="2493480" y="711365"/>
                </a:lnTo>
                <a:lnTo>
                  <a:pt x="2556980" y="838365"/>
                </a:lnTo>
                <a:lnTo>
                  <a:pt x="2609367" y="733602"/>
                </a:lnTo>
                <a:lnTo>
                  <a:pt x="2620480" y="711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609692" y="2422652"/>
            <a:ext cx="1835785" cy="5772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374015" marR="36639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Relatively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static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390"/>
              </a:lnSpc>
            </a:pP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docs,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scrapping)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688049" y="2422652"/>
            <a:ext cx="1995170" cy="5772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585470" marR="577850" indent="-63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Dynamic information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390"/>
              </a:lnSpc>
            </a:pP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DBs,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APIs,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live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internet)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17467" y="5417820"/>
            <a:ext cx="1384300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>
              <a:lnSpc>
                <a:spcPct val="100699"/>
              </a:lnSpc>
              <a:spcBef>
                <a:spcPts val="8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(+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Agents)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625423" y="5417820"/>
            <a:ext cx="138430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5781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955916" y="5417820"/>
            <a:ext cx="138430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532130" marR="5080" indent="-520065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7552" y="4813514"/>
            <a:ext cx="564130" cy="537403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2381" y="4813514"/>
            <a:ext cx="564130" cy="537403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5508" y="4813514"/>
            <a:ext cx="564130" cy="537403"/>
          </a:xfrm>
          <a:prstGeom prst="rect">
            <a:avLst/>
          </a:prstGeom>
        </p:spPr>
      </p:pic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13972" y="3631286"/>
            <a:ext cx="7738109" cy="2383790"/>
            <a:chOff x="913972" y="3631286"/>
            <a:chExt cx="7738109" cy="2383790"/>
          </a:xfrm>
        </p:grpSpPr>
        <p:sp>
          <p:nvSpPr>
            <p:cNvPr id="4" name="object 4" descr=""/>
            <p:cNvSpPr/>
            <p:nvPr/>
          </p:nvSpPr>
          <p:spPr>
            <a:xfrm>
              <a:off x="6607196" y="3640811"/>
              <a:ext cx="2035175" cy="2364740"/>
            </a:xfrm>
            <a:custGeom>
              <a:avLst/>
              <a:gdLst/>
              <a:ahLst/>
              <a:cxnLst/>
              <a:rect l="l" t="t" r="r" b="b"/>
              <a:pathLst>
                <a:path w="2035175" h="2364740">
                  <a:moveTo>
                    <a:pt x="0" y="176362"/>
                  </a:moveTo>
                  <a:lnTo>
                    <a:pt x="6299" y="129478"/>
                  </a:lnTo>
                  <a:lnTo>
                    <a:pt x="24078" y="87349"/>
                  </a:lnTo>
                  <a:lnTo>
                    <a:pt x="51655" y="51655"/>
                  </a:lnTo>
                  <a:lnTo>
                    <a:pt x="87349" y="24078"/>
                  </a:lnTo>
                  <a:lnTo>
                    <a:pt x="129478" y="6299"/>
                  </a:lnTo>
                  <a:lnTo>
                    <a:pt x="176362" y="0"/>
                  </a:lnTo>
                  <a:lnTo>
                    <a:pt x="1858519" y="0"/>
                  </a:lnTo>
                  <a:lnTo>
                    <a:pt x="1905403" y="6299"/>
                  </a:lnTo>
                  <a:lnTo>
                    <a:pt x="1947532" y="24078"/>
                  </a:lnTo>
                  <a:lnTo>
                    <a:pt x="1983226" y="51655"/>
                  </a:lnTo>
                  <a:lnTo>
                    <a:pt x="2010803" y="87349"/>
                  </a:lnTo>
                  <a:lnTo>
                    <a:pt x="2028582" y="129478"/>
                  </a:lnTo>
                  <a:lnTo>
                    <a:pt x="2034882" y="176362"/>
                  </a:lnTo>
                  <a:lnTo>
                    <a:pt x="2034882" y="2187826"/>
                  </a:lnTo>
                  <a:lnTo>
                    <a:pt x="2028582" y="2234710"/>
                  </a:lnTo>
                  <a:lnTo>
                    <a:pt x="2010803" y="2276839"/>
                  </a:lnTo>
                  <a:lnTo>
                    <a:pt x="1983226" y="2312533"/>
                  </a:lnTo>
                  <a:lnTo>
                    <a:pt x="1947532" y="2340110"/>
                  </a:lnTo>
                  <a:lnTo>
                    <a:pt x="1905403" y="2357889"/>
                  </a:lnTo>
                  <a:lnTo>
                    <a:pt x="1858519" y="2364189"/>
                  </a:lnTo>
                  <a:lnTo>
                    <a:pt x="176362" y="2364189"/>
                  </a:lnTo>
                  <a:lnTo>
                    <a:pt x="129478" y="2357889"/>
                  </a:lnTo>
                  <a:lnTo>
                    <a:pt x="87349" y="2340110"/>
                  </a:lnTo>
                  <a:lnTo>
                    <a:pt x="51655" y="2312533"/>
                  </a:lnTo>
                  <a:lnTo>
                    <a:pt x="24078" y="2276839"/>
                  </a:lnTo>
                  <a:lnTo>
                    <a:pt x="6299" y="2234710"/>
                  </a:lnTo>
                  <a:lnTo>
                    <a:pt x="0" y="2187826"/>
                  </a:lnTo>
                  <a:lnTo>
                    <a:pt x="0" y="176362"/>
                  </a:lnTo>
                  <a:close/>
                </a:path>
              </a:pathLst>
            </a:custGeom>
            <a:ln w="19050">
              <a:solidFill>
                <a:srgbClr val="DD00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3972" y="3956839"/>
              <a:ext cx="1820545" cy="710565"/>
            </a:xfrm>
            <a:custGeom>
              <a:avLst/>
              <a:gdLst/>
              <a:ahLst/>
              <a:cxnLst/>
              <a:rect l="l" t="t" r="r" b="b"/>
              <a:pathLst>
                <a:path w="1820545" h="710564">
                  <a:moveTo>
                    <a:pt x="1701803" y="0"/>
                  </a:moveTo>
                  <a:lnTo>
                    <a:pt x="118428" y="0"/>
                  </a:lnTo>
                  <a:lnTo>
                    <a:pt x="72330" y="9306"/>
                  </a:lnTo>
                  <a:lnTo>
                    <a:pt x="34686" y="34687"/>
                  </a:lnTo>
                  <a:lnTo>
                    <a:pt x="9306" y="72331"/>
                  </a:lnTo>
                  <a:lnTo>
                    <a:pt x="0" y="118428"/>
                  </a:lnTo>
                  <a:lnTo>
                    <a:pt x="0" y="592131"/>
                  </a:lnTo>
                  <a:lnTo>
                    <a:pt x="9306" y="638228"/>
                  </a:lnTo>
                  <a:lnTo>
                    <a:pt x="34686" y="675872"/>
                  </a:lnTo>
                  <a:lnTo>
                    <a:pt x="72330" y="701253"/>
                  </a:lnTo>
                  <a:lnTo>
                    <a:pt x="118428" y="710559"/>
                  </a:lnTo>
                  <a:lnTo>
                    <a:pt x="1701803" y="710559"/>
                  </a:lnTo>
                  <a:lnTo>
                    <a:pt x="1747901" y="701253"/>
                  </a:lnTo>
                  <a:lnTo>
                    <a:pt x="1785545" y="675872"/>
                  </a:lnTo>
                  <a:lnTo>
                    <a:pt x="1810925" y="638228"/>
                  </a:lnTo>
                  <a:lnTo>
                    <a:pt x="1820232" y="592131"/>
                  </a:lnTo>
                  <a:lnTo>
                    <a:pt x="1820232" y="118428"/>
                  </a:lnTo>
                  <a:lnTo>
                    <a:pt x="1810925" y="72331"/>
                  </a:lnTo>
                  <a:lnTo>
                    <a:pt x="1785545" y="34687"/>
                  </a:lnTo>
                  <a:lnTo>
                    <a:pt x="1747901" y="9306"/>
                  </a:lnTo>
                  <a:lnTo>
                    <a:pt x="170180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2100" y="113283"/>
            <a:ext cx="55499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When</a:t>
            </a:r>
            <a:r>
              <a:rPr dirty="0" spc="-330"/>
              <a:t> </a:t>
            </a:r>
            <a:r>
              <a:rPr dirty="0" spc="-20"/>
              <a:t>to</a:t>
            </a:r>
            <a:r>
              <a:rPr dirty="0" spc="-325"/>
              <a:t> </a:t>
            </a:r>
            <a:r>
              <a:rPr dirty="0" spc="-95"/>
              <a:t>use</a:t>
            </a:r>
            <a:r>
              <a:rPr dirty="0" spc="-330"/>
              <a:t> </a:t>
            </a:r>
            <a:r>
              <a:rPr dirty="0" spc="-85"/>
              <a:t>fine-</a:t>
            </a:r>
            <a:r>
              <a:rPr dirty="0" spc="-10"/>
              <a:t>tuning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92100" y="898651"/>
            <a:ext cx="5207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CH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G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94E8FF"/>
                </a:solidFill>
                <a:latin typeface="Trebuchet MS"/>
                <a:cs typeface="Trebuchet MS"/>
              </a:rPr>
              <a:t>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95" b="1">
                <a:solidFill>
                  <a:srgbClr val="94E8FF"/>
                </a:solidFill>
                <a:latin typeface="Trebuchet MS"/>
                <a:cs typeface="Trebuchet MS"/>
              </a:rPr>
              <a:t>GH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75" b="1">
                <a:solidFill>
                  <a:srgbClr val="94E8FF"/>
                </a:solidFill>
                <a:latin typeface="Trebuchet MS"/>
                <a:cs typeface="Trebuchet MS"/>
              </a:rPr>
              <a:t>GY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F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Y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-4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" b="1">
                <a:solidFill>
                  <a:srgbClr val="94E8FF"/>
                </a:solidFill>
                <a:latin typeface="Trebuchet MS"/>
                <a:cs typeface="Trebuchet MS"/>
              </a:rPr>
              <a:t>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9700" y="4073652"/>
            <a:ext cx="1628139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32410" marR="5080" indent="-220345">
              <a:lnSpc>
                <a:spcPct val="101400"/>
              </a:lnSpc>
              <a:spcBef>
                <a:spcPts val="75"/>
              </a:spcBef>
            </a:pP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Embeddings-</a:t>
            </a:r>
            <a:r>
              <a:rPr dirty="0" sz="1400" spc="-20" b="1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r>
              <a:rPr dirty="0" sz="14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Trebuchet MS"/>
                <a:cs typeface="Trebuchet MS"/>
              </a:rPr>
              <a:t>RAG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984605" y="1885899"/>
            <a:ext cx="2026285" cy="797560"/>
          </a:xfrm>
          <a:custGeom>
            <a:avLst/>
            <a:gdLst/>
            <a:ahLst/>
            <a:cxnLst/>
            <a:rect l="l" t="t" r="r" b="b"/>
            <a:pathLst>
              <a:path w="2026285" h="797560">
                <a:moveTo>
                  <a:pt x="53975" y="670533"/>
                </a:moveTo>
                <a:lnTo>
                  <a:pt x="0" y="670533"/>
                </a:lnTo>
                <a:lnTo>
                  <a:pt x="63500" y="797533"/>
                </a:lnTo>
                <a:lnTo>
                  <a:pt x="115887" y="692758"/>
                </a:lnTo>
                <a:lnTo>
                  <a:pt x="58239" y="692758"/>
                </a:lnTo>
                <a:lnTo>
                  <a:pt x="53975" y="688493"/>
                </a:lnTo>
                <a:lnTo>
                  <a:pt x="53975" y="670533"/>
                </a:lnTo>
                <a:close/>
              </a:path>
              <a:path w="2026285" h="797560">
                <a:moveTo>
                  <a:pt x="2021401" y="0"/>
                </a:moveTo>
                <a:lnTo>
                  <a:pt x="58239" y="0"/>
                </a:lnTo>
                <a:lnTo>
                  <a:pt x="53975" y="4264"/>
                </a:lnTo>
                <a:lnTo>
                  <a:pt x="53975" y="688493"/>
                </a:lnTo>
                <a:lnTo>
                  <a:pt x="58239" y="692758"/>
                </a:lnTo>
                <a:lnTo>
                  <a:pt x="68760" y="692758"/>
                </a:lnTo>
                <a:lnTo>
                  <a:pt x="73025" y="688493"/>
                </a:lnTo>
                <a:lnTo>
                  <a:pt x="73025" y="19050"/>
                </a:lnTo>
                <a:lnTo>
                  <a:pt x="63500" y="19050"/>
                </a:lnTo>
                <a:lnTo>
                  <a:pt x="73025" y="9525"/>
                </a:lnTo>
                <a:lnTo>
                  <a:pt x="2025666" y="9525"/>
                </a:lnTo>
                <a:lnTo>
                  <a:pt x="2025666" y="4264"/>
                </a:lnTo>
                <a:lnTo>
                  <a:pt x="2021401" y="0"/>
                </a:lnTo>
                <a:close/>
              </a:path>
              <a:path w="2026285" h="797560">
                <a:moveTo>
                  <a:pt x="127000" y="670533"/>
                </a:moveTo>
                <a:lnTo>
                  <a:pt x="73025" y="670533"/>
                </a:lnTo>
                <a:lnTo>
                  <a:pt x="73025" y="688493"/>
                </a:lnTo>
                <a:lnTo>
                  <a:pt x="68760" y="692758"/>
                </a:lnTo>
                <a:lnTo>
                  <a:pt x="115887" y="692758"/>
                </a:lnTo>
                <a:lnTo>
                  <a:pt x="127000" y="670533"/>
                </a:lnTo>
                <a:close/>
              </a:path>
              <a:path w="2026285" h="797560">
                <a:moveTo>
                  <a:pt x="73025" y="9525"/>
                </a:moveTo>
                <a:lnTo>
                  <a:pt x="63500" y="19050"/>
                </a:lnTo>
                <a:lnTo>
                  <a:pt x="73025" y="19050"/>
                </a:lnTo>
                <a:lnTo>
                  <a:pt x="73025" y="9525"/>
                </a:lnTo>
                <a:close/>
              </a:path>
              <a:path w="2026285" h="797560">
                <a:moveTo>
                  <a:pt x="2025666" y="9525"/>
                </a:moveTo>
                <a:lnTo>
                  <a:pt x="73025" y="9525"/>
                </a:lnTo>
                <a:lnTo>
                  <a:pt x="73025" y="19050"/>
                </a:lnTo>
                <a:lnTo>
                  <a:pt x="2021401" y="19050"/>
                </a:lnTo>
                <a:lnTo>
                  <a:pt x="2025666" y="14785"/>
                </a:lnTo>
                <a:lnTo>
                  <a:pt x="2025666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261586" y="1459484"/>
            <a:ext cx="1499870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2555" marR="5080" indent="-110489">
              <a:lnSpc>
                <a:spcPct val="103299"/>
              </a:lnSpc>
              <a:spcBef>
                <a:spcPts val="5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sources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up-to-date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000747" y="1364467"/>
            <a:ext cx="2199640" cy="1062355"/>
          </a:xfrm>
          <a:custGeom>
            <a:avLst/>
            <a:gdLst/>
            <a:ahLst/>
            <a:cxnLst/>
            <a:rect l="l" t="t" r="r" b="b"/>
            <a:pathLst>
              <a:path w="2199640" h="1062355">
                <a:moveTo>
                  <a:pt x="1099698" y="0"/>
                </a:moveTo>
                <a:lnTo>
                  <a:pt x="0" y="530956"/>
                </a:lnTo>
                <a:lnTo>
                  <a:pt x="1099698" y="1061911"/>
                </a:lnTo>
                <a:lnTo>
                  <a:pt x="2199396" y="530956"/>
                </a:lnTo>
                <a:lnTo>
                  <a:pt x="109969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540056" y="1625091"/>
            <a:ext cx="11214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Trebuchet MS"/>
                <a:cs typeface="Trebuchet MS"/>
              </a:rPr>
              <a:t>Task </a:t>
            </a:r>
            <a:r>
              <a:rPr dirty="0" sz="1600" spc="-10">
                <a:latin typeface="Trebuchet MS"/>
                <a:cs typeface="Trebuchet MS"/>
              </a:rPr>
              <a:t>information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473865" y="2746339"/>
            <a:ext cx="1426845" cy="866775"/>
          </a:xfrm>
          <a:custGeom>
            <a:avLst/>
            <a:gdLst/>
            <a:ahLst/>
            <a:cxnLst/>
            <a:rect l="l" t="t" r="r" b="b"/>
            <a:pathLst>
              <a:path w="1426845" h="866775">
                <a:moveTo>
                  <a:pt x="713129" y="0"/>
                </a:moveTo>
                <a:lnTo>
                  <a:pt x="0" y="433264"/>
                </a:lnTo>
                <a:lnTo>
                  <a:pt x="713129" y="866528"/>
                </a:lnTo>
                <a:lnTo>
                  <a:pt x="1426259" y="433264"/>
                </a:lnTo>
                <a:lnTo>
                  <a:pt x="71312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8856795" y="2911347"/>
            <a:ext cx="66040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97155" marR="5080" indent="-85090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latin typeface="Trebuchet MS"/>
                <a:cs typeface="Trebuchet MS"/>
              </a:rPr>
              <a:t>Simple task?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190618" y="1885899"/>
            <a:ext cx="2059939" cy="861060"/>
          </a:xfrm>
          <a:custGeom>
            <a:avLst/>
            <a:gdLst/>
            <a:ahLst/>
            <a:cxnLst/>
            <a:rect l="l" t="t" r="r" b="b"/>
            <a:pathLst>
              <a:path w="2059940" h="861060">
                <a:moveTo>
                  <a:pt x="1986852" y="733440"/>
                </a:moveTo>
                <a:lnTo>
                  <a:pt x="1932877" y="733440"/>
                </a:lnTo>
                <a:lnTo>
                  <a:pt x="1996377" y="860440"/>
                </a:lnTo>
                <a:lnTo>
                  <a:pt x="2048765" y="755665"/>
                </a:lnTo>
                <a:lnTo>
                  <a:pt x="1991117" y="755665"/>
                </a:lnTo>
                <a:lnTo>
                  <a:pt x="1986852" y="751401"/>
                </a:lnTo>
                <a:lnTo>
                  <a:pt x="1986852" y="733440"/>
                </a:lnTo>
                <a:close/>
              </a:path>
              <a:path w="2059940" h="861060">
                <a:moveTo>
                  <a:pt x="1986852" y="9525"/>
                </a:moveTo>
                <a:lnTo>
                  <a:pt x="1986852" y="751401"/>
                </a:lnTo>
                <a:lnTo>
                  <a:pt x="1991117" y="755665"/>
                </a:lnTo>
                <a:lnTo>
                  <a:pt x="2001638" y="755665"/>
                </a:lnTo>
                <a:lnTo>
                  <a:pt x="2005902" y="751401"/>
                </a:lnTo>
                <a:lnTo>
                  <a:pt x="2005902" y="19050"/>
                </a:lnTo>
                <a:lnTo>
                  <a:pt x="1996377" y="19050"/>
                </a:lnTo>
                <a:lnTo>
                  <a:pt x="1986852" y="9525"/>
                </a:lnTo>
                <a:close/>
              </a:path>
              <a:path w="2059940" h="861060">
                <a:moveTo>
                  <a:pt x="2059877" y="733440"/>
                </a:moveTo>
                <a:lnTo>
                  <a:pt x="2005902" y="733440"/>
                </a:lnTo>
                <a:lnTo>
                  <a:pt x="2005902" y="751401"/>
                </a:lnTo>
                <a:lnTo>
                  <a:pt x="2001638" y="755665"/>
                </a:lnTo>
                <a:lnTo>
                  <a:pt x="2048765" y="755665"/>
                </a:lnTo>
                <a:lnTo>
                  <a:pt x="2059877" y="733440"/>
                </a:lnTo>
                <a:close/>
              </a:path>
              <a:path w="2059940" h="861060">
                <a:moveTo>
                  <a:pt x="2001638" y="0"/>
                </a:moveTo>
                <a:lnTo>
                  <a:pt x="4264" y="0"/>
                </a:lnTo>
                <a:lnTo>
                  <a:pt x="0" y="4264"/>
                </a:lnTo>
                <a:lnTo>
                  <a:pt x="0" y="14785"/>
                </a:lnTo>
                <a:lnTo>
                  <a:pt x="4264" y="19050"/>
                </a:lnTo>
                <a:lnTo>
                  <a:pt x="1986852" y="19050"/>
                </a:lnTo>
                <a:lnTo>
                  <a:pt x="1986852" y="9525"/>
                </a:lnTo>
                <a:lnTo>
                  <a:pt x="2005902" y="9525"/>
                </a:lnTo>
                <a:lnTo>
                  <a:pt x="2005902" y="4264"/>
                </a:lnTo>
                <a:lnTo>
                  <a:pt x="2001638" y="0"/>
                </a:lnTo>
                <a:close/>
              </a:path>
              <a:path w="2059940" h="861060">
                <a:moveTo>
                  <a:pt x="2005902" y="9525"/>
                </a:moveTo>
                <a:lnTo>
                  <a:pt x="1986852" y="9525"/>
                </a:lnTo>
                <a:lnTo>
                  <a:pt x="1996377" y="19050"/>
                </a:lnTo>
                <a:lnTo>
                  <a:pt x="2005902" y="19050"/>
                </a:lnTo>
                <a:lnTo>
                  <a:pt x="2005902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608628" y="1459484"/>
            <a:ext cx="1117600" cy="39751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87630" marR="5080" indent="-75565">
              <a:lnSpc>
                <a:spcPct val="103299"/>
              </a:lnSpc>
              <a:spcBef>
                <a:spcPts val="5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Consolidated</a:t>
            </a:r>
            <a:r>
              <a:rPr dirty="0" sz="12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0004586" y="3956958"/>
            <a:ext cx="1285875" cy="777240"/>
          </a:xfrm>
          <a:custGeom>
            <a:avLst/>
            <a:gdLst/>
            <a:ahLst/>
            <a:cxnLst/>
            <a:rect l="l" t="t" r="r" b="b"/>
            <a:pathLst>
              <a:path w="1285875" h="777239">
                <a:moveTo>
                  <a:pt x="1156337" y="0"/>
                </a:moveTo>
                <a:lnTo>
                  <a:pt x="129438" y="0"/>
                </a:lnTo>
                <a:lnTo>
                  <a:pt x="79055" y="10171"/>
                </a:lnTo>
                <a:lnTo>
                  <a:pt x="37911" y="37911"/>
                </a:lnTo>
                <a:lnTo>
                  <a:pt x="10171" y="79055"/>
                </a:lnTo>
                <a:lnTo>
                  <a:pt x="0" y="129438"/>
                </a:lnTo>
                <a:lnTo>
                  <a:pt x="0" y="647176"/>
                </a:lnTo>
                <a:lnTo>
                  <a:pt x="10171" y="697560"/>
                </a:lnTo>
                <a:lnTo>
                  <a:pt x="37911" y="738703"/>
                </a:lnTo>
                <a:lnTo>
                  <a:pt x="79055" y="766443"/>
                </a:lnTo>
                <a:lnTo>
                  <a:pt x="129438" y="776615"/>
                </a:lnTo>
                <a:lnTo>
                  <a:pt x="1156337" y="776615"/>
                </a:lnTo>
                <a:lnTo>
                  <a:pt x="1206720" y="766443"/>
                </a:lnTo>
                <a:lnTo>
                  <a:pt x="1247863" y="738703"/>
                </a:lnTo>
                <a:lnTo>
                  <a:pt x="1275602" y="697560"/>
                </a:lnTo>
                <a:lnTo>
                  <a:pt x="1285774" y="647176"/>
                </a:lnTo>
                <a:lnTo>
                  <a:pt x="1285774" y="129438"/>
                </a:lnTo>
                <a:lnTo>
                  <a:pt x="1275602" y="79055"/>
                </a:lnTo>
                <a:lnTo>
                  <a:pt x="1247863" y="37911"/>
                </a:lnTo>
                <a:lnTo>
                  <a:pt x="1206720" y="10171"/>
                </a:lnTo>
                <a:lnTo>
                  <a:pt x="115633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0130742" y="4107179"/>
            <a:ext cx="103378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88595">
              <a:lnSpc>
                <a:spcPct val="101400"/>
              </a:lnSpc>
              <a:spcBef>
                <a:spcPts val="75"/>
              </a:spcBef>
            </a:pP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Prompt engineering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901835" y="3170077"/>
            <a:ext cx="3809365" cy="1551305"/>
            <a:chOff x="6901835" y="3170077"/>
            <a:chExt cx="3809365" cy="1551305"/>
          </a:xfrm>
        </p:grpSpPr>
        <p:sp>
          <p:nvSpPr>
            <p:cNvPr id="20" name="object 20" descr=""/>
            <p:cNvSpPr/>
            <p:nvPr/>
          </p:nvSpPr>
          <p:spPr>
            <a:xfrm>
              <a:off x="7548512" y="3170084"/>
              <a:ext cx="3162935" cy="787400"/>
            </a:xfrm>
            <a:custGeom>
              <a:avLst/>
              <a:gdLst/>
              <a:ahLst/>
              <a:cxnLst/>
              <a:rect l="l" t="t" r="r" b="b"/>
              <a:pathLst>
                <a:path w="3162934" h="787400">
                  <a:moveTo>
                    <a:pt x="934872" y="4267"/>
                  </a:moveTo>
                  <a:lnTo>
                    <a:pt x="930605" y="0"/>
                  </a:lnTo>
                  <a:lnTo>
                    <a:pt x="58242" y="0"/>
                  </a:lnTo>
                  <a:lnTo>
                    <a:pt x="53975" y="4267"/>
                  </a:lnTo>
                  <a:lnTo>
                    <a:pt x="53975" y="647522"/>
                  </a:lnTo>
                  <a:lnTo>
                    <a:pt x="0" y="647522"/>
                  </a:lnTo>
                  <a:lnTo>
                    <a:pt x="63500" y="774522"/>
                  </a:lnTo>
                  <a:lnTo>
                    <a:pt x="115887" y="669747"/>
                  </a:lnTo>
                  <a:lnTo>
                    <a:pt x="127000" y="647522"/>
                  </a:lnTo>
                  <a:lnTo>
                    <a:pt x="73025" y="647522"/>
                  </a:lnTo>
                  <a:lnTo>
                    <a:pt x="73025" y="19050"/>
                  </a:lnTo>
                  <a:lnTo>
                    <a:pt x="930605" y="19050"/>
                  </a:lnTo>
                  <a:lnTo>
                    <a:pt x="934872" y="14782"/>
                  </a:lnTo>
                  <a:lnTo>
                    <a:pt x="934872" y="9525"/>
                  </a:lnTo>
                  <a:lnTo>
                    <a:pt x="934872" y="4267"/>
                  </a:lnTo>
                  <a:close/>
                </a:path>
                <a:path w="3162934" h="787400">
                  <a:moveTo>
                    <a:pt x="3162452" y="659879"/>
                  </a:moveTo>
                  <a:lnTo>
                    <a:pt x="3108477" y="659879"/>
                  </a:lnTo>
                  <a:lnTo>
                    <a:pt x="3108477" y="19050"/>
                  </a:lnTo>
                  <a:lnTo>
                    <a:pt x="3108477" y="9525"/>
                  </a:lnTo>
                  <a:lnTo>
                    <a:pt x="3108477" y="4267"/>
                  </a:lnTo>
                  <a:lnTo>
                    <a:pt x="3104223" y="0"/>
                  </a:lnTo>
                  <a:lnTo>
                    <a:pt x="2346350" y="0"/>
                  </a:lnTo>
                  <a:lnTo>
                    <a:pt x="2342083" y="4267"/>
                  </a:lnTo>
                  <a:lnTo>
                    <a:pt x="2342083" y="14782"/>
                  </a:lnTo>
                  <a:lnTo>
                    <a:pt x="2346350" y="19050"/>
                  </a:lnTo>
                  <a:lnTo>
                    <a:pt x="3089427" y="19050"/>
                  </a:lnTo>
                  <a:lnTo>
                    <a:pt x="3089427" y="659879"/>
                  </a:lnTo>
                  <a:lnTo>
                    <a:pt x="3035452" y="659879"/>
                  </a:lnTo>
                  <a:lnTo>
                    <a:pt x="3098952" y="786879"/>
                  </a:lnTo>
                  <a:lnTo>
                    <a:pt x="3151340" y="682104"/>
                  </a:lnTo>
                  <a:lnTo>
                    <a:pt x="3162452" y="659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901835" y="3944603"/>
              <a:ext cx="1420495" cy="777240"/>
            </a:xfrm>
            <a:custGeom>
              <a:avLst/>
              <a:gdLst/>
              <a:ahLst/>
              <a:cxnLst/>
              <a:rect l="l" t="t" r="r" b="b"/>
              <a:pathLst>
                <a:path w="1420495" h="777239">
                  <a:moveTo>
                    <a:pt x="1290919" y="0"/>
                  </a:moveTo>
                  <a:lnTo>
                    <a:pt x="129438" y="0"/>
                  </a:lnTo>
                  <a:lnTo>
                    <a:pt x="79055" y="10171"/>
                  </a:lnTo>
                  <a:lnTo>
                    <a:pt x="37911" y="37911"/>
                  </a:lnTo>
                  <a:lnTo>
                    <a:pt x="10171" y="79055"/>
                  </a:lnTo>
                  <a:lnTo>
                    <a:pt x="0" y="129438"/>
                  </a:lnTo>
                  <a:lnTo>
                    <a:pt x="0" y="647175"/>
                  </a:lnTo>
                  <a:lnTo>
                    <a:pt x="10171" y="697558"/>
                  </a:lnTo>
                  <a:lnTo>
                    <a:pt x="37911" y="738702"/>
                  </a:lnTo>
                  <a:lnTo>
                    <a:pt x="79055" y="766442"/>
                  </a:lnTo>
                  <a:lnTo>
                    <a:pt x="129438" y="776613"/>
                  </a:lnTo>
                  <a:lnTo>
                    <a:pt x="1290919" y="776613"/>
                  </a:lnTo>
                  <a:lnTo>
                    <a:pt x="1341302" y="766442"/>
                  </a:lnTo>
                  <a:lnTo>
                    <a:pt x="1382446" y="738702"/>
                  </a:lnTo>
                  <a:lnTo>
                    <a:pt x="1410185" y="697558"/>
                  </a:lnTo>
                  <a:lnTo>
                    <a:pt x="1420357" y="647175"/>
                  </a:lnTo>
                  <a:lnTo>
                    <a:pt x="1420357" y="129438"/>
                  </a:lnTo>
                  <a:lnTo>
                    <a:pt x="1410185" y="79055"/>
                  </a:lnTo>
                  <a:lnTo>
                    <a:pt x="1382446" y="37911"/>
                  </a:lnTo>
                  <a:lnTo>
                    <a:pt x="1341302" y="10171"/>
                  </a:lnTo>
                  <a:lnTo>
                    <a:pt x="1290919" y="0"/>
                  </a:lnTo>
                  <a:close/>
                </a:path>
              </a:pathLst>
            </a:custGeom>
            <a:solidFill>
              <a:srgbClr val="9541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0060429" y="2629915"/>
            <a:ext cx="716915" cy="409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6680">
              <a:lnSpc>
                <a:spcPct val="105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Simple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generic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482842" y="2651252"/>
            <a:ext cx="721995" cy="4006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4508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Complex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09570" y="4201667"/>
            <a:ext cx="100456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 b="1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2260111" y="2683431"/>
            <a:ext cx="1576070" cy="915669"/>
          </a:xfrm>
          <a:custGeom>
            <a:avLst/>
            <a:gdLst/>
            <a:ahLst/>
            <a:cxnLst/>
            <a:rect l="l" t="t" r="r" b="b"/>
            <a:pathLst>
              <a:path w="1576070" h="915670">
                <a:moveTo>
                  <a:pt x="787994" y="0"/>
                </a:moveTo>
                <a:lnTo>
                  <a:pt x="0" y="457610"/>
                </a:lnTo>
                <a:lnTo>
                  <a:pt x="787994" y="915219"/>
                </a:lnTo>
                <a:lnTo>
                  <a:pt x="1575987" y="457610"/>
                </a:lnTo>
                <a:lnTo>
                  <a:pt x="78799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2643291" y="2903220"/>
            <a:ext cx="81026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7305" marR="5080" indent="-1524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latin typeface="Trebuchet MS"/>
                <a:cs typeface="Trebuchet MS"/>
              </a:rPr>
              <a:t>Real-</a:t>
            </a:r>
            <a:r>
              <a:rPr dirty="0" sz="1400" spc="-20">
                <a:latin typeface="Trebuchet MS"/>
                <a:cs typeface="Trebuchet MS"/>
              </a:rPr>
              <a:t>time </a:t>
            </a:r>
            <a:r>
              <a:rPr dirty="0" sz="1400" spc="-10">
                <a:latin typeface="Trebuchet MS"/>
                <a:cs typeface="Trebuchet MS"/>
              </a:rPr>
              <a:t>required?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3554367" y="3969880"/>
            <a:ext cx="1526540" cy="710565"/>
          </a:xfrm>
          <a:custGeom>
            <a:avLst/>
            <a:gdLst/>
            <a:ahLst/>
            <a:cxnLst/>
            <a:rect l="l" t="t" r="r" b="b"/>
            <a:pathLst>
              <a:path w="1526539" h="710564">
                <a:moveTo>
                  <a:pt x="1407985" y="0"/>
                </a:moveTo>
                <a:lnTo>
                  <a:pt x="118428" y="0"/>
                </a:lnTo>
                <a:lnTo>
                  <a:pt x="72331" y="9306"/>
                </a:lnTo>
                <a:lnTo>
                  <a:pt x="34687" y="34687"/>
                </a:lnTo>
                <a:lnTo>
                  <a:pt x="9306" y="72331"/>
                </a:lnTo>
                <a:lnTo>
                  <a:pt x="0" y="118430"/>
                </a:lnTo>
                <a:lnTo>
                  <a:pt x="0" y="592131"/>
                </a:lnTo>
                <a:lnTo>
                  <a:pt x="9306" y="638228"/>
                </a:lnTo>
                <a:lnTo>
                  <a:pt x="34687" y="675872"/>
                </a:lnTo>
                <a:lnTo>
                  <a:pt x="72331" y="701253"/>
                </a:lnTo>
                <a:lnTo>
                  <a:pt x="118428" y="710559"/>
                </a:lnTo>
                <a:lnTo>
                  <a:pt x="1407985" y="710559"/>
                </a:lnTo>
                <a:lnTo>
                  <a:pt x="1454083" y="701253"/>
                </a:lnTo>
                <a:lnTo>
                  <a:pt x="1491727" y="675872"/>
                </a:lnTo>
                <a:lnTo>
                  <a:pt x="1517107" y="638228"/>
                </a:lnTo>
                <a:lnTo>
                  <a:pt x="1526414" y="592131"/>
                </a:lnTo>
                <a:lnTo>
                  <a:pt x="1526414" y="118430"/>
                </a:lnTo>
                <a:lnTo>
                  <a:pt x="1517107" y="72331"/>
                </a:lnTo>
                <a:lnTo>
                  <a:pt x="1491727" y="34687"/>
                </a:lnTo>
                <a:lnTo>
                  <a:pt x="1454083" y="9306"/>
                </a:lnTo>
                <a:lnTo>
                  <a:pt x="140798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3781000" y="4085844"/>
            <a:ext cx="107315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37795" marR="5080" indent="-125730">
              <a:lnSpc>
                <a:spcPct val="101400"/>
              </a:lnSpc>
              <a:spcBef>
                <a:spcPts val="75"/>
              </a:spcBef>
            </a:pPr>
            <a:r>
              <a:rPr dirty="0" sz="1400" spc="-30" b="1">
                <a:solidFill>
                  <a:srgbClr val="FFFFFF"/>
                </a:solidFill>
                <a:latin typeface="Trebuchet MS"/>
                <a:cs typeface="Trebuchet MS"/>
              </a:rPr>
              <a:t>ReAct,</a:t>
            </a:r>
            <a:r>
              <a:rPr dirty="0" sz="14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tools,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527552" y="3131515"/>
            <a:ext cx="9418955" cy="2219960"/>
            <a:chOff x="1527552" y="3131515"/>
            <a:chExt cx="9418955" cy="2219960"/>
          </a:xfrm>
        </p:grpSpPr>
        <p:sp>
          <p:nvSpPr>
            <p:cNvPr id="30" name="object 30" descr=""/>
            <p:cNvSpPr/>
            <p:nvPr/>
          </p:nvSpPr>
          <p:spPr>
            <a:xfrm>
              <a:off x="1760588" y="3131515"/>
              <a:ext cx="2620645" cy="838835"/>
            </a:xfrm>
            <a:custGeom>
              <a:avLst/>
              <a:gdLst/>
              <a:ahLst/>
              <a:cxnLst/>
              <a:rect l="l" t="t" r="r" b="b"/>
              <a:pathLst>
                <a:path w="2620645" h="838835">
                  <a:moveTo>
                    <a:pt x="509041" y="4267"/>
                  </a:moveTo>
                  <a:lnTo>
                    <a:pt x="504774" y="0"/>
                  </a:lnTo>
                  <a:lnTo>
                    <a:pt x="58229" y="0"/>
                  </a:lnTo>
                  <a:lnTo>
                    <a:pt x="53975" y="4267"/>
                  </a:lnTo>
                  <a:lnTo>
                    <a:pt x="53975" y="698334"/>
                  </a:lnTo>
                  <a:lnTo>
                    <a:pt x="0" y="698334"/>
                  </a:lnTo>
                  <a:lnTo>
                    <a:pt x="63500" y="825334"/>
                  </a:lnTo>
                  <a:lnTo>
                    <a:pt x="115887" y="720559"/>
                  </a:lnTo>
                  <a:lnTo>
                    <a:pt x="127000" y="698334"/>
                  </a:lnTo>
                  <a:lnTo>
                    <a:pt x="73025" y="698334"/>
                  </a:lnTo>
                  <a:lnTo>
                    <a:pt x="73025" y="19050"/>
                  </a:lnTo>
                  <a:lnTo>
                    <a:pt x="504774" y="19050"/>
                  </a:lnTo>
                  <a:lnTo>
                    <a:pt x="509041" y="14795"/>
                  </a:lnTo>
                  <a:lnTo>
                    <a:pt x="509041" y="9525"/>
                  </a:lnTo>
                  <a:lnTo>
                    <a:pt x="509041" y="4267"/>
                  </a:lnTo>
                  <a:close/>
                </a:path>
                <a:path w="2620645" h="838835">
                  <a:moveTo>
                    <a:pt x="2620480" y="711365"/>
                  </a:moveTo>
                  <a:lnTo>
                    <a:pt x="2566505" y="711365"/>
                  </a:lnTo>
                  <a:lnTo>
                    <a:pt x="2566505" y="19062"/>
                  </a:lnTo>
                  <a:lnTo>
                    <a:pt x="2566505" y="9537"/>
                  </a:lnTo>
                  <a:lnTo>
                    <a:pt x="2566505" y="4267"/>
                  </a:lnTo>
                  <a:lnTo>
                    <a:pt x="2562237" y="12"/>
                  </a:lnTo>
                  <a:lnTo>
                    <a:pt x="2070239" y="12"/>
                  </a:lnTo>
                  <a:lnTo>
                    <a:pt x="2065985" y="4267"/>
                  </a:lnTo>
                  <a:lnTo>
                    <a:pt x="2065985" y="14795"/>
                  </a:lnTo>
                  <a:lnTo>
                    <a:pt x="2070239" y="19062"/>
                  </a:lnTo>
                  <a:lnTo>
                    <a:pt x="2547455" y="19062"/>
                  </a:lnTo>
                  <a:lnTo>
                    <a:pt x="2547455" y="711365"/>
                  </a:lnTo>
                  <a:lnTo>
                    <a:pt x="2493480" y="711365"/>
                  </a:lnTo>
                  <a:lnTo>
                    <a:pt x="2556980" y="838365"/>
                  </a:lnTo>
                  <a:lnTo>
                    <a:pt x="2609367" y="733602"/>
                  </a:lnTo>
                  <a:lnTo>
                    <a:pt x="2620480" y="7113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552" y="4813514"/>
              <a:ext cx="564130" cy="5374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2572" y="4813514"/>
              <a:ext cx="564130" cy="53740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2382" y="4813514"/>
              <a:ext cx="564130" cy="53740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5508" y="4813514"/>
              <a:ext cx="564130" cy="537403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609692" y="2422652"/>
            <a:ext cx="1835785" cy="5772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374015" marR="36639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Relatively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static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390"/>
              </a:lnSpc>
            </a:pP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docs,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scrapping)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1" name="object 4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36" name="object 36" descr=""/>
          <p:cNvSpPr txBox="1"/>
          <p:nvPr/>
        </p:nvSpPr>
        <p:spPr>
          <a:xfrm>
            <a:off x="3688049" y="2422652"/>
            <a:ext cx="1995170" cy="57721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ctr" marL="585470" marR="577850" indent="-63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Dynamic information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390"/>
              </a:lnSpc>
            </a:pP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DBs,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APIs,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live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internet)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17467" y="5417820"/>
            <a:ext cx="1384300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>
              <a:lnSpc>
                <a:spcPct val="100699"/>
              </a:lnSpc>
              <a:spcBef>
                <a:spcPts val="8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(+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Agents)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625423" y="5417820"/>
            <a:ext cx="138430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5781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r>
              <a:rPr dirty="0" sz="14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919861" y="5417820"/>
            <a:ext cx="138430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80010" marR="5080" indent="-67945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955916" y="5417820"/>
            <a:ext cx="138430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532130" marR="5080" indent="-520065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Bedrock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285"/>
              <a:t> </a:t>
            </a:r>
            <a:r>
              <a:rPr dirty="0"/>
              <a:t>FMs</a:t>
            </a:r>
            <a:r>
              <a:rPr dirty="0" spc="-285"/>
              <a:t> </a:t>
            </a:r>
            <a:r>
              <a:rPr dirty="0" spc="-105"/>
              <a:t>benefit</a:t>
            </a:r>
            <a:r>
              <a:rPr dirty="0" spc="-280"/>
              <a:t> </a:t>
            </a:r>
            <a:r>
              <a:rPr dirty="0" spc="-10"/>
              <a:t>from</a:t>
            </a:r>
            <a:r>
              <a:rPr dirty="0" spc="-285"/>
              <a:t> </a:t>
            </a:r>
            <a:r>
              <a:rPr dirty="0" spc="-90"/>
              <a:t>fine-</a:t>
            </a:r>
            <a:r>
              <a:rPr dirty="0" spc="-10"/>
              <a:t>tuning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06550" y="2256028"/>
            <a:ext cx="1611630" cy="754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635">
              <a:lnSpc>
                <a:spcPct val="99400"/>
              </a:lnSpc>
              <a:spcBef>
                <a:spcPts val="110"/>
              </a:spcBef>
            </a:pP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Customize</a:t>
            </a:r>
            <a:r>
              <a:rPr dirty="0" sz="160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dirty="0" sz="16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business needs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979913" y="2256028"/>
            <a:ext cx="1550670" cy="754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Adapt</a:t>
            </a:r>
            <a:r>
              <a:rPr dirty="0" sz="1600" spc="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domain-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specific language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86599" y="2256028"/>
            <a:ext cx="1624330" cy="7543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98120" marR="189865">
              <a:lnSpc>
                <a:spcPts val="1900"/>
              </a:lnSpc>
              <a:spcBef>
                <a:spcPts val="180"/>
              </a:spcBef>
            </a:pP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Enhance performance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ts val="1855"/>
              </a:lnSpc>
            </a:pP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6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dirty="0" sz="16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350426" y="2256028"/>
            <a:ext cx="1782445" cy="7543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480059">
              <a:lnSpc>
                <a:spcPts val="1900"/>
              </a:lnSpc>
              <a:spcBef>
                <a:spcPts val="180"/>
              </a:spcBef>
            </a:pP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Improve </a:t>
            </a:r>
            <a:r>
              <a:rPr dirty="0" sz="1600" spc="-20" b="1">
                <a:solidFill>
                  <a:srgbClr val="FFFFFF"/>
                </a:solidFill>
                <a:latin typeface="Trebuchet MS"/>
                <a:cs typeface="Trebuchet MS"/>
              </a:rPr>
              <a:t>context</a:t>
            </a:r>
            <a:r>
              <a:rPr dirty="0" sz="16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awareness</a:t>
            </a:r>
            <a:endParaRPr sz="1600">
              <a:latin typeface="Trebuchet MS"/>
              <a:cs typeface="Trebuchet MS"/>
            </a:endParaRPr>
          </a:p>
          <a:p>
            <a:pPr marL="300355">
              <a:lnSpc>
                <a:spcPts val="1855"/>
              </a:lnSpc>
            </a:pP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6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responses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9225" y="948834"/>
            <a:ext cx="1325963" cy="132596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2425" y="948834"/>
            <a:ext cx="1325963" cy="132596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78825" y="948834"/>
            <a:ext cx="1325963" cy="132596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35625" y="948834"/>
            <a:ext cx="1325963" cy="1325963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790956" y="4429747"/>
            <a:ext cx="10606405" cy="815340"/>
          </a:xfrm>
          <a:custGeom>
            <a:avLst/>
            <a:gdLst/>
            <a:ahLst/>
            <a:cxnLst/>
            <a:rect l="l" t="t" r="r" b="b"/>
            <a:pathLst>
              <a:path w="10606405" h="815339">
                <a:moveTo>
                  <a:pt x="10605986" y="0"/>
                </a:moveTo>
                <a:lnTo>
                  <a:pt x="0" y="0"/>
                </a:lnTo>
                <a:lnTo>
                  <a:pt x="0" y="261340"/>
                </a:lnTo>
                <a:lnTo>
                  <a:pt x="3000603" y="261340"/>
                </a:lnTo>
                <a:lnTo>
                  <a:pt x="2996958" y="271868"/>
                </a:lnTo>
                <a:lnTo>
                  <a:pt x="2987649" y="317449"/>
                </a:lnTo>
                <a:lnTo>
                  <a:pt x="2984449" y="364972"/>
                </a:lnTo>
                <a:lnTo>
                  <a:pt x="2984449" y="615124"/>
                </a:lnTo>
                <a:lnTo>
                  <a:pt x="2884386" y="615124"/>
                </a:lnTo>
                <a:lnTo>
                  <a:pt x="3084512" y="815251"/>
                </a:lnTo>
                <a:lnTo>
                  <a:pt x="3284639" y="615124"/>
                </a:lnTo>
                <a:lnTo>
                  <a:pt x="3184575" y="615124"/>
                </a:lnTo>
                <a:lnTo>
                  <a:pt x="3184575" y="364972"/>
                </a:lnTo>
                <a:lnTo>
                  <a:pt x="3192221" y="317525"/>
                </a:lnTo>
                <a:lnTo>
                  <a:pt x="3213531" y="276326"/>
                </a:lnTo>
                <a:lnTo>
                  <a:pt x="3228517" y="261340"/>
                </a:lnTo>
                <a:lnTo>
                  <a:pt x="7336866" y="261340"/>
                </a:lnTo>
                <a:lnTo>
                  <a:pt x="7351865" y="276326"/>
                </a:lnTo>
                <a:lnTo>
                  <a:pt x="7373163" y="317525"/>
                </a:lnTo>
                <a:lnTo>
                  <a:pt x="7380821" y="364972"/>
                </a:lnTo>
                <a:lnTo>
                  <a:pt x="7380821" y="615124"/>
                </a:lnTo>
                <a:lnTo>
                  <a:pt x="7280757" y="615124"/>
                </a:lnTo>
                <a:lnTo>
                  <a:pt x="7480884" y="815251"/>
                </a:lnTo>
                <a:lnTo>
                  <a:pt x="7681011" y="615124"/>
                </a:lnTo>
                <a:lnTo>
                  <a:pt x="7580947" y="615124"/>
                </a:lnTo>
                <a:lnTo>
                  <a:pt x="7580947" y="364972"/>
                </a:lnTo>
                <a:lnTo>
                  <a:pt x="7577747" y="317449"/>
                </a:lnTo>
                <a:lnTo>
                  <a:pt x="7568438" y="271868"/>
                </a:lnTo>
                <a:lnTo>
                  <a:pt x="7564780" y="261340"/>
                </a:lnTo>
                <a:lnTo>
                  <a:pt x="10605986" y="261340"/>
                </a:lnTo>
                <a:lnTo>
                  <a:pt x="10605986" y="0"/>
                </a:lnTo>
                <a:close/>
              </a:path>
            </a:pathLst>
          </a:custGeom>
          <a:solidFill>
            <a:srgbClr val="5600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694630" y="5339881"/>
            <a:ext cx="2376805" cy="809625"/>
          </a:xfrm>
          <a:prstGeom prst="rect">
            <a:avLst/>
          </a:prstGeom>
          <a:solidFill>
            <a:srgbClr val="9FC1FD"/>
          </a:solidFill>
          <a:ln w="19050">
            <a:solidFill>
              <a:srgbClr val="FF28EF"/>
            </a:solidFill>
          </a:ln>
        </p:spPr>
        <p:txBody>
          <a:bodyPr wrap="square" lIns="0" tIns="157480" rIns="0" bIns="0" rtlCol="0" vert="horz">
            <a:spAutoFit/>
          </a:bodyPr>
          <a:lstStyle/>
          <a:p>
            <a:pPr marL="236854" marR="122555" indent="-106680">
              <a:lnSpc>
                <a:spcPts val="1900"/>
              </a:lnSpc>
              <a:spcBef>
                <a:spcPts val="1240"/>
              </a:spcBef>
            </a:pPr>
            <a:r>
              <a:rPr dirty="0" sz="1600">
                <a:latin typeface="Trebuchet MS"/>
                <a:cs typeface="Trebuchet MS"/>
              </a:rPr>
              <a:t>Continued</a:t>
            </a:r>
            <a:r>
              <a:rPr dirty="0" sz="1600" spc="14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pre-</a:t>
            </a:r>
            <a:r>
              <a:rPr dirty="0" sz="1600" spc="-10">
                <a:latin typeface="Trebuchet MS"/>
                <a:cs typeface="Trebuchet MS"/>
              </a:rPr>
              <a:t>training </a:t>
            </a:r>
            <a:r>
              <a:rPr dirty="0" sz="1600">
                <a:latin typeface="Trebuchet MS"/>
                <a:cs typeface="Trebuchet MS"/>
              </a:rPr>
              <a:t>(Domain</a:t>
            </a:r>
            <a:r>
              <a:rPr dirty="0" sz="1600" spc="110">
                <a:latin typeface="Trebuchet MS"/>
                <a:cs typeface="Trebuchet MS"/>
              </a:rPr>
              <a:t> </a:t>
            </a:r>
            <a:r>
              <a:rPr dirty="0" sz="1600" spc="-10">
                <a:latin typeface="Trebuchet MS"/>
                <a:cs typeface="Trebuchet MS"/>
              </a:rPr>
              <a:t>adaptation)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7090395" y="5339881"/>
            <a:ext cx="2376805" cy="809625"/>
          </a:xfrm>
          <a:prstGeom prst="rect">
            <a:avLst/>
          </a:prstGeom>
          <a:solidFill>
            <a:srgbClr val="9FC1FD"/>
          </a:solidFill>
          <a:ln w="19050">
            <a:solidFill>
              <a:srgbClr val="FF28EF"/>
            </a:solidFill>
          </a:ln>
        </p:spPr>
        <p:txBody>
          <a:bodyPr wrap="square" lIns="0" tIns="157480" rIns="0" bIns="0" rtlCol="0" vert="horz">
            <a:spAutoFit/>
          </a:bodyPr>
          <a:lstStyle/>
          <a:p>
            <a:pPr marL="668655" marR="372110" indent="-290195">
              <a:lnSpc>
                <a:spcPts val="1900"/>
              </a:lnSpc>
              <a:spcBef>
                <a:spcPts val="1240"/>
              </a:spcBef>
            </a:pPr>
            <a:r>
              <a:rPr dirty="0" sz="1600">
                <a:latin typeface="Trebuchet MS"/>
                <a:cs typeface="Trebuchet MS"/>
              </a:rPr>
              <a:t>Instruction-</a:t>
            </a:r>
            <a:r>
              <a:rPr dirty="0" sz="1600" spc="-20">
                <a:latin typeface="Trebuchet MS"/>
                <a:cs typeface="Trebuchet MS"/>
              </a:rPr>
              <a:t>based </a:t>
            </a:r>
            <a:r>
              <a:rPr dirty="0" sz="1600">
                <a:latin typeface="Trebuchet MS"/>
                <a:cs typeface="Trebuchet MS"/>
              </a:rPr>
              <a:t>fine-</a:t>
            </a:r>
            <a:r>
              <a:rPr dirty="0" sz="1600" spc="-10">
                <a:latin typeface="Trebuchet MS"/>
                <a:cs typeface="Trebuchet MS"/>
              </a:rPr>
              <a:t>tuning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61269" y="3391915"/>
            <a:ext cx="2302510" cy="7543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635">
              <a:lnSpc>
                <a:spcPct val="99400"/>
              </a:lnSpc>
              <a:spcBef>
                <a:spcPts val="105"/>
              </a:spcBef>
            </a:pP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Healthcare</a:t>
            </a:r>
            <a:r>
              <a:rPr dirty="0" sz="12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example:</a:t>
            </a:r>
            <a:r>
              <a:rPr dirty="0" sz="1200" spc="5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medical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terminology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responses related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patient’s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health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558432" y="3370579"/>
            <a:ext cx="2394585" cy="76327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575945">
              <a:lnSpc>
                <a:spcPct val="100000"/>
              </a:lnSpc>
              <a:spcBef>
                <a:spcPts val="170"/>
              </a:spcBef>
            </a:pPr>
            <a:r>
              <a:rPr dirty="0" sz="1200" spc="-20" b="1">
                <a:solidFill>
                  <a:srgbClr val="FFFFFF"/>
                </a:solidFill>
                <a:latin typeface="Trebuchet MS"/>
                <a:cs typeface="Trebuchet MS"/>
              </a:rPr>
              <a:t>Finance</a:t>
            </a:r>
            <a:r>
              <a:rPr dirty="0" sz="1200" spc="-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 algn="ctr" marL="12065" marR="5080" indent="-1905">
              <a:lnSpc>
                <a:spcPts val="1390"/>
              </a:lnSpc>
              <a:spcBef>
                <a:spcPts val="16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Teach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financial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accounting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terms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good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earnings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reports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307187" y="3385820"/>
            <a:ext cx="2382520" cy="7543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635">
              <a:lnSpc>
                <a:spcPct val="99400"/>
              </a:lnSpc>
              <a:spcBef>
                <a:spcPts val="105"/>
              </a:spcBef>
            </a:pPr>
            <a:r>
              <a:rPr dirty="0" sz="1200" b="1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dirty="0" sz="1200" spc="-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20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example: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ability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respond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customers’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inquiries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complaints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095632" y="3367532"/>
            <a:ext cx="2292350" cy="7569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94005">
              <a:lnSpc>
                <a:spcPct val="100800"/>
              </a:lnSpc>
              <a:spcBef>
                <a:spcPts val="85"/>
              </a:spcBef>
            </a:pPr>
            <a:r>
              <a:rPr dirty="0" sz="1200" b="1">
                <a:solidFill>
                  <a:srgbClr val="FFFFFF"/>
                </a:solidFill>
                <a:latin typeface="Trebuchet MS"/>
                <a:cs typeface="Trebuchet MS"/>
              </a:rPr>
              <a:t>Legal</a:t>
            </a:r>
            <a:r>
              <a:rPr dirty="0" sz="12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1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example: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 case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facts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law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useful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endParaRPr sz="1200">
              <a:latin typeface="Trebuchet MS"/>
              <a:cs typeface="Trebuchet MS"/>
            </a:endParaRPr>
          </a:p>
          <a:p>
            <a:pPr marL="817244">
              <a:lnSpc>
                <a:spcPts val="1415"/>
              </a:lnSpc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attorneys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106048" y="1443813"/>
            <a:ext cx="4830445" cy="4368165"/>
            <a:chOff x="7106048" y="1443813"/>
            <a:chExt cx="4830445" cy="4368165"/>
          </a:xfrm>
        </p:grpSpPr>
        <p:sp>
          <p:nvSpPr>
            <p:cNvPr id="4" name="object 4" descr=""/>
            <p:cNvSpPr/>
            <p:nvPr/>
          </p:nvSpPr>
          <p:spPr>
            <a:xfrm>
              <a:off x="7143255" y="1470524"/>
              <a:ext cx="4793615" cy="4330065"/>
            </a:xfrm>
            <a:custGeom>
              <a:avLst/>
              <a:gdLst/>
              <a:ahLst/>
              <a:cxnLst/>
              <a:rect l="l" t="t" r="r" b="b"/>
              <a:pathLst>
                <a:path w="4793615" h="4330065">
                  <a:moveTo>
                    <a:pt x="4793228" y="0"/>
                  </a:moveTo>
                  <a:lnTo>
                    <a:pt x="0" y="0"/>
                  </a:lnTo>
                  <a:lnTo>
                    <a:pt x="0" y="4329627"/>
                  </a:lnTo>
                  <a:lnTo>
                    <a:pt x="4793228" y="4329627"/>
                  </a:lnTo>
                  <a:lnTo>
                    <a:pt x="4793228" y="0"/>
                  </a:lnTo>
                  <a:close/>
                </a:path>
              </a:pathLst>
            </a:custGeom>
            <a:solidFill>
              <a:srgbClr val="560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06043" y="1443824"/>
              <a:ext cx="4830445" cy="4368165"/>
            </a:xfrm>
            <a:custGeom>
              <a:avLst/>
              <a:gdLst/>
              <a:ahLst/>
              <a:cxnLst/>
              <a:rect l="l" t="t" r="r" b="b"/>
              <a:pathLst>
                <a:path w="4830445" h="4368165">
                  <a:moveTo>
                    <a:pt x="4830432" y="4329620"/>
                  </a:moveTo>
                  <a:lnTo>
                    <a:pt x="4754232" y="4291520"/>
                  </a:lnTo>
                  <a:lnTo>
                    <a:pt x="4754232" y="4320095"/>
                  </a:lnTo>
                  <a:lnTo>
                    <a:pt x="47625" y="4320095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5087" y="53975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4323473"/>
                  </a:lnTo>
                  <a:lnTo>
                    <a:pt x="27686" y="4324362"/>
                  </a:lnTo>
                  <a:lnTo>
                    <a:pt x="27686" y="4334878"/>
                  </a:lnTo>
                  <a:lnTo>
                    <a:pt x="31940" y="4339145"/>
                  </a:lnTo>
                  <a:lnTo>
                    <a:pt x="32842" y="4339145"/>
                  </a:lnTo>
                  <a:lnTo>
                    <a:pt x="43357" y="4339145"/>
                  </a:lnTo>
                  <a:lnTo>
                    <a:pt x="4754232" y="4339145"/>
                  </a:lnTo>
                  <a:lnTo>
                    <a:pt x="4754232" y="4367720"/>
                  </a:lnTo>
                  <a:lnTo>
                    <a:pt x="4811382" y="4339145"/>
                  </a:lnTo>
                  <a:lnTo>
                    <a:pt x="4830432" y="4329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8170" y="4277305"/>
              <a:ext cx="2968581" cy="1409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834453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Fine-</a:t>
            </a:r>
            <a:r>
              <a:rPr dirty="0" spc="-10"/>
              <a:t>tuning</a:t>
            </a:r>
            <a:r>
              <a:rPr dirty="0" spc="-310"/>
              <a:t> </a:t>
            </a:r>
            <a:r>
              <a:rPr dirty="0" spc="-165"/>
              <a:t>vs.</a:t>
            </a:r>
            <a:r>
              <a:rPr dirty="0" spc="-305"/>
              <a:t> </a:t>
            </a:r>
            <a:r>
              <a:rPr dirty="0" spc="-120"/>
              <a:t>Retrieval</a:t>
            </a:r>
            <a:r>
              <a:rPr dirty="0" spc="-305"/>
              <a:t> </a:t>
            </a:r>
            <a:r>
              <a:rPr dirty="0" spc="-10"/>
              <a:t>Augmented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92100" y="796035"/>
            <a:ext cx="4109720" cy="1233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0" b="1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r>
              <a:rPr dirty="0" sz="4000" spc="-3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-10" b="1">
                <a:solidFill>
                  <a:srgbClr val="FFFFFF"/>
                </a:solidFill>
                <a:latin typeface="Trebuchet MS"/>
                <a:cs typeface="Trebuchet MS"/>
              </a:rPr>
              <a:t>(RAG)</a:t>
            </a: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10"/>
              </a:spcBef>
            </a:pP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questions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help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decide: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2100" y="2165604"/>
            <a:ext cx="5943600" cy="1729739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000" spc="-25" b="1">
                <a:solidFill>
                  <a:srgbClr val="9FC1FD"/>
                </a:solidFill>
                <a:latin typeface="Trebuchet MS"/>
                <a:cs typeface="Trebuchet MS"/>
              </a:rPr>
              <a:t>Fine-</a:t>
            </a:r>
            <a:r>
              <a:rPr dirty="0" sz="2000" spc="-10" b="1">
                <a:solidFill>
                  <a:srgbClr val="9FC1FD"/>
                </a:solidFill>
                <a:latin typeface="Trebuchet MS"/>
                <a:cs typeface="Trebuchet MS"/>
              </a:rPr>
              <a:t>tuning</a:t>
            </a:r>
            <a:endParaRPr sz="20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10"/>
              </a:spcBef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style,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behavior,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vocabulary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required?</a:t>
            </a:r>
            <a:endParaRPr sz="20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85"/>
              </a:spcBef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available?</a:t>
            </a:r>
            <a:endParaRPr sz="20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010"/>
              </a:spcBef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reduce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risk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hallucinations?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2100" y="4012691"/>
            <a:ext cx="6055995" cy="1735455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2000" spc="25" b="1">
                <a:solidFill>
                  <a:srgbClr val="9FC1FD"/>
                </a:solidFill>
                <a:latin typeface="Trebuchet MS"/>
                <a:cs typeface="Trebuchet MS"/>
              </a:rPr>
              <a:t>RAG</a:t>
            </a:r>
            <a:endParaRPr sz="20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85"/>
              </a:spcBef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sources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required?</a:t>
            </a:r>
            <a:endParaRPr sz="20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15"/>
              </a:spcBef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changing?</a:t>
            </a:r>
            <a:endParaRPr sz="20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80"/>
              </a:spcBef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know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sources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answers?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250799" y="4818379"/>
            <a:ext cx="1215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Fine-tuning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4248" y="1985469"/>
            <a:ext cx="1569445" cy="27686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786721" y="3205988"/>
            <a:ext cx="457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RAG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47575" y="1986502"/>
            <a:ext cx="2208419" cy="21336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566790" y="2751835"/>
            <a:ext cx="118237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175">
              <a:lnSpc>
                <a:spcPts val="2135"/>
              </a:lnSpc>
              <a:spcBef>
                <a:spcPts val="100"/>
              </a:spcBef>
            </a:pP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RAG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endParaRPr sz="1800">
              <a:latin typeface="Trebuchet MS"/>
              <a:cs typeface="Trebuchet MS"/>
            </a:endParaRPr>
          </a:p>
          <a:p>
            <a:pPr algn="ctr" marR="5080">
              <a:lnSpc>
                <a:spcPts val="2135"/>
              </a:lnSpc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fine-tuning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5938765" y="1336547"/>
            <a:ext cx="1032510" cy="6718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-635">
              <a:lnSpc>
                <a:spcPct val="101400"/>
              </a:lnSpc>
              <a:spcBef>
                <a:spcPts val="75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External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sources knowledge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180132" y="5847588"/>
            <a:ext cx="1674495" cy="6718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400" spc="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adaptation 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behavior,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style,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vocabulary)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0215" y="1672844"/>
            <a:ext cx="8176895" cy="25768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805"/>
              </a:lnSpc>
              <a:spcBef>
                <a:spcPts val="100"/>
              </a:spcBef>
            </a:pPr>
            <a:r>
              <a:rPr dirty="0" sz="6000" spc="80" b="0">
                <a:latin typeface="Trebuchet MS"/>
                <a:cs typeface="Trebuchet MS"/>
              </a:rPr>
              <a:t>AI/ML</a:t>
            </a:r>
            <a:r>
              <a:rPr dirty="0" sz="6000" spc="-430" b="0">
                <a:latin typeface="Trebuchet MS"/>
                <a:cs typeface="Trebuchet MS"/>
              </a:rPr>
              <a:t> </a:t>
            </a:r>
            <a:r>
              <a:rPr dirty="0" sz="6000" spc="-10" b="0">
                <a:latin typeface="Trebuchet MS"/>
                <a:cs typeface="Trebuchet MS"/>
              </a:rPr>
              <a:t>Track</a:t>
            </a:r>
            <a:endParaRPr sz="6000">
              <a:latin typeface="Trebuchet MS"/>
              <a:cs typeface="Trebuchet MS"/>
            </a:endParaRPr>
          </a:p>
          <a:p>
            <a:pPr marL="12700" marR="5080">
              <a:lnSpc>
                <a:spcPts val="6480"/>
              </a:lnSpc>
              <a:spcBef>
                <a:spcPts val="420"/>
              </a:spcBef>
            </a:pPr>
            <a:r>
              <a:rPr dirty="0" sz="6000" spc="-105" b="0">
                <a:latin typeface="Trebuchet MS"/>
                <a:cs typeface="Trebuchet MS"/>
              </a:rPr>
              <a:t>Fine-</a:t>
            </a:r>
            <a:r>
              <a:rPr dirty="0" sz="6000" b="0">
                <a:latin typeface="Trebuchet MS"/>
                <a:cs typeface="Trebuchet MS"/>
              </a:rPr>
              <a:t>tuning</a:t>
            </a:r>
            <a:r>
              <a:rPr dirty="0" sz="6000" spc="-180" b="0">
                <a:latin typeface="Trebuchet MS"/>
                <a:cs typeface="Trebuchet MS"/>
              </a:rPr>
              <a:t> </a:t>
            </a:r>
            <a:r>
              <a:rPr dirty="0" sz="6000" b="0">
                <a:latin typeface="Trebuchet MS"/>
                <a:cs typeface="Trebuchet MS"/>
              </a:rPr>
              <a:t>models</a:t>
            </a:r>
            <a:r>
              <a:rPr dirty="0" sz="6000" spc="-180" b="0">
                <a:latin typeface="Trebuchet MS"/>
                <a:cs typeface="Trebuchet MS"/>
              </a:rPr>
              <a:t> </a:t>
            </a:r>
            <a:r>
              <a:rPr dirty="0" sz="6000" spc="-20" b="0">
                <a:latin typeface="Trebuchet MS"/>
                <a:cs typeface="Trebuchet MS"/>
              </a:rPr>
              <a:t>with </a:t>
            </a:r>
            <a:r>
              <a:rPr dirty="0" sz="6000" spc="105" b="0">
                <a:latin typeface="Trebuchet MS"/>
                <a:cs typeface="Trebuchet MS"/>
              </a:rPr>
              <a:t>Amazon</a:t>
            </a:r>
            <a:r>
              <a:rPr dirty="0" sz="6000" spc="-430" b="0">
                <a:latin typeface="Trebuchet MS"/>
                <a:cs typeface="Trebuchet MS"/>
              </a:rPr>
              <a:t> </a:t>
            </a:r>
            <a:r>
              <a:rPr dirty="0" sz="6000" spc="-10" b="0">
                <a:latin typeface="Trebuchet MS"/>
                <a:cs typeface="Trebuchet MS"/>
              </a:rPr>
              <a:t>Bedrock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101539" y="6478892"/>
            <a:ext cx="2822575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88839" y="6466192"/>
            <a:ext cx="2847975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03929" y="4568697"/>
            <a:ext cx="2073910" cy="1017269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Omer</a:t>
            </a:r>
            <a:r>
              <a:rPr dirty="0" sz="2000" spc="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 b="1">
                <a:solidFill>
                  <a:srgbClr val="FFFFFF"/>
                </a:solidFill>
                <a:latin typeface="Trebuchet MS"/>
                <a:cs typeface="Trebuchet MS"/>
              </a:rPr>
              <a:t>Haim</a:t>
            </a:r>
            <a:endParaRPr sz="2000">
              <a:latin typeface="Trebuchet MS"/>
              <a:cs typeface="Trebuchet MS"/>
            </a:endParaRPr>
          </a:p>
          <a:p>
            <a:pPr marL="18415" marR="5080">
              <a:lnSpc>
                <a:spcPct val="103699"/>
              </a:lnSpc>
              <a:spcBef>
                <a:spcPts val="59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Sr.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Architect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808482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Custom</a:t>
            </a:r>
            <a:r>
              <a:rPr dirty="0" spc="-335"/>
              <a:t> </a:t>
            </a:r>
            <a:r>
              <a:rPr dirty="0" spc="-25"/>
              <a:t>models</a:t>
            </a:r>
            <a:r>
              <a:rPr dirty="0" spc="-335"/>
              <a:t> </a:t>
            </a:r>
            <a:r>
              <a:rPr dirty="0" spc="-35"/>
              <a:t>in</a:t>
            </a:r>
            <a:r>
              <a:rPr dirty="0" spc="-320"/>
              <a:t> </a:t>
            </a:r>
            <a:r>
              <a:rPr dirty="0" spc="-30"/>
              <a:t>Amazon</a:t>
            </a:r>
            <a:r>
              <a:rPr dirty="0" spc="-325"/>
              <a:t> </a:t>
            </a:r>
            <a:r>
              <a:rPr dirty="0" spc="-10"/>
              <a:t>Bedrock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1020571"/>
            <a:ext cx="6262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60" b="1">
                <a:solidFill>
                  <a:srgbClr val="94E8FF"/>
                </a:solidFill>
                <a:latin typeface="Trebuchet MS"/>
                <a:cs typeface="Trebuchet MS"/>
              </a:rPr>
              <a:t>CR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F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-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60" b="1">
                <a:solidFill>
                  <a:srgbClr val="94E8FF"/>
                </a:solidFill>
                <a:latin typeface="Trebuchet MS"/>
                <a:cs typeface="Trebuchet MS"/>
              </a:rPr>
              <a:t>TU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94E8FF"/>
                </a:solidFill>
                <a:latin typeface="Trebuchet MS"/>
                <a:cs typeface="Trebuchet MS"/>
              </a:rPr>
              <a:t>D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130" b="1">
                <a:solidFill>
                  <a:srgbClr val="94E8FF"/>
                </a:solidFill>
                <a:latin typeface="Trebuchet MS"/>
                <a:cs typeface="Trebuchet MS"/>
              </a:rPr>
              <a:t>M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94E8FF"/>
                </a:solidFill>
                <a:latin typeface="Trebuchet MS"/>
                <a:cs typeface="Trebuchet MS"/>
              </a:rPr>
              <a:t>D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L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G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160" b="1">
                <a:solidFill>
                  <a:srgbClr val="94E8FF"/>
                </a:solidFill>
                <a:latin typeface="Trebuchet MS"/>
                <a:cs typeface="Trebuchet MS"/>
              </a:rPr>
              <a:t>TH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C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L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P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94E8FF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05" y="4289813"/>
            <a:ext cx="5275072" cy="381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7779" y="5492750"/>
            <a:ext cx="1090125" cy="365125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6533346" y="1720900"/>
            <a:ext cx="5235575" cy="4406265"/>
            <a:chOff x="6533346" y="1720900"/>
            <a:chExt cx="5235575" cy="440626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2396" y="1739950"/>
              <a:ext cx="5196867" cy="436788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542871" y="1730425"/>
              <a:ext cx="5216525" cy="4387215"/>
            </a:xfrm>
            <a:custGeom>
              <a:avLst/>
              <a:gdLst/>
              <a:ahLst/>
              <a:cxnLst/>
              <a:rect l="l" t="t" r="r" b="b"/>
              <a:pathLst>
                <a:path w="5216525" h="4387215">
                  <a:moveTo>
                    <a:pt x="0" y="0"/>
                  </a:moveTo>
                  <a:lnTo>
                    <a:pt x="5215918" y="0"/>
                  </a:lnTo>
                  <a:lnTo>
                    <a:pt x="5215918" y="4386936"/>
                  </a:lnTo>
                  <a:lnTo>
                    <a:pt x="0" y="438693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28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591550" y="2000250"/>
              <a:ext cx="285750" cy="277495"/>
            </a:xfrm>
            <a:custGeom>
              <a:avLst/>
              <a:gdLst/>
              <a:ahLst/>
              <a:cxnLst/>
              <a:rect l="l" t="t" r="r" b="b"/>
              <a:pathLst>
                <a:path w="285750" h="277494">
                  <a:moveTo>
                    <a:pt x="285750" y="0"/>
                  </a:moveTo>
                  <a:lnTo>
                    <a:pt x="0" y="0"/>
                  </a:lnTo>
                  <a:lnTo>
                    <a:pt x="0" y="276998"/>
                  </a:lnTo>
                  <a:lnTo>
                    <a:pt x="285750" y="27699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2F3F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39992" y="2071115"/>
            <a:ext cx="4966335" cy="37420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1605" marR="13398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Maximize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labeled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examples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rebuchet MS"/>
              <a:cs typeface="Trebuchet MS"/>
            </a:endParaRPr>
          </a:p>
          <a:p>
            <a:pPr algn="ctr" marL="12065" marR="508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Once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deployed,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invoked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playground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rebuchet MS"/>
              <a:cs typeface="Trebuchet MS"/>
            </a:endParaRPr>
          </a:p>
          <a:p>
            <a:pPr marL="143510" marR="135890" indent="565785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supported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Titan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select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third-party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2000">
              <a:latin typeface="Trebuchet MS"/>
              <a:cs typeface="Trebuchet MS"/>
            </a:endParaRPr>
          </a:p>
          <a:p>
            <a:pPr marL="1641475">
              <a:lnSpc>
                <a:spcPct val="100000"/>
              </a:lnSpc>
            </a:pP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(Cohere,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Meta)</a:t>
            </a:r>
            <a:endParaRPr sz="2000">
              <a:latin typeface="Trebuchet MS"/>
              <a:cs typeface="Trebuchet MS"/>
            </a:endParaRPr>
          </a:p>
          <a:p>
            <a:pPr algn="ctr" marR="5715">
              <a:lnSpc>
                <a:spcPct val="100000"/>
              </a:lnSpc>
              <a:spcBef>
                <a:spcPts val="1210"/>
              </a:spcBef>
            </a:pPr>
            <a:r>
              <a:rPr dirty="0" sz="1800" spc="35" b="1">
                <a:latin typeface="Trebuchet MS"/>
                <a:cs typeface="Trebuchet MS"/>
              </a:rPr>
              <a:t>New!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05" y="2928640"/>
            <a:ext cx="5275072" cy="38101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900" y="305307"/>
            <a:ext cx="108013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Customizing</a:t>
            </a:r>
            <a:r>
              <a:rPr dirty="0" spc="-310"/>
              <a:t> </a:t>
            </a:r>
            <a:r>
              <a:rPr dirty="0" spc="-20"/>
              <a:t>model</a:t>
            </a:r>
            <a:r>
              <a:rPr dirty="0" spc="-315"/>
              <a:t> </a:t>
            </a:r>
            <a:r>
              <a:rPr dirty="0" spc="-90"/>
              <a:t>responses</a:t>
            </a:r>
            <a:r>
              <a:rPr dirty="0" spc="-320"/>
              <a:t> </a:t>
            </a:r>
            <a:r>
              <a:rPr dirty="0" spc="-60"/>
              <a:t>for</a:t>
            </a:r>
            <a:r>
              <a:rPr dirty="0" spc="-305"/>
              <a:t> </a:t>
            </a:r>
            <a:r>
              <a:rPr dirty="0" spc="-80"/>
              <a:t>your</a:t>
            </a:r>
            <a:r>
              <a:rPr dirty="0" spc="-305"/>
              <a:t> </a:t>
            </a:r>
            <a:r>
              <a:rPr dirty="0" spc="-10"/>
              <a:t>business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694329" y="4621276"/>
            <a:ext cx="193992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dirty="0" sz="16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ts val="1910"/>
              </a:lnSpc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unlabeled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datasets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68125" y="4621276"/>
            <a:ext cx="236982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340360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Maintaining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60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domain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931064" y="3320614"/>
            <a:ext cx="4511040" cy="401955"/>
            <a:chOff x="6931064" y="3320614"/>
            <a:chExt cx="4511040" cy="40195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1064" y="3320614"/>
              <a:ext cx="2761500" cy="39664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2511" y="3497804"/>
              <a:ext cx="138582" cy="617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7780" y="3320614"/>
              <a:ext cx="1564106" cy="401523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8576770" y="2085331"/>
            <a:ext cx="1230630" cy="869315"/>
            <a:chOff x="8576770" y="2085331"/>
            <a:chExt cx="1230630" cy="869315"/>
          </a:xfrm>
        </p:grpSpPr>
        <p:sp>
          <p:nvSpPr>
            <p:cNvPr id="11" name="object 11" descr=""/>
            <p:cNvSpPr/>
            <p:nvPr/>
          </p:nvSpPr>
          <p:spPr>
            <a:xfrm>
              <a:off x="8595820" y="2306336"/>
              <a:ext cx="556895" cy="629285"/>
            </a:xfrm>
            <a:custGeom>
              <a:avLst/>
              <a:gdLst/>
              <a:ahLst/>
              <a:cxnLst/>
              <a:rect l="l" t="t" r="r" b="b"/>
              <a:pathLst>
                <a:path w="556895" h="629285">
                  <a:moveTo>
                    <a:pt x="519542" y="184100"/>
                  </a:moveTo>
                  <a:lnTo>
                    <a:pt x="541665" y="151813"/>
                  </a:lnTo>
                  <a:lnTo>
                    <a:pt x="556414" y="130518"/>
                  </a:lnTo>
                  <a:lnTo>
                    <a:pt x="543677" y="116092"/>
                  </a:lnTo>
                  <a:lnTo>
                    <a:pt x="530940" y="101667"/>
                  </a:lnTo>
                  <a:lnTo>
                    <a:pt x="518200" y="87241"/>
                  </a:lnTo>
                  <a:lnTo>
                    <a:pt x="433063" y="131893"/>
                  </a:lnTo>
                  <a:lnTo>
                    <a:pt x="418629" y="122232"/>
                  </a:lnTo>
                  <a:lnTo>
                    <a:pt x="403567" y="113860"/>
                  </a:lnTo>
                  <a:lnTo>
                    <a:pt x="388001" y="106776"/>
                  </a:lnTo>
                  <a:lnTo>
                    <a:pt x="372058" y="100980"/>
                  </a:lnTo>
                  <a:lnTo>
                    <a:pt x="355299" y="4808"/>
                  </a:lnTo>
                  <a:lnTo>
                    <a:pt x="337198" y="2746"/>
                  </a:lnTo>
                  <a:lnTo>
                    <a:pt x="317758" y="1372"/>
                  </a:lnTo>
                  <a:lnTo>
                    <a:pt x="298987" y="0"/>
                  </a:lnTo>
                  <a:lnTo>
                    <a:pt x="270161" y="92737"/>
                  </a:lnTo>
                  <a:lnTo>
                    <a:pt x="253590" y="96472"/>
                  </a:lnTo>
                  <a:lnTo>
                    <a:pt x="237145" y="101495"/>
                  </a:lnTo>
                  <a:lnTo>
                    <a:pt x="220951" y="107807"/>
                  </a:lnTo>
                  <a:lnTo>
                    <a:pt x="205134" y="115406"/>
                  </a:lnTo>
                  <a:lnTo>
                    <a:pt x="126700" y="59763"/>
                  </a:lnTo>
                  <a:lnTo>
                    <a:pt x="112623" y="72815"/>
                  </a:lnTo>
                  <a:lnTo>
                    <a:pt x="98545" y="85866"/>
                  </a:lnTo>
                  <a:lnTo>
                    <a:pt x="84466" y="98918"/>
                  </a:lnTo>
                  <a:lnTo>
                    <a:pt x="128041" y="185474"/>
                  </a:lnTo>
                  <a:lnTo>
                    <a:pt x="118614" y="200275"/>
                  </a:lnTo>
                  <a:lnTo>
                    <a:pt x="110443" y="215785"/>
                  </a:lnTo>
                  <a:lnTo>
                    <a:pt x="103530" y="231938"/>
                  </a:lnTo>
                  <a:lnTo>
                    <a:pt x="97874" y="248672"/>
                  </a:lnTo>
                  <a:lnTo>
                    <a:pt x="4022" y="265845"/>
                  </a:lnTo>
                  <a:lnTo>
                    <a:pt x="2680" y="285080"/>
                  </a:lnTo>
                  <a:lnTo>
                    <a:pt x="1339" y="303628"/>
                  </a:lnTo>
                  <a:lnTo>
                    <a:pt x="0" y="322864"/>
                  </a:lnTo>
                  <a:lnTo>
                    <a:pt x="90501" y="353089"/>
                  </a:lnTo>
                  <a:lnTo>
                    <a:pt x="94146" y="370058"/>
                  </a:lnTo>
                  <a:lnTo>
                    <a:pt x="99048" y="386834"/>
                  </a:lnTo>
                  <a:lnTo>
                    <a:pt x="105207" y="403224"/>
                  </a:lnTo>
                  <a:lnTo>
                    <a:pt x="112623" y="419035"/>
                  </a:lnTo>
                  <a:lnTo>
                    <a:pt x="58321" y="499408"/>
                  </a:lnTo>
                  <a:lnTo>
                    <a:pt x="71059" y="513832"/>
                  </a:lnTo>
                  <a:lnTo>
                    <a:pt x="83796" y="528259"/>
                  </a:lnTo>
                  <a:lnTo>
                    <a:pt x="96533" y="542685"/>
                  </a:lnTo>
                  <a:lnTo>
                    <a:pt x="181672" y="498034"/>
                  </a:lnTo>
                  <a:lnTo>
                    <a:pt x="196106" y="507694"/>
                  </a:lnTo>
                  <a:lnTo>
                    <a:pt x="211168" y="516066"/>
                  </a:lnTo>
                  <a:lnTo>
                    <a:pt x="226733" y="523150"/>
                  </a:lnTo>
                  <a:lnTo>
                    <a:pt x="242675" y="528946"/>
                  </a:lnTo>
                  <a:lnTo>
                    <a:pt x="259434" y="625118"/>
                  </a:lnTo>
                  <a:lnTo>
                    <a:pt x="278206" y="626492"/>
                  </a:lnTo>
                  <a:lnTo>
                    <a:pt x="296977" y="627867"/>
                  </a:lnTo>
                  <a:lnTo>
                    <a:pt x="315746" y="629239"/>
                  </a:lnTo>
                  <a:lnTo>
                    <a:pt x="345245" y="535815"/>
                  </a:lnTo>
                  <a:lnTo>
                    <a:pt x="361699" y="532090"/>
                  </a:lnTo>
                  <a:lnTo>
                    <a:pt x="377840" y="527142"/>
                  </a:lnTo>
                  <a:lnTo>
                    <a:pt x="393605" y="521035"/>
                  </a:lnTo>
                  <a:lnTo>
                    <a:pt x="408930" y="513832"/>
                  </a:lnTo>
                  <a:lnTo>
                    <a:pt x="488033" y="569476"/>
                  </a:lnTo>
                  <a:lnTo>
                    <a:pt x="502112" y="556424"/>
                  </a:lnTo>
                  <a:lnTo>
                    <a:pt x="516190" y="543373"/>
                  </a:lnTo>
                  <a:lnTo>
                    <a:pt x="530269" y="530321"/>
                  </a:lnTo>
                  <a:lnTo>
                    <a:pt x="512168" y="494599"/>
                  </a:lnTo>
                  <a:lnTo>
                    <a:pt x="496748" y="46437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179717" y="2104381"/>
              <a:ext cx="393065" cy="403860"/>
            </a:xfrm>
            <a:custGeom>
              <a:avLst/>
              <a:gdLst/>
              <a:ahLst/>
              <a:cxnLst/>
              <a:rect l="l" t="t" r="r" b="b"/>
              <a:pathLst>
                <a:path w="393065" h="403860">
                  <a:moveTo>
                    <a:pt x="36869" y="320113"/>
                  </a:moveTo>
                  <a:lnTo>
                    <a:pt x="44913" y="329731"/>
                  </a:lnTo>
                  <a:lnTo>
                    <a:pt x="52958" y="339348"/>
                  </a:lnTo>
                  <a:lnTo>
                    <a:pt x="61004" y="348966"/>
                  </a:lnTo>
                  <a:lnTo>
                    <a:pt x="115304" y="320113"/>
                  </a:lnTo>
                  <a:lnTo>
                    <a:pt x="124584" y="326317"/>
                  </a:lnTo>
                  <a:lnTo>
                    <a:pt x="134242" y="331620"/>
                  </a:lnTo>
                  <a:lnTo>
                    <a:pt x="144151" y="336150"/>
                  </a:lnTo>
                  <a:lnTo>
                    <a:pt x="154185" y="340035"/>
                  </a:lnTo>
                  <a:lnTo>
                    <a:pt x="164910" y="401860"/>
                  </a:lnTo>
                  <a:lnTo>
                    <a:pt x="176979" y="402547"/>
                  </a:lnTo>
                  <a:lnTo>
                    <a:pt x="189045" y="402547"/>
                  </a:lnTo>
                  <a:lnTo>
                    <a:pt x="201112" y="403233"/>
                  </a:lnTo>
                  <a:lnTo>
                    <a:pt x="219883" y="343470"/>
                  </a:lnTo>
                  <a:lnTo>
                    <a:pt x="230419" y="341023"/>
                  </a:lnTo>
                  <a:lnTo>
                    <a:pt x="240831" y="337803"/>
                  </a:lnTo>
                  <a:lnTo>
                    <a:pt x="250991" y="333810"/>
                  </a:lnTo>
                  <a:lnTo>
                    <a:pt x="260775" y="329043"/>
                  </a:lnTo>
                  <a:lnTo>
                    <a:pt x="311054" y="364764"/>
                  </a:lnTo>
                  <a:lnTo>
                    <a:pt x="320438" y="356521"/>
                  </a:lnTo>
                  <a:lnTo>
                    <a:pt x="329823" y="348278"/>
                  </a:lnTo>
                  <a:lnTo>
                    <a:pt x="339209" y="340035"/>
                  </a:lnTo>
                  <a:lnTo>
                    <a:pt x="311054" y="284392"/>
                  </a:lnTo>
                  <a:lnTo>
                    <a:pt x="317108" y="274979"/>
                  </a:lnTo>
                  <a:lnTo>
                    <a:pt x="322282" y="265244"/>
                  </a:lnTo>
                  <a:lnTo>
                    <a:pt x="326702" y="255122"/>
                  </a:lnTo>
                  <a:lnTo>
                    <a:pt x="330494" y="244549"/>
                  </a:lnTo>
                  <a:lnTo>
                    <a:pt x="390828" y="233559"/>
                  </a:lnTo>
                  <a:lnTo>
                    <a:pt x="391499" y="221195"/>
                  </a:lnTo>
                  <a:lnTo>
                    <a:pt x="392169" y="208828"/>
                  </a:lnTo>
                  <a:lnTo>
                    <a:pt x="392840" y="196464"/>
                  </a:lnTo>
                  <a:lnTo>
                    <a:pt x="334516" y="177231"/>
                  </a:lnTo>
                  <a:lnTo>
                    <a:pt x="332223" y="166432"/>
                  </a:lnTo>
                  <a:lnTo>
                    <a:pt x="329238" y="155763"/>
                  </a:lnTo>
                  <a:lnTo>
                    <a:pt x="325372" y="145351"/>
                  </a:lnTo>
                  <a:lnTo>
                    <a:pt x="320438" y="135326"/>
                  </a:lnTo>
                  <a:lnTo>
                    <a:pt x="355297" y="83806"/>
                  </a:lnTo>
                  <a:lnTo>
                    <a:pt x="347253" y="74189"/>
                  </a:lnTo>
                  <a:lnTo>
                    <a:pt x="339209" y="64571"/>
                  </a:lnTo>
                  <a:lnTo>
                    <a:pt x="331165" y="54954"/>
                  </a:lnTo>
                  <a:lnTo>
                    <a:pt x="276863" y="83119"/>
                  </a:lnTo>
                  <a:lnTo>
                    <a:pt x="267583" y="76915"/>
                  </a:lnTo>
                  <a:lnTo>
                    <a:pt x="257925" y="71612"/>
                  </a:lnTo>
                  <a:lnTo>
                    <a:pt x="248016" y="67082"/>
                  </a:lnTo>
                  <a:lnTo>
                    <a:pt x="237981" y="63197"/>
                  </a:lnTo>
                  <a:lnTo>
                    <a:pt x="227256" y="2059"/>
                  </a:lnTo>
                  <a:lnTo>
                    <a:pt x="215190" y="1372"/>
                  </a:lnTo>
                  <a:lnTo>
                    <a:pt x="203124" y="687"/>
                  </a:lnTo>
                  <a:lnTo>
                    <a:pt x="191055" y="0"/>
                  </a:lnTo>
                  <a:lnTo>
                    <a:pt x="172286" y="59075"/>
                  </a:lnTo>
                  <a:lnTo>
                    <a:pt x="161738" y="61523"/>
                  </a:lnTo>
                  <a:lnTo>
                    <a:pt x="151252" y="64744"/>
                  </a:lnTo>
                  <a:lnTo>
                    <a:pt x="140892" y="68736"/>
                  </a:lnTo>
                  <a:lnTo>
                    <a:pt x="130721" y="73501"/>
                  </a:lnTo>
                  <a:lnTo>
                    <a:pt x="81115" y="37780"/>
                  </a:lnTo>
                  <a:lnTo>
                    <a:pt x="71729" y="46023"/>
                  </a:lnTo>
                  <a:lnTo>
                    <a:pt x="62343" y="54266"/>
                  </a:lnTo>
                  <a:lnTo>
                    <a:pt x="52958" y="62512"/>
                  </a:lnTo>
                  <a:lnTo>
                    <a:pt x="80444" y="118153"/>
                  </a:lnTo>
                  <a:lnTo>
                    <a:pt x="74389" y="127663"/>
                  </a:lnTo>
                  <a:lnTo>
                    <a:pt x="69215" y="137559"/>
                  </a:lnTo>
                  <a:lnTo>
                    <a:pt x="64795" y="147713"/>
                  </a:lnTo>
                  <a:lnTo>
                    <a:pt x="61004" y="157996"/>
                  </a:lnTo>
                  <a:lnTo>
                    <a:pt x="1339" y="168985"/>
                  </a:lnTo>
                  <a:lnTo>
                    <a:pt x="1339" y="182725"/>
                  </a:lnTo>
                  <a:lnTo>
                    <a:pt x="670" y="195091"/>
                  </a:lnTo>
                  <a:lnTo>
                    <a:pt x="0" y="207456"/>
                  </a:lnTo>
                  <a:lnTo>
                    <a:pt x="57651" y="226689"/>
                  </a:lnTo>
                  <a:lnTo>
                    <a:pt x="60039" y="237487"/>
                  </a:lnTo>
                  <a:lnTo>
                    <a:pt x="63182" y="248156"/>
                  </a:lnTo>
                  <a:lnTo>
                    <a:pt x="67079" y="258568"/>
                  </a:lnTo>
                  <a:lnTo>
                    <a:pt x="71729" y="268593"/>
                  </a:lnTo>
                  <a:lnTo>
                    <a:pt x="36869" y="32011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970564" y="2517909"/>
              <a:ext cx="817244" cy="219710"/>
            </a:xfrm>
            <a:custGeom>
              <a:avLst/>
              <a:gdLst/>
              <a:ahLst/>
              <a:cxnLst/>
              <a:rect l="l" t="t" r="r" b="b"/>
              <a:pathLst>
                <a:path w="817245" h="219710">
                  <a:moveTo>
                    <a:pt x="101225" y="0"/>
                  </a:moveTo>
                  <a:lnTo>
                    <a:pt x="131664" y="4432"/>
                  </a:lnTo>
                  <a:lnTo>
                    <a:pt x="158710" y="16915"/>
                  </a:lnTo>
                  <a:lnTo>
                    <a:pt x="180979" y="36224"/>
                  </a:lnTo>
                  <a:lnTo>
                    <a:pt x="197089" y="61137"/>
                  </a:lnTo>
                  <a:lnTo>
                    <a:pt x="620097" y="61137"/>
                  </a:lnTo>
                  <a:lnTo>
                    <a:pt x="636490" y="36224"/>
                  </a:lnTo>
                  <a:lnTo>
                    <a:pt x="658727" y="16915"/>
                  </a:lnTo>
                  <a:lnTo>
                    <a:pt x="685616" y="4432"/>
                  </a:lnTo>
                  <a:lnTo>
                    <a:pt x="715961" y="0"/>
                  </a:lnTo>
                  <a:lnTo>
                    <a:pt x="749501" y="5506"/>
                  </a:lnTo>
                  <a:lnTo>
                    <a:pt x="778641" y="20865"/>
                  </a:lnTo>
                  <a:lnTo>
                    <a:pt x="801748" y="44339"/>
                  </a:lnTo>
                  <a:lnTo>
                    <a:pt x="817187" y="74189"/>
                  </a:lnTo>
                  <a:lnTo>
                    <a:pt x="730038" y="74189"/>
                  </a:lnTo>
                  <a:lnTo>
                    <a:pt x="730038" y="144944"/>
                  </a:lnTo>
                  <a:lnTo>
                    <a:pt x="817187" y="144944"/>
                  </a:lnTo>
                  <a:lnTo>
                    <a:pt x="801748" y="174793"/>
                  </a:lnTo>
                  <a:lnTo>
                    <a:pt x="778641" y="198267"/>
                  </a:lnTo>
                  <a:lnTo>
                    <a:pt x="749501" y="213627"/>
                  </a:lnTo>
                  <a:lnTo>
                    <a:pt x="715961" y="219133"/>
                  </a:lnTo>
                  <a:lnTo>
                    <a:pt x="685616" y="214604"/>
                  </a:lnTo>
                  <a:lnTo>
                    <a:pt x="658727" y="201960"/>
                  </a:lnTo>
                  <a:lnTo>
                    <a:pt x="636490" y="182618"/>
                  </a:lnTo>
                  <a:lnTo>
                    <a:pt x="620097" y="157996"/>
                  </a:lnTo>
                  <a:lnTo>
                    <a:pt x="197089" y="157996"/>
                  </a:lnTo>
                  <a:lnTo>
                    <a:pt x="180697" y="182908"/>
                  </a:lnTo>
                  <a:lnTo>
                    <a:pt x="158459" y="202218"/>
                  </a:lnTo>
                  <a:lnTo>
                    <a:pt x="131570" y="214700"/>
                  </a:lnTo>
                  <a:lnTo>
                    <a:pt x="101225" y="219133"/>
                  </a:lnTo>
                  <a:lnTo>
                    <a:pt x="67686" y="213627"/>
                  </a:lnTo>
                  <a:lnTo>
                    <a:pt x="38545" y="198267"/>
                  </a:lnTo>
                  <a:lnTo>
                    <a:pt x="15438" y="174793"/>
                  </a:lnTo>
                  <a:lnTo>
                    <a:pt x="0" y="144944"/>
                  </a:lnTo>
                  <a:lnTo>
                    <a:pt x="87147" y="144944"/>
                  </a:lnTo>
                  <a:lnTo>
                    <a:pt x="87147" y="74189"/>
                  </a:lnTo>
                  <a:lnTo>
                    <a:pt x="0" y="74189"/>
                  </a:lnTo>
                  <a:lnTo>
                    <a:pt x="15438" y="44243"/>
                  </a:lnTo>
                  <a:lnTo>
                    <a:pt x="38545" y="20608"/>
                  </a:lnTo>
                  <a:lnTo>
                    <a:pt x="67686" y="5216"/>
                  </a:lnTo>
                  <a:lnTo>
                    <a:pt x="101225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247" y="2568938"/>
              <a:ext cx="105138" cy="10679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2285" y="2262562"/>
              <a:ext cx="86365" cy="8755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7428969" y="3970020"/>
            <a:ext cx="1041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15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4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024827" y="3970020"/>
            <a:ext cx="1278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29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19259" y="4621276"/>
            <a:ext cx="184340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34620" marR="5080" indent="-122555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Maximizing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accuracy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dirty="0" sz="16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71757" y="3320614"/>
            <a:ext cx="2189708" cy="401523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3182397" y="4621276"/>
            <a:ext cx="1853564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dirty="0" sz="1600" spc="60" b="1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dirty="0" sz="1600" spc="-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ts val="1910"/>
              </a:lnSpc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labeled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examples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35513" y="3970020"/>
            <a:ext cx="1041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15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4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470035" y="3970020"/>
            <a:ext cx="1278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29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2221202" y="2168735"/>
            <a:ext cx="1113155" cy="863600"/>
            <a:chOff x="2221202" y="2168735"/>
            <a:chExt cx="1113155" cy="863600"/>
          </a:xfrm>
        </p:grpSpPr>
        <p:sp>
          <p:nvSpPr>
            <p:cNvPr id="24" name="object 24" descr=""/>
            <p:cNvSpPr/>
            <p:nvPr/>
          </p:nvSpPr>
          <p:spPr>
            <a:xfrm>
              <a:off x="2240252" y="2445863"/>
              <a:ext cx="502284" cy="567690"/>
            </a:xfrm>
            <a:custGeom>
              <a:avLst/>
              <a:gdLst/>
              <a:ahLst/>
              <a:cxnLst/>
              <a:rect l="l" t="t" r="r" b="b"/>
              <a:pathLst>
                <a:path w="502285" h="567689">
                  <a:moveTo>
                    <a:pt x="468438" y="165992"/>
                  </a:moveTo>
                  <a:lnTo>
                    <a:pt x="488385" y="136880"/>
                  </a:lnTo>
                  <a:lnTo>
                    <a:pt x="501683" y="117680"/>
                  </a:lnTo>
                  <a:lnTo>
                    <a:pt x="490199" y="104673"/>
                  </a:lnTo>
                  <a:lnTo>
                    <a:pt x="478715" y="91667"/>
                  </a:lnTo>
                  <a:lnTo>
                    <a:pt x="467229" y="78660"/>
                  </a:lnTo>
                  <a:lnTo>
                    <a:pt x="390466" y="118919"/>
                  </a:lnTo>
                  <a:lnTo>
                    <a:pt x="377452" y="110209"/>
                  </a:lnTo>
                  <a:lnTo>
                    <a:pt x="363871" y="102660"/>
                  </a:lnTo>
                  <a:lnTo>
                    <a:pt x="349836" y="96273"/>
                  </a:lnTo>
                  <a:lnTo>
                    <a:pt x="335462" y="91048"/>
                  </a:lnTo>
                  <a:lnTo>
                    <a:pt x="320351" y="4335"/>
                  </a:lnTo>
                  <a:lnTo>
                    <a:pt x="304031" y="2476"/>
                  </a:lnTo>
                  <a:lnTo>
                    <a:pt x="286503" y="1237"/>
                  </a:lnTo>
                  <a:lnTo>
                    <a:pt x="269578" y="0"/>
                  </a:lnTo>
                  <a:lnTo>
                    <a:pt x="243588" y="83615"/>
                  </a:lnTo>
                  <a:lnTo>
                    <a:pt x="228646" y="86983"/>
                  </a:lnTo>
                  <a:lnTo>
                    <a:pt x="213819" y="91512"/>
                  </a:lnTo>
                  <a:lnTo>
                    <a:pt x="199218" y="97203"/>
                  </a:lnTo>
                  <a:lnTo>
                    <a:pt x="184957" y="104055"/>
                  </a:lnTo>
                  <a:lnTo>
                    <a:pt x="114237" y="53884"/>
                  </a:lnTo>
                  <a:lnTo>
                    <a:pt x="101545" y="65652"/>
                  </a:lnTo>
                  <a:lnTo>
                    <a:pt x="88852" y="77420"/>
                  </a:lnTo>
                  <a:lnTo>
                    <a:pt x="76158" y="89188"/>
                  </a:lnTo>
                  <a:lnTo>
                    <a:pt x="115447" y="167231"/>
                  </a:lnTo>
                  <a:lnTo>
                    <a:pt x="106947" y="180576"/>
                  </a:lnTo>
                  <a:lnTo>
                    <a:pt x="99580" y="194560"/>
                  </a:lnTo>
                  <a:lnTo>
                    <a:pt x="93347" y="209125"/>
                  </a:lnTo>
                  <a:lnTo>
                    <a:pt x="88247" y="224212"/>
                  </a:lnTo>
                  <a:lnTo>
                    <a:pt x="3626" y="239697"/>
                  </a:lnTo>
                  <a:lnTo>
                    <a:pt x="2417" y="257040"/>
                  </a:lnTo>
                  <a:lnTo>
                    <a:pt x="1207" y="273763"/>
                  </a:lnTo>
                  <a:lnTo>
                    <a:pt x="0" y="291106"/>
                  </a:lnTo>
                  <a:lnTo>
                    <a:pt x="81599" y="318359"/>
                  </a:lnTo>
                  <a:lnTo>
                    <a:pt x="84885" y="333659"/>
                  </a:lnTo>
                  <a:lnTo>
                    <a:pt x="89305" y="348785"/>
                  </a:lnTo>
                  <a:lnTo>
                    <a:pt x="94858" y="363563"/>
                  </a:lnTo>
                  <a:lnTo>
                    <a:pt x="101545" y="377819"/>
                  </a:lnTo>
                  <a:lnTo>
                    <a:pt x="52585" y="450286"/>
                  </a:lnTo>
                  <a:lnTo>
                    <a:pt x="64069" y="463292"/>
                  </a:lnTo>
                  <a:lnTo>
                    <a:pt x="75553" y="476299"/>
                  </a:lnTo>
                  <a:lnTo>
                    <a:pt x="87037" y="489306"/>
                  </a:lnTo>
                  <a:lnTo>
                    <a:pt x="163803" y="449047"/>
                  </a:lnTo>
                  <a:lnTo>
                    <a:pt x="176816" y="457757"/>
                  </a:lnTo>
                  <a:lnTo>
                    <a:pt x="190397" y="465305"/>
                  </a:lnTo>
                  <a:lnTo>
                    <a:pt x="204431" y="471692"/>
                  </a:lnTo>
                  <a:lnTo>
                    <a:pt x="218805" y="476919"/>
                  </a:lnTo>
                  <a:lnTo>
                    <a:pt x="233916" y="563631"/>
                  </a:lnTo>
                  <a:lnTo>
                    <a:pt x="250841" y="564870"/>
                  </a:lnTo>
                  <a:lnTo>
                    <a:pt x="267766" y="566110"/>
                  </a:lnTo>
                  <a:lnTo>
                    <a:pt x="284689" y="567347"/>
                  </a:lnTo>
                  <a:lnTo>
                    <a:pt x="311285" y="483112"/>
                  </a:lnTo>
                  <a:lnTo>
                    <a:pt x="326122" y="479754"/>
                  </a:lnTo>
                  <a:lnTo>
                    <a:pt x="340675" y="475292"/>
                  </a:lnTo>
                  <a:lnTo>
                    <a:pt x="354889" y="469786"/>
                  </a:lnTo>
                  <a:lnTo>
                    <a:pt x="368707" y="463292"/>
                  </a:lnTo>
                  <a:lnTo>
                    <a:pt x="440029" y="513462"/>
                  </a:lnTo>
                  <a:lnTo>
                    <a:pt x="452723" y="501694"/>
                  </a:lnTo>
                  <a:lnTo>
                    <a:pt x="465417" y="489926"/>
                  </a:lnTo>
                  <a:lnTo>
                    <a:pt x="478110" y="478158"/>
                  </a:lnTo>
                  <a:lnTo>
                    <a:pt x="461790" y="445950"/>
                  </a:lnTo>
                  <a:lnTo>
                    <a:pt x="447887" y="41869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406471" y="2616810"/>
              <a:ext cx="187325" cy="226695"/>
            </a:xfrm>
            <a:custGeom>
              <a:avLst/>
              <a:gdLst/>
              <a:ahLst/>
              <a:cxnLst/>
              <a:rect l="l" t="t" r="r" b="b"/>
              <a:pathLst>
                <a:path w="187325" h="226694">
                  <a:moveTo>
                    <a:pt x="181936" y="199438"/>
                  </a:moveTo>
                  <a:lnTo>
                    <a:pt x="148190" y="219645"/>
                  </a:lnTo>
                  <a:lnTo>
                    <a:pt x="119074" y="226690"/>
                  </a:lnTo>
                  <a:lnTo>
                    <a:pt x="110611" y="226690"/>
                  </a:lnTo>
                  <a:lnTo>
                    <a:pt x="67573" y="217777"/>
                  </a:lnTo>
                  <a:lnTo>
                    <a:pt x="32412" y="193476"/>
                  </a:lnTo>
                  <a:lnTo>
                    <a:pt x="8698" y="157446"/>
                  </a:lnTo>
                  <a:lnTo>
                    <a:pt x="0" y="113344"/>
                  </a:lnTo>
                  <a:lnTo>
                    <a:pt x="8698" y="69243"/>
                  </a:lnTo>
                  <a:lnTo>
                    <a:pt x="32412" y="33213"/>
                  </a:lnTo>
                  <a:lnTo>
                    <a:pt x="67573" y="8913"/>
                  </a:lnTo>
                  <a:lnTo>
                    <a:pt x="110611" y="0"/>
                  </a:lnTo>
                  <a:lnTo>
                    <a:pt x="120556" y="454"/>
                  </a:lnTo>
                  <a:lnTo>
                    <a:pt x="159231" y="11458"/>
                  </a:lnTo>
                  <a:lnTo>
                    <a:pt x="186772" y="3096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578132" y="2636627"/>
              <a:ext cx="737235" cy="198120"/>
            </a:xfrm>
            <a:custGeom>
              <a:avLst/>
              <a:gdLst/>
              <a:ahLst/>
              <a:cxnLst/>
              <a:rect l="l" t="t" r="r" b="b"/>
              <a:pathLst>
                <a:path w="737235" h="198119">
                  <a:moveTo>
                    <a:pt x="91268" y="0"/>
                  </a:moveTo>
                  <a:lnTo>
                    <a:pt x="118713" y="3996"/>
                  </a:lnTo>
                  <a:lnTo>
                    <a:pt x="143099" y="15251"/>
                  </a:lnTo>
                  <a:lnTo>
                    <a:pt x="163178" y="32661"/>
                  </a:lnTo>
                  <a:lnTo>
                    <a:pt x="177703" y="55124"/>
                  </a:lnTo>
                  <a:lnTo>
                    <a:pt x="559102" y="55124"/>
                  </a:lnTo>
                  <a:lnTo>
                    <a:pt x="573882" y="32661"/>
                  </a:lnTo>
                  <a:lnTo>
                    <a:pt x="593933" y="15251"/>
                  </a:lnTo>
                  <a:lnTo>
                    <a:pt x="618176" y="3996"/>
                  </a:lnTo>
                  <a:lnTo>
                    <a:pt x="645537" y="0"/>
                  </a:lnTo>
                  <a:lnTo>
                    <a:pt x="675778" y="4964"/>
                  </a:lnTo>
                  <a:lnTo>
                    <a:pt x="702052" y="18813"/>
                  </a:lnTo>
                  <a:lnTo>
                    <a:pt x="722886" y="39978"/>
                  </a:lnTo>
                  <a:lnTo>
                    <a:pt x="736806" y="66892"/>
                  </a:lnTo>
                  <a:lnTo>
                    <a:pt x="658229" y="66892"/>
                  </a:lnTo>
                  <a:lnTo>
                    <a:pt x="658229" y="130687"/>
                  </a:lnTo>
                  <a:lnTo>
                    <a:pt x="736806" y="130687"/>
                  </a:lnTo>
                  <a:lnTo>
                    <a:pt x="722886" y="157601"/>
                  </a:lnTo>
                  <a:lnTo>
                    <a:pt x="702052" y="178766"/>
                  </a:lnTo>
                  <a:lnTo>
                    <a:pt x="675778" y="192614"/>
                  </a:lnTo>
                  <a:lnTo>
                    <a:pt x="645537" y="197579"/>
                  </a:lnTo>
                  <a:lnTo>
                    <a:pt x="618176" y="193495"/>
                  </a:lnTo>
                  <a:lnTo>
                    <a:pt x="593933" y="182095"/>
                  </a:lnTo>
                  <a:lnTo>
                    <a:pt x="573882" y="164656"/>
                  </a:lnTo>
                  <a:lnTo>
                    <a:pt x="559102" y="142455"/>
                  </a:lnTo>
                  <a:lnTo>
                    <a:pt x="177703" y="142455"/>
                  </a:lnTo>
                  <a:lnTo>
                    <a:pt x="162923" y="164917"/>
                  </a:lnTo>
                  <a:lnTo>
                    <a:pt x="142872" y="182327"/>
                  </a:lnTo>
                  <a:lnTo>
                    <a:pt x="118628" y="193582"/>
                  </a:lnTo>
                  <a:lnTo>
                    <a:pt x="91268" y="197579"/>
                  </a:lnTo>
                  <a:lnTo>
                    <a:pt x="61028" y="192614"/>
                  </a:lnTo>
                  <a:lnTo>
                    <a:pt x="34754" y="178766"/>
                  </a:lnTo>
                  <a:lnTo>
                    <a:pt x="13920" y="157601"/>
                  </a:lnTo>
                  <a:lnTo>
                    <a:pt x="0" y="130687"/>
                  </a:lnTo>
                  <a:lnTo>
                    <a:pt x="78575" y="130687"/>
                  </a:lnTo>
                  <a:lnTo>
                    <a:pt x="78575" y="66892"/>
                  </a:lnTo>
                  <a:lnTo>
                    <a:pt x="0" y="66892"/>
                  </a:lnTo>
                  <a:lnTo>
                    <a:pt x="13920" y="39891"/>
                  </a:lnTo>
                  <a:lnTo>
                    <a:pt x="34754" y="18581"/>
                  </a:lnTo>
                  <a:lnTo>
                    <a:pt x="61028" y="4703"/>
                  </a:lnTo>
                  <a:lnTo>
                    <a:pt x="91268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2378" y="2680756"/>
              <a:ext cx="98544" cy="10003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755554" y="2187785"/>
              <a:ext cx="368935" cy="368935"/>
            </a:xfrm>
            <a:custGeom>
              <a:avLst/>
              <a:gdLst/>
              <a:ahLst/>
              <a:cxnLst/>
              <a:rect l="l" t="t" r="r" b="b"/>
              <a:pathLst>
                <a:path w="368935" h="368935">
                  <a:moveTo>
                    <a:pt x="0" y="184353"/>
                  </a:moveTo>
                  <a:lnTo>
                    <a:pt x="6585" y="135344"/>
                  </a:lnTo>
                  <a:lnTo>
                    <a:pt x="25169" y="91306"/>
                  </a:lnTo>
                  <a:lnTo>
                    <a:pt x="53995" y="53995"/>
                  </a:lnTo>
                  <a:lnTo>
                    <a:pt x="91306" y="25169"/>
                  </a:lnTo>
                  <a:lnTo>
                    <a:pt x="135344" y="6585"/>
                  </a:lnTo>
                  <a:lnTo>
                    <a:pt x="184353" y="0"/>
                  </a:lnTo>
                  <a:lnTo>
                    <a:pt x="233361" y="6585"/>
                  </a:lnTo>
                  <a:lnTo>
                    <a:pt x="277399" y="25169"/>
                  </a:lnTo>
                  <a:lnTo>
                    <a:pt x="314710" y="53995"/>
                  </a:lnTo>
                  <a:lnTo>
                    <a:pt x="343536" y="91306"/>
                  </a:lnTo>
                  <a:lnTo>
                    <a:pt x="362120" y="135344"/>
                  </a:lnTo>
                  <a:lnTo>
                    <a:pt x="368706" y="184353"/>
                  </a:lnTo>
                  <a:lnTo>
                    <a:pt x="362120" y="233361"/>
                  </a:lnTo>
                  <a:lnTo>
                    <a:pt x="343536" y="277399"/>
                  </a:lnTo>
                  <a:lnTo>
                    <a:pt x="314710" y="314710"/>
                  </a:lnTo>
                  <a:lnTo>
                    <a:pt x="277399" y="343536"/>
                  </a:lnTo>
                  <a:lnTo>
                    <a:pt x="233361" y="362120"/>
                  </a:lnTo>
                  <a:lnTo>
                    <a:pt x="184353" y="368706"/>
                  </a:lnTo>
                  <a:lnTo>
                    <a:pt x="135344" y="362120"/>
                  </a:lnTo>
                  <a:lnTo>
                    <a:pt x="91306" y="343536"/>
                  </a:lnTo>
                  <a:lnTo>
                    <a:pt x="53995" y="314710"/>
                  </a:lnTo>
                  <a:lnTo>
                    <a:pt x="25169" y="277399"/>
                  </a:lnTo>
                  <a:lnTo>
                    <a:pt x="6585" y="233361"/>
                  </a:lnTo>
                  <a:lnTo>
                    <a:pt x="0" y="18435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811244" y="2281218"/>
              <a:ext cx="243840" cy="184785"/>
            </a:xfrm>
            <a:custGeom>
              <a:avLst/>
              <a:gdLst/>
              <a:ahLst/>
              <a:cxnLst/>
              <a:rect l="l" t="t" r="r" b="b"/>
              <a:pathLst>
                <a:path w="243839" h="184785">
                  <a:moveTo>
                    <a:pt x="235636" y="46784"/>
                  </a:moveTo>
                  <a:lnTo>
                    <a:pt x="161361" y="121632"/>
                  </a:lnTo>
                  <a:lnTo>
                    <a:pt x="123220" y="160067"/>
                  </a:lnTo>
                  <a:lnTo>
                    <a:pt x="109168" y="174228"/>
                  </a:lnTo>
                  <a:lnTo>
                    <a:pt x="107160" y="176251"/>
                  </a:lnTo>
                  <a:lnTo>
                    <a:pt x="102488" y="180958"/>
                  </a:lnTo>
                  <a:lnTo>
                    <a:pt x="95480" y="184489"/>
                  </a:lnTo>
                  <a:lnTo>
                    <a:pt x="88473" y="184489"/>
                  </a:lnTo>
                  <a:lnTo>
                    <a:pt x="81465" y="184489"/>
                  </a:lnTo>
                  <a:lnTo>
                    <a:pt x="74457" y="180958"/>
                  </a:lnTo>
                  <a:lnTo>
                    <a:pt x="69785" y="176251"/>
                  </a:lnTo>
                  <a:lnTo>
                    <a:pt x="33998" y="140868"/>
                  </a:lnTo>
                  <a:lnTo>
                    <a:pt x="15621" y="122699"/>
                  </a:lnTo>
                  <a:lnTo>
                    <a:pt x="8850" y="116005"/>
                  </a:lnTo>
                  <a:lnTo>
                    <a:pt x="7883" y="115048"/>
                  </a:lnTo>
                  <a:lnTo>
                    <a:pt x="1970" y="106000"/>
                  </a:lnTo>
                  <a:lnTo>
                    <a:pt x="0" y="95628"/>
                  </a:lnTo>
                  <a:lnTo>
                    <a:pt x="1970" y="85256"/>
                  </a:lnTo>
                  <a:lnTo>
                    <a:pt x="7883" y="76208"/>
                  </a:lnTo>
                  <a:lnTo>
                    <a:pt x="16862" y="70250"/>
                  </a:lnTo>
                  <a:lnTo>
                    <a:pt x="27155" y="68264"/>
                  </a:lnTo>
                  <a:lnTo>
                    <a:pt x="37447" y="70250"/>
                  </a:lnTo>
                  <a:lnTo>
                    <a:pt x="46426" y="76208"/>
                  </a:lnTo>
                  <a:lnTo>
                    <a:pt x="70734" y="100704"/>
                  </a:lnTo>
                  <a:lnTo>
                    <a:pt x="83217" y="113283"/>
                  </a:lnTo>
                  <a:lnTo>
                    <a:pt x="87816" y="117917"/>
                  </a:lnTo>
                  <a:lnTo>
                    <a:pt x="88473" y="118579"/>
                  </a:lnTo>
                  <a:lnTo>
                    <a:pt x="151944" y="54618"/>
                  </a:lnTo>
                  <a:lnTo>
                    <a:pt x="184538" y="21773"/>
                  </a:lnTo>
                  <a:lnTo>
                    <a:pt x="196546" y="9673"/>
                  </a:lnTo>
                  <a:lnTo>
                    <a:pt x="198261" y="7944"/>
                  </a:lnTo>
                  <a:lnTo>
                    <a:pt x="207057" y="1986"/>
                  </a:lnTo>
                  <a:lnTo>
                    <a:pt x="216949" y="0"/>
                  </a:lnTo>
                  <a:lnTo>
                    <a:pt x="226840" y="1986"/>
                  </a:lnTo>
                  <a:lnTo>
                    <a:pt x="235636" y="7944"/>
                  </a:lnTo>
                  <a:lnTo>
                    <a:pt x="241549" y="16992"/>
                  </a:lnTo>
                  <a:lnTo>
                    <a:pt x="243520" y="27364"/>
                  </a:lnTo>
                  <a:lnTo>
                    <a:pt x="241549" y="37736"/>
                  </a:lnTo>
                  <a:lnTo>
                    <a:pt x="235636" y="4678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21</a:t>
            </a:fld>
          </a:p>
        </p:txBody>
      </p:sp>
      <p:sp>
        <p:nvSpPr>
          <p:cNvPr id="31" name="object 3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900" y="85173"/>
            <a:ext cx="9678035" cy="1104265"/>
          </a:xfrm>
          <a:prstGeom prst="rect"/>
        </p:spPr>
        <p:txBody>
          <a:bodyPr wrap="square" lIns="0" tIns="2324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dirty="0" spc="-100"/>
              <a:t>Privately</a:t>
            </a:r>
            <a:r>
              <a:rPr dirty="0" spc="-310"/>
              <a:t> </a:t>
            </a:r>
            <a:r>
              <a:rPr dirty="0" spc="-110"/>
              <a:t>customize</a:t>
            </a:r>
            <a:r>
              <a:rPr dirty="0" spc="-310"/>
              <a:t> </a:t>
            </a:r>
            <a:r>
              <a:rPr dirty="0" spc="-20"/>
              <a:t>models</a:t>
            </a:r>
            <a:r>
              <a:rPr dirty="0" spc="-315"/>
              <a:t> </a:t>
            </a:r>
            <a:r>
              <a:rPr dirty="0" spc="-80"/>
              <a:t>with</a:t>
            </a:r>
            <a:r>
              <a:rPr dirty="0" spc="-315"/>
              <a:t> </a:t>
            </a:r>
            <a:r>
              <a:rPr dirty="0" spc="-85"/>
              <a:t>your</a:t>
            </a:r>
            <a:r>
              <a:rPr dirty="0" spc="-305"/>
              <a:t> </a:t>
            </a:r>
            <a:r>
              <a:rPr dirty="0" spc="-20"/>
              <a:t>data</a:t>
            </a: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200" spc="140">
                <a:solidFill>
                  <a:srgbClr val="94E8FF"/>
                </a:solidFill>
              </a:rPr>
              <a:t>FI</a:t>
            </a:r>
            <a:r>
              <a:rPr dirty="0" sz="1200" spc="-50">
                <a:solidFill>
                  <a:srgbClr val="94E8FF"/>
                </a:solidFill>
              </a:rPr>
              <a:t> </a:t>
            </a:r>
            <a:r>
              <a:rPr dirty="0" sz="1200" spc="70">
                <a:solidFill>
                  <a:srgbClr val="94E8FF"/>
                </a:solidFill>
              </a:rPr>
              <a:t>N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E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-</a:t>
            </a:r>
            <a:r>
              <a:rPr dirty="0" sz="1200" spc="-45">
                <a:solidFill>
                  <a:srgbClr val="94E8FF"/>
                </a:solidFill>
              </a:rPr>
              <a:t> </a:t>
            </a:r>
            <a:r>
              <a:rPr dirty="0" sz="1200" spc="160">
                <a:solidFill>
                  <a:srgbClr val="94E8FF"/>
                </a:solidFill>
              </a:rPr>
              <a:t>TU</a:t>
            </a:r>
            <a:r>
              <a:rPr dirty="0" sz="1200" spc="-45">
                <a:solidFill>
                  <a:srgbClr val="94E8FF"/>
                </a:solidFill>
              </a:rPr>
              <a:t> </a:t>
            </a:r>
            <a:r>
              <a:rPr dirty="0" sz="1200" spc="70">
                <a:solidFill>
                  <a:srgbClr val="94E8FF"/>
                </a:solidFill>
              </a:rPr>
              <a:t>N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I</a:t>
            </a:r>
            <a:r>
              <a:rPr dirty="0" sz="1200" spc="-45">
                <a:solidFill>
                  <a:srgbClr val="94E8FF"/>
                </a:solidFill>
              </a:rPr>
              <a:t> </a:t>
            </a:r>
            <a:r>
              <a:rPr dirty="0" sz="1200" spc="70">
                <a:solidFill>
                  <a:srgbClr val="94E8FF"/>
                </a:solidFill>
              </a:rPr>
              <a:t>N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G</a:t>
            </a:r>
            <a:r>
              <a:rPr dirty="0" sz="1200" spc="110">
                <a:solidFill>
                  <a:srgbClr val="94E8FF"/>
                </a:solidFill>
              </a:rPr>
              <a:t>  </a:t>
            </a:r>
            <a:r>
              <a:rPr dirty="0" sz="1200">
                <a:solidFill>
                  <a:srgbClr val="94E8FF"/>
                </a:solidFill>
              </a:rPr>
              <a:t>A</a:t>
            </a:r>
            <a:r>
              <a:rPr dirty="0" sz="1200" spc="-40">
                <a:solidFill>
                  <a:srgbClr val="94E8FF"/>
                </a:solidFill>
              </a:rPr>
              <a:t> </a:t>
            </a:r>
            <a:r>
              <a:rPr dirty="0" sz="1200" spc="70">
                <a:solidFill>
                  <a:srgbClr val="94E8FF"/>
                </a:solidFill>
              </a:rPr>
              <a:t>N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 spc="75">
                <a:solidFill>
                  <a:srgbClr val="94E8FF"/>
                </a:solidFill>
              </a:rPr>
              <a:t>D</a:t>
            </a:r>
            <a:r>
              <a:rPr dirty="0" sz="1200" spc="110">
                <a:solidFill>
                  <a:srgbClr val="94E8FF"/>
                </a:solidFill>
              </a:rPr>
              <a:t>  </a:t>
            </a:r>
            <a:r>
              <a:rPr dirty="0" sz="1200">
                <a:solidFill>
                  <a:srgbClr val="94E8FF"/>
                </a:solidFill>
              </a:rPr>
              <a:t>C</a:t>
            </a:r>
            <a:r>
              <a:rPr dirty="0" sz="1200" spc="-50">
                <a:solidFill>
                  <a:srgbClr val="94E8FF"/>
                </a:solidFill>
              </a:rPr>
              <a:t> </a:t>
            </a:r>
            <a:r>
              <a:rPr dirty="0" sz="1200" spc="105">
                <a:solidFill>
                  <a:srgbClr val="94E8FF"/>
                </a:solidFill>
              </a:rPr>
              <a:t>O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 spc="70">
                <a:solidFill>
                  <a:srgbClr val="94E8FF"/>
                </a:solidFill>
              </a:rPr>
              <a:t>N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 spc="155">
                <a:solidFill>
                  <a:srgbClr val="94E8FF"/>
                </a:solidFill>
              </a:rPr>
              <a:t>TI</a:t>
            </a:r>
            <a:r>
              <a:rPr dirty="0" sz="1200" spc="-45">
                <a:solidFill>
                  <a:srgbClr val="94E8FF"/>
                </a:solidFill>
              </a:rPr>
              <a:t> </a:t>
            </a:r>
            <a:r>
              <a:rPr dirty="0" sz="1200" spc="70">
                <a:solidFill>
                  <a:srgbClr val="94E8FF"/>
                </a:solidFill>
              </a:rPr>
              <a:t>N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U</a:t>
            </a:r>
            <a:r>
              <a:rPr dirty="0" sz="1200" spc="-45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E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 spc="75">
                <a:solidFill>
                  <a:srgbClr val="94E8FF"/>
                </a:solidFill>
              </a:rPr>
              <a:t>D</a:t>
            </a:r>
            <a:r>
              <a:rPr dirty="0" sz="1200" spc="110">
                <a:solidFill>
                  <a:srgbClr val="94E8FF"/>
                </a:solidFill>
              </a:rPr>
              <a:t>  </a:t>
            </a:r>
            <a:r>
              <a:rPr dirty="0" sz="1200">
                <a:solidFill>
                  <a:srgbClr val="94E8FF"/>
                </a:solidFill>
              </a:rPr>
              <a:t>P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R</a:t>
            </a:r>
            <a:r>
              <a:rPr dirty="0" sz="1200" spc="-50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E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-</a:t>
            </a:r>
            <a:r>
              <a:rPr dirty="0" sz="1200" spc="-45">
                <a:solidFill>
                  <a:srgbClr val="94E8FF"/>
                </a:solidFill>
              </a:rPr>
              <a:t> </a:t>
            </a:r>
            <a:r>
              <a:rPr dirty="0" sz="1200" spc="145">
                <a:solidFill>
                  <a:srgbClr val="94E8FF"/>
                </a:solidFill>
              </a:rPr>
              <a:t>TR</a:t>
            </a:r>
            <a:r>
              <a:rPr dirty="0" sz="1200" spc="-50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A</a:t>
            </a:r>
            <a:r>
              <a:rPr dirty="0" sz="1200" spc="-50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I</a:t>
            </a:r>
            <a:r>
              <a:rPr dirty="0" sz="1200" spc="-45">
                <a:solidFill>
                  <a:srgbClr val="94E8FF"/>
                </a:solidFill>
              </a:rPr>
              <a:t> </a:t>
            </a:r>
            <a:r>
              <a:rPr dirty="0" sz="1200" spc="70">
                <a:solidFill>
                  <a:srgbClr val="94E8FF"/>
                </a:solidFill>
              </a:rPr>
              <a:t>N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>
                <a:solidFill>
                  <a:srgbClr val="94E8FF"/>
                </a:solidFill>
              </a:rPr>
              <a:t>I</a:t>
            </a:r>
            <a:r>
              <a:rPr dirty="0" sz="1200" spc="-45">
                <a:solidFill>
                  <a:srgbClr val="94E8FF"/>
                </a:solidFill>
              </a:rPr>
              <a:t> </a:t>
            </a:r>
            <a:r>
              <a:rPr dirty="0" sz="1200" spc="70">
                <a:solidFill>
                  <a:srgbClr val="94E8FF"/>
                </a:solidFill>
              </a:rPr>
              <a:t>N</a:t>
            </a:r>
            <a:r>
              <a:rPr dirty="0" sz="1200" spc="-55">
                <a:solidFill>
                  <a:srgbClr val="94E8FF"/>
                </a:solidFill>
              </a:rPr>
              <a:t> </a:t>
            </a:r>
            <a:r>
              <a:rPr dirty="0" sz="1200" spc="-50">
                <a:solidFill>
                  <a:srgbClr val="94E8FF"/>
                </a:solidFill>
              </a:rPr>
              <a:t>G</a:t>
            </a:r>
            <a:endParaRPr sz="1200"/>
          </a:p>
        </p:txBody>
      </p:sp>
      <p:sp>
        <p:nvSpPr>
          <p:cNvPr id="4" name="object 4" descr=""/>
          <p:cNvSpPr txBox="1"/>
          <p:nvPr/>
        </p:nvSpPr>
        <p:spPr>
          <a:xfrm>
            <a:off x="592836" y="1688084"/>
            <a:ext cx="2249170" cy="1125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Deliver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tailored, differentiated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tail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experiences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customized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 FMs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92610" y="1688084"/>
            <a:ext cx="2214245" cy="1125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tune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2,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Command,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Titan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tasks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labeled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92383" y="1688084"/>
            <a:ext cx="1998980" cy="1394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continued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pre-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adapt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Titan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domain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unlabeled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8897" y="1701853"/>
            <a:ext cx="19051" cy="126263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292155" y="1688084"/>
            <a:ext cx="2200275" cy="1394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None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inputs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outputs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original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992342" y="4168222"/>
            <a:ext cx="1756410" cy="384810"/>
            <a:chOff x="1992342" y="4168222"/>
            <a:chExt cx="1756410" cy="384810"/>
          </a:xfrm>
        </p:grpSpPr>
        <p:sp>
          <p:nvSpPr>
            <p:cNvPr id="10" name="object 10" descr=""/>
            <p:cNvSpPr/>
            <p:nvPr/>
          </p:nvSpPr>
          <p:spPr>
            <a:xfrm>
              <a:off x="2001867" y="4177747"/>
              <a:ext cx="1737360" cy="365760"/>
            </a:xfrm>
            <a:custGeom>
              <a:avLst/>
              <a:gdLst/>
              <a:ahLst/>
              <a:cxnLst/>
              <a:rect l="l" t="t" r="r" b="b"/>
              <a:pathLst>
                <a:path w="1737360" h="365760">
                  <a:moveTo>
                    <a:pt x="0" y="182880"/>
                  </a:moveTo>
                  <a:lnTo>
                    <a:pt x="6532" y="134263"/>
                  </a:lnTo>
                  <a:lnTo>
                    <a:pt x="24968" y="90576"/>
                  </a:lnTo>
                  <a:lnTo>
                    <a:pt x="53564" y="53564"/>
                  </a:lnTo>
                  <a:lnTo>
                    <a:pt x="90576" y="24968"/>
                  </a:lnTo>
                  <a:lnTo>
                    <a:pt x="134263" y="6532"/>
                  </a:lnTo>
                  <a:lnTo>
                    <a:pt x="182880" y="0"/>
                  </a:lnTo>
                  <a:lnTo>
                    <a:pt x="1554480" y="0"/>
                  </a:lnTo>
                  <a:lnTo>
                    <a:pt x="1603096" y="6532"/>
                  </a:lnTo>
                  <a:lnTo>
                    <a:pt x="1646783" y="24968"/>
                  </a:lnTo>
                  <a:lnTo>
                    <a:pt x="1683795" y="53564"/>
                  </a:lnTo>
                  <a:lnTo>
                    <a:pt x="1712391" y="90576"/>
                  </a:lnTo>
                  <a:lnTo>
                    <a:pt x="1730827" y="134263"/>
                  </a:lnTo>
                  <a:lnTo>
                    <a:pt x="1737360" y="182880"/>
                  </a:lnTo>
                  <a:lnTo>
                    <a:pt x="1730827" y="231496"/>
                  </a:lnTo>
                  <a:lnTo>
                    <a:pt x="1712391" y="275183"/>
                  </a:lnTo>
                  <a:lnTo>
                    <a:pt x="1683795" y="312195"/>
                  </a:lnTo>
                  <a:lnTo>
                    <a:pt x="1646783" y="340791"/>
                  </a:lnTo>
                  <a:lnTo>
                    <a:pt x="1603096" y="359227"/>
                  </a:lnTo>
                  <a:lnTo>
                    <a:pt x="1554480" y="365760"/>
                  </a:lnTo>
                  <a:lnTo>
                    <a:pt x="182880" y="365760"/>
                  </a:lnTo>
                  <a:lnTo>
                    <a:pt x="134263" y="359227"/>
                  </a:lnTo>
                  <a:lnTo>
                    <a:pt x="90576" y="340791"/>
                  </a:lnTo>
                  <a:lnTo>
                    <a:pt x="53564" y="312195"/>
                  </a:lnTo>
                  <a:lnTo>
                    <a:pt x="24968" y="275183"/>
                  </a:lnTo>
                  <a:lnTo>
                    <a:pt x="6532" y="231496"/>
                  </a:lnTo>
                  <a:lnTo>
                    <a:pt x="0" y="182880"/>
                  </a:lnTo>
                  <a:close/>
                </a:path>
              </a:pathLst>
            </a:custGeom>
            <a:ln w="19050">
              <a:solidFill>
                <a:srgbClr val="0F65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0447" y="4224528"/>
              <a:ext cx="746760" cy="31394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7375" y="4224528"/>
              <a:ext cx="332231" cy="31394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9775" y="4224528"/>
              <a:ext cx="902208" cy="313944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1992342" y="4681049"/>
            <a:ext cx="1756410" cy="384810"/>
            <a:chOff x="1992342" y="4681049"/>
            <a:chExt cx="1756410" cy="384810"/>
          </a:xfrm>
        </p:grpSpPr>
        <p:sp>
          <p:nvSpPr>
            <p:cNvPr id="15" name="object 15" descr=""/>
            <p:cNvSpPr/>
            <p:nvPr/>
          </p:nvSpPr>
          <p:spPr>
            <a:xfrm>
              <a:off x="2001867" y="4690574"/>
              <a:ext cx="1737360" cy="365760"/>
            </a:xfrm>
            <a:custGeom>
              <a:avLst/>
              <a:gdLst/>
              <a:ahLst/>
              <a:cxnLst/>
              <a:rect l="l" t="t" r="r" b="b"/>
              <a:pathLst>
                <a:path w="1737360" h="365760">
                  <a:moveTo>
                    <a:pt x="0" y="182880"/>
                  </a:moveTo>
                  <a:lnTo>
                    <a:pt x="6532" y="134263"/>
                  </a:lnTo>
                  <a:lnTo>
                    <a:pt x="24968" y="90576"/>
                  </a:lnTo>
                  <a:lnTo>
                    <a:pt x="53564" y="53564"/>
                  </a:lnTo>
                  <a:lnTo>
                    <a:pt x="90576" y="24968"/>
                  </a:lnTo>
                  <a:lnTo>
                    <a:pt x="134263" y="6532"/>
                  </a:lnTo>
                  <a:lnTo>
                    <a:pt x="182880" y="0"/>
                  </a:lnTo>
                  <a:lnTo>
                    <a:pt x="1554480" y="0"/>
                  </a:lnTo>
                  <a:lnTo>
                    <a:pt x="1603096" y="6532"/>
                  </a:lnTo>
                  <a:lnTo>
                    <a:pt x="1646783" y="24968"/>
                  </a:lnTo>
                  <a:lnTo>
                    <a:pt x="1683795" y="53564"/>
                  </a:lnTo>
                  <a:lnTo>
                    <a:pt x="1712391" y="90576"/>
                  </a:lnTo>
                  <a:lnTo>
                    <a:pt x="1730827" y="134263"/>
                  </a:lnTo>
                  <a:lnTo>
                    <a:pt x="1737360" y="182880"/>
                  </a:lnTo>
                  <a:lnTo>
                    <a:pt x="1730827" y="231496"/>
                  </a:lnTo>
                  <a:lnTo>
                    <a:pt x="1712391" y="275183"/>
                  </a:lnTo>
                  <a:lnTo>
                    <a:pt x="1683795" y="312195"/>
                  </a:lnTo>
                  <a:lnTo>
                    <a:pt x="1646783" y="340791"/>
                  </a:lnTo>
                  <a:lnTo>
                    <a:pt x="1603096" y="359227"/>
                  </a:lnTo>
                  <a:lnTo>
                    <a:pt x="1554480" y="365760"/>
                  </a:lnTo>
                  <a:lnTo>
                    <a:pt x="182880" y="365760"/>
                  </a:lnTo>
                  <a:lnTo>
                    <a:pt x="134263" y="359227"/>
                  </a:lnTo>
                  <a:lnTo>
                    <a:pt x="90576" y="340791"/>
                  </a:lnTo>
                  <a:lnTo>
                    <a:pt x="53564" y="312195"/>
                  </a:lnTo>
                  <a:lnTo>
                    <a:pt x="24968" y="275183"/>
                  </a:lnTo>
                  <a:lnTo>
                    <a:pt x="6532" y="231496"/>
                  </a:lnTo>
                  <a:lnTo>
                    <a:pt x="0" y="182880"/>
                  </a:lnTo>
                  <a:close/>
                </a:path>
              </a:pathLst>
            </a:custGeom>
            <a:ln w="19050">
              <a:solidFill>
                <a:srgbClr val="0F65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3975" y="4736592"/>
              <a:ext cx="667512" cy="31394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655" y="4736592"/>
              <a:ext cx="332231" cy="31394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34055" y="4736592"/>
              <a:ext cx="914399" cy="313944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2001867" y="5203400"/>
            <a:ext cx="1737360" cy="365760"/>
          </a:xfrm>
          <a:custGeom>
            <a:avLst/>
            <a:gdLst/>
            <a:ahLst/>
            <a:cxnLst/>
            <a:rect l="l" t="t" r="r" b="b"/>
            <a:pathLst>
              <a:path w="1737360" h="365760">
                <a:moveTo>
                  <a:pt x="0" y="182880"/>
                </a:moveTo>
                <a:lnTo>
                  <a:pt x="6532" y="134263"/>
                </a:lnTo>
                <a:lnTo>
                  <a:pt x="24968" y="90576"/>
                </a:lnTo>
                <a:lnTo>
                  <a:pt x="53564" y="53564"/>
                </a:lnTo>
                <a:lnTo>
                  <a:pt x="90576" y="24968"/>
                </a:lnTo>
                <a:lnTo>
                  <a:pt x="134263" y="6532"/>
                </a:lnTo>
                <a:lnTo>
                  <a:pt x="182880" y="0"/>
                </a:lnTo>
                <a:lnTo>
                  <a:pt x="1554480" y="0"/>
                </a:lnTo>
                <a:lnTo>
                  <a:pt x="1603096" y="6532"/>
                </a:lnTo>
                <a:lnTo>
                  <a:pt x="1646783" y="24968"/>
                </a:lnTo>
                <a:lnTo>
                  <a:pt x="1683795" y="53564"/>
                </a:lnTo>
                <a:lnTo>
                  <a:pt x="1712391" y="90576"/>
                </a:lnTo>
                <a:lnTo>
                  <a:pt x="1730827" y="134263"/>
                </a:lnTo>
                <a:lnTo>
                  <a:pt x="1737360" y="182880"/>
                </a:lnTo>
                <a:lnTo>
                  <a:pt x="1730827" y="231496"/>
                </a:lnTo>
                <a:lnTo>
                  <a:pt x="1712391" y="275183"/>
                </a:lnTo>
                <a:lnTo>
                  <a:pt x="1683795" y="312195"/>
                </a:lnTo>
                <a:lnTo>
                  <a:pt x="1646783" y="340791"/>
                </a:lnTo>
                <a:lnTo>
                  <a:pt x="1603096" y="359227"/>
                </a:lnTo>
                <a:lnTo>
                  <a:pt x="1554480" y="365760"/>
                </a:lnTo>
                <a:lnTo>
                  <a:pt x="182880" y="365760"/>
                </a:lnTo>
                <a:lnTo>
                  <a:pt x="134263" y="359227"/>
                </a:lnTo>
                <a:lnTo>
                  <a:pt x="90576" y="340791"/>
                </a:lnTo>
                <a:lnTo>
                  <a:pt x="53564" y="312195"/>
                </a:lnTo>
                <a:lnTo>
                  <a:pt x="24968" y="275183"/>
                </a:lnTo>
                <a:lnTo>
                  <a:pt x="6532" y="231496"/>
                </a:lnTo>
                <a:lnTo>
                  <a:pt x="0" y="182880"/>
                </a:lnTo>
                <a:close/>
              </a:path>
            </a:pathLst>
          </a:custGeom>
          <a:ln w="19050">
            <a:solidFill>
              <a:srgbClr val="0F65F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602778" y="3160800"/>
            <a:ext cx="1306195" cy="2266315"/>
            <a:chOff x="602778" y="3160800"/>
            <a:chExt cx="1306195" cy="2266315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778" y="3160800"/>
              <a:ext cx="1022402" cy="102240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893" y="4180112"/>
              <a:ext cx="794727" cy="124665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4349" y="4111365"/>
              <a:ext cx="140775" cy="140775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2344291" y="5269483"/>
            <a:ext cx="1053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Meta—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Llama2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14600" y="3752088"/>
            <a:ext cx="710184" cy="316992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9689867" y="4177747"/>
            <a:ext cx="1737360" cy="365760"/>
          </a:xfrm>
          <a:custGeom>
            <a:avLst/>
            <a:gdLst/>
            <a:ahLst/>
            <a:cxnLst/>
            <a:rect l="l" t="t" r="r" b="b"/>
            <a:pathLst>
              <a:path w="1737359" h="365760">
                <a:moveTo>
                  <a:pt x="0" y="182880"/>
                </a:moveTo>
                <a:lnTo>
                  <a:pt x="6532" y="134263"/>
                </a:lnTo>
                <a:lnTo>
                  <a:pt x="24968" y="90576"/>
                </a:lnTo>
                <a:lnTo>
                  <a:pt x="53564" y="53564"/>
                </a:lnTo>
                <a:lnTo>
                  <a:pt x="90576" y="24968"/>
                </a:lnTo>
                <a:lnTo>
                  <a:pt x="134263" y="6532"/>
                </a:lnTo>
                <a:lnTo>
                  <a:pt x="182880" y="0"/>
                </a:lnTo>
                <a:lnTo>
                  <a:pt x="1554480" y="0"/>
                </a:lnTo>
                <a:lnTo>
                  <a:pt x="1603096" y="6532"/>
                </a:lnTo>
                <a:lnTo>
                  <a:pt x="1646783" y="24968"/>
                </a:lnTo>
                <a:lnTo>
                  <a:pt x="1683795" y="53564"/>
                </a:lnTo>
                <a:lnTo>
                  <a:pt x="1712391" y="90576"/>
                </a:lnTo>
                <a:lnTo>
                  <a:pt x="1730827" y="134263"/>
                </a:lnTo>
                <a:lnTo>
                  <a:pt x="1737360" y="182880"/>
                </a:lnTo>
                <a:lnTo>
                  <a:pt x="1730827" y="231496"/>
                </a:lnTo>
                <a:lnTo>
                  <a:pt x="1712391" y="275183"/>
                </a:lnTo>
                <a:lnTo>
                  <a:pt x="1683795" y="312195"/>
                </a:lnTo>
                <a:lnTo>
                  <a:pt x="1646783" y="340791"/>
                </a:lnTo>
                <a:lnTo>
                  <a:pt x="1603096" y="359227"/>
                </a:lnTo>
                <a:lnTo>
                  <a:pt x="1554480" y="365760"/>
                </a:lnTo>
                <a:lnTo>
                  <a:pt x="182880" y="365760"/>
                </a:lnTo>
                <a:lnTo>
                  <a:pt x="134263" y="359227"/>
                </a:lnTo>
                <a:lnTo>
                  <a:pt x="90576" y="340791"/>
                </a:lnTo>
                <a:lnTo>
                  <a:pt x="53564" y="312195"/>
                </a:lnTo>
                <a:lnTo>
                  <a:pt x="24968" y="275183"/>
                </a:lnTo>
                <a:lnTo>
                  <a:pt x="6532" y="231496"/>
                </a:lnTo>
                <a:lnTo>
                  <a:pt x="0" y="182880"/>
                </a:lnTo>
                <a:close/>
              </a:path>
            </a:pathLst>
          </a:custGeom>
          <a:ln w="19050">
            <a:solidFill>
              <a:srgbClr val="0F65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9689867" y="4690574"/>
            <a:ext cx="1737360" cy="365760"/>
          </a:xfrm>
          <a:custGeom>
            <a:avLst/>
            <a:gdLst/>
            <a:ahLst/>
            <a:cxnLst/>
            <a:rect l="l" t="t" r="r" b="b"/>
            <a:pathLst>
              <a:path w="1737359" h="365760">
                <a:moveTo>
                  <a:pt x="0" y="182880"/>
                </a:moveTo>
                <a:lnTo>
                  <a:pt x="6532" y="134263"/>
                </a:lnTo>
                <a:lnTo>
                  <a:pt x="24968" y="90576"/>
                </a:lnTo>
                <a:lnTo>
                  <a:pt x="53564" y="53564"/>
                </a:lnTo>
                <a:lnTo>
                  <a:pt x="90576" y="24968"/>
                </a:lnTo>
                <a:lnTo>
                  <a:pt x="134263" y="6532"/>
                </a:lnTo>
                <a:lnTo>
                  <a:pt x="182880" y="0"/>
                </a:lnTo>
                <a:lnTo>
                  <a:pt x="1554480" y="0"/>
                </a:lnTo>
                <a:lnTo>
                  <a:pt x="1603096" y="6532"/>
                </a:lnTo>
                <a:lnTo>
                  <a:pt x="1646783" y="24968"/>
                </a:lnTo>
                <a:lnTo>
                  <a:pt x="1683795" y="53564"/>
                </a:lnTo>
                <a:lnTo>
                  <a:pt x="1712391" y="90576"/>
                </a:lnTo>
                <a:lnTo>
                  <a:pt x="1730827" y="134263"/>
                </a:lnTo>
                <a:lnTo>
                  <a:pt x="1737360" y="182880"/>
                </a:lnTo>
                <a:lnTo>
                  <a:pt x="1730827" y="231496"/>
                </a:lnTo>
                <a:lnTo>
                  <a:pt x="1712391" y="275183"/>
                </a:lnTo>
                <a:lnTo>
                  <a:pt x="1683795" y="312195"/>
                </a:lnTo>
                <a:lnTo>
                  <a:pt x="1646783" y="340791"/>
                </a:lnTo>
                <a:lnTo>
                  <a:pt x="1603096" y="359227"/>
                </a:lnTo>
                <a:lnTo>
                  <a:pt x="1554480" y="365760"/>
                </a:lnTo>
                <a:lnTo>
                  <a:pt x="182880" y="365760"/>
                </a:lnTo>
                <a:lnTo>
                  <a:pt x="134263" y="359227"/>
                </a:lnTo>
                <a:lnTo>
                  <a:pt x="90576" y="340791"/>
                </a:lnTo>
                <a:lnTo>
                  <a:pt x="53564" y="312195"/>
                </a:lnTo>
                <a:lnTo>
                  <a:pt x="24968" y="275183"/>
                </a:lnTo>
                <a:lnTo>
                  <a:pt x="6532" y="231496"/>
                </a:lnTo>
                <a:lnTo>
                  <a:pt x="0" y="182880"/>
                </a:lnTo>
                <a:close/>
              </a:path>
            </a:pathLst>
          </a:custGeom>
          <a:ln w="19050">
            <a:solidFill>
              <a:srgbClr val="0F65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0108491" y="4242307"/>
            <a:ext cx="899160" cy="723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media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61594">
              <a:lnSpc>
                <a:spcPct val="100000"/>
              </a:lnSpc>
              <a:spcBef>
                <a:spcPts val="99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Display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ads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689867" y="5203400"/>
            <a:ext cx="1737360" cy="365760"/>
          </a:xfrm>
          <a:custGeom>
            <a:avLst/>
            <a:gdLst/>
            <a:ahLst/>
            <a:cxnLst/>
            <a:rect l="l" t="t" r="r" b="b"/>
            <a:pathLst>
              <a:path w="1737359" h="365760">
                <a:moveTo>
                  <a:pt x="0" y="182880"/>
                </a:moveTo>
                <a:lnTo>
                  <a:pt x="6532" y="134263"/>
                </a:lnTo>
                <a:lnTo>
                  <a:pt x="24968" y="90576"/>
                </a:lnTo>
                <a:lnTo>
                  <a:pt x="53564" y="53564"/>
                </a:lnTo>
                <a:lnTo>
                  <a:pt x="90576" y="24968"/>
                </a:lnTo>
                <a:lnTo>
                  <a:pt x="134263" y="6532"/>
                </a:lnTo>
                <a:lnTo>
                  <a:pt x="182880" y="0"/>
                </a:lnTo>
                <a:lnTo>
                  <a:pt x="1554480" y="0"/>
                </a:lnTo>
                <a:lnTo>
                  <a:pt x="1603096" y="6532"/>
                </a:lnTo>
                <a:lnTo>
                  <a:pt x="1646783" y="24968"/>
                </a:lnTo>
                <a:lnTo>
                  <a:pt x="1683795" y="53564"/>
                </a:lnTo>
                <a:lnTo>
                  <a:pt x="1712391" y="90576"/>
                </a:lnTo>
                <a:lnTo>
                  <a:pt x="1730827" y="134263"/>
                </a:lnTo>
                <a:lnTo>
                  <a:pt x="1737360" y="182880"/>
                </a:lnTo>
                <a:lnTo>
                  <a:pt x="1730827" y="231496"/>
                </a:lnTo>
                <a:lnTo>
                  <a:pt x="1712391" y="275183"/>
                </a:lnTo>
                <a:lnTo>
                  <a:pt x="1683795" y="312195"/>
                </a:lnTo>
                <a:lnTo>
                  <a:pt x="1646783" y="340791"/>
                </a:lnTo>
                <a:lnTo>
                  <a:pt x="1603096" y="359227"/>
                </a:lnTo>
                <a:lnTo>
                  <a:pt x="1554480" y="365760"/>
                </a:lnTo>
                <a:lnTo>
                  <a:pt x="182880" y="365760"/>
                </a:lnTo>
                <a:lnTo>
                  <a:pt x="134263" y="359227"/>
                </a:lnTo>
                <a:lnTo>
                  <a:pt x="90576" y="340791"/>
                </a:lnTo>
                <a:lnTo>
                  <a:pt x="53564" y="312195"/>
                </a:lnTo>
                <a:lnTo>
                  <a:pt x="24968" y="275183"/>
                </a:lnTo>
                <a:lnTo>
                  <a:pt x="6532" y="231496"/>
                </a:lnTo>
                <a:lnTo>
                  <a:pt x="0" y="182880"/>
                </a:lnTo>
                <a:close/>
              </a:path>
            </a:pathLst>
          </a:custGeom>
          <a:ln w="19050">
            <a:solidFill>
              <a:srgbClr val="0F65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0206122" y="5269483"/>
            <a:ext cx="704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copy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734639" y="3772916"/>
            <a:ext cx="16484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Trebuchet MS"/>
                <a:cs typeface="Trebuchet MS"/>
              </a:rPr>
              <a:t>GENERATED</a:t>
            </a:r>
            <a:r>
              <a:rPr dirty="0" sz="1200" spc="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081956" y="3772916"/>
            <a:ext cx="14960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Trebuchet MS"/>
                <a:cs typeface="Trebuchet MS"/>
              </a:rPr>
              <a:t>FINE-TUNED</a:t>
            </a:r>
            <a:r>
              <a:rPr dirty="0" sz="1200" spc="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775343" y="5158740"/>
            <a:ext cx="1664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5" b="1">
                <a:solidFill>
                  <a:srgbClr val="38EF7D"/>
                </a:solidFill>
                <a:latin typeface="Trebuchet MS"/>
                <a:cs typeface="Trebuchet MS"/>
              </a:rPr>
              <a:t>AMAZON</a:t>
            </a:r>
            <a:r>
              <a:rPr dirty="0" sz="1400" spc="-55" b="1">
                <a:solidFill>
                  <a:srgbClr val="38EF7D"/>
                </a:solidFill>
                <a:latin typeface="Trebuchet MS"/>
                <a:cs typeface="Trebuchet MS"/>
              </a:rPr>
              <a:t> </a:t>
            </a:r>
            <a:r>
              <a:rPr dirty="0" sz="1400" spc="40" b="1">
                <a:solidFill>
                  <a:srgbClr val="38EF7D"/>
                </a:solidFill>
                <a:latin typeface="Trebuchet MS"/>
                <a:cs typeface="Trebuchet MS"/>
              </a:rPr>
              <a:t>BEDROCK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235390" y="4308180"/>
            <a:ext cx="744220" cy="750570"/>
            <a:chOff x="5235390" y="4308180"/>
            <a:chExt cx="744220" cy="750570"/>
          </a:xfrm>
        </p:grpSpPr>
        <p:sp>
          <p:nvSpPr>
            <p:cNvPr id="35" name="object 35" descr=""/>
            <p:cNvSpPr/>
            <p:nvPr/>
          </p:nvSpPr>
          <p:spPr>
            <a:xfrm>
              <a:off x="5432701" y="4454832"/>
              <a:ext cx="93980" cy="233679"/>
            </a:xfrm>
            <a:custGeom>
              <a:avLst/>
              <a:gdLst/>
              <a:ahLst/>
              <a:cxnLst/>
              <a:rect l="l" t="t" r="r" b="b"/>
              <a:pathLst>
                <a:path w="93979" h="233679">
                  <a:moveTo>
                    <a:pt x="0" y="233068"/>
                  </a:moveTo>
                  <a:lnTo>
                    <a:pt x="0" y="137599"/>
                  </a:lnTo>
                  <a:lnTo>
                    <a:pt x="93406" y="91737"/>
                  </a:lnTo>
                  <a:lnTo>
                    <a:pt x="93406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338249" y="4546875"/>
              <a:ext cx="94615" cy="45720"/>
            </a:xfrm>
            <a:custGeom>
              <a:avLst/>
              <a:gdLst/>
              <a:ahLst/>
              <a:cxnLst/>
              <a:rect l="l" t="t" r="r" b="b"/>
              <a:pathLst>
                <a:path w="94614" h="45720">
                  <a:moveTo>
                    <a:pt x="94533" y="4516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432783" y="4372522"/>
              <a:ext cx="0" cy="112395"/>
            </a:xfrm>
            <a:custGeom>
              <a:avLst/>
              <a:gdLst/>
              <a:ahLst/>
              <a:cxnLst/>
              <a:rect l="l" t="t" r="r" b="b"/>
              <a:pathLst>
                <a:path w="0" h="112395">
                  <a:moveTo>
                    <a:pt x="0" y="11229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338249" y="4775038"/>
              <a:ext cx="94615" cy="62230"/>
            </a:xfrm>
            <a:custGeom>
              <a:avLst/>
              <a:gdLst/>
              <a:ahLst/>
              <a:cxnLst/>
              <a:rect l="l" t="t" r="r" b="b"/>
              <a:pathLst>
                <a:path w="94614" h="62229">
                  <a:moveTo>
                    <a:pt x="0" y="61670"/>
                  </a:moveTo>
                  <a:lnTo>
                    <a:pt x="94533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416174" y="4774958"/>
              <a:ext cx="203835" cy="106680"/>
            </a:xfrm>
            <a:custGeom>
              <a:avLst/>
              <a:gdLst/>
              <a:ahLst/>
              <a:cxnLst/>
              <a:rect l="l" t="t" r="r" b="b"/>
              <a:pathLst>
                <a:path w="203835" h="106679">
                  <a:moveTo>
                    <a:pt x="0" y="106685"/>
                  </a:moveTo>
                  <a:lnTo>
                    <a:pt x="20382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338249" y="4683928"/>
              <a:ext cx="94615" cy="60960"/>
            </a:xfrm>
            <a:custGeom>
              <a:avLst/>
              <a:gdLst/>
              <a:ahLst/>
              <a:cxnLst/>
              <a:rect l="l" t="t" r="r" b="b"/>
              <a:pathLst>
                <a:path w="94614" h="60960">
                  <a:moveTo>
                    <a:pt x="0" y="60662"/>
                  </a:moveTo>
                  <a:lnTo>
                    <a:pt x="94533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431355" y="4948064"/>
              <a:ext cx="83820" cy="47625"/>
            </a:xfrm>
            <a:custGeom>
              <a:avLst/>
              <a:gdLst/>
              <a:ahLst/>
              <a:cxnLst/>
              <a:rect l="l" t="t" r="r" b="b"/>
              <a:pathLst>
                <a:path w="83820" h="47625">
                  <a:moveTo>
                    <a:pt x="0" y="47163"/>
                  </a:moveTo>
                  <a:lnTo>
                    <a:pt x="8381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244915" y="4317705"/>
              <a:ext cx="375285" cy="731520"/>
            </a:xfrm>
            <a:custGeom>
              <a:avLst/>
              <a:gdLst/>
              <a:ahLst/>
              <a:cxnLst/>
              <a:rect l="l" t="t" r="r" b="b"/>
              <a:pathLst>
                <a:path w="375285" h="731520">
                  <a:moveTo>
                    <a:pt x="374445" y="181166"/>
                  </a:moveTo>
                  <a:lnTo>
                    <a:pt x="374445" y="682695"/>
                  </a:lnTo>
                  <a:lnTo>
                    <a:pt x="280879" y="731520"/>
                  </a:lnTo>
                  <a:lnTo>
                    <a:pt x="93653" y="625302"/>
                  </a:lnTo>
                  <a:lnTo>
                    <a:pt x="93653" y="518383"/>
                  </a:lnTo>
                  <a:lnTo>
                    <a:pt x="0" y="457253"/>
                  </a:lnTo>
                  <a:lnTo>
                    <a:pt x="0" y="369493"/>
                  </a:lnTo>
                  <a:lnTo>
                    <a:pt x="0" y="274339"/>
                  </a:lnTo>
                  <a:lnTo>
                    <a:pt x="93653" y="228003"/>
                  </a:lnTo>
                  <a:lnTo>
                    <a:pt x="93653" y="106291"/>
                  </a:lnTo>
                  <a:lnTo>
                    <a:pt x="280879" y="0"/>
                  </a:lnTo>
                  <a:lnTo>
                    <a:pt x="374445" y="60582"/>
                  </a:lnTo>
                  <a:lnTo>
                    <a:pt x="374726" y="18112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432701" y="4684082"/>
              <a:ext cx="93980" cy="137160"/>
            </a:xfrm>
            <a:custGeom>
              <a:avLst/>
              <a:gdLst/>
              <a:ahLst/>
              <a:cxnLst/>
              <a:rect l="l" t="t" r="r" b="b"/>
              <a:pathLst>
                <a:path w="93979" h="137160">
                  <a:moveTo>
                    <a:pt x="93406" y="137133"/>
                  </a:moveTo>
                  <a:lnTo>
                    <a:pt x="93406" y="6112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244915" y="4636584"/>
              <a:ext cx="90170" cy="51435"/>
            </a:xfrm>
            <a:custGeom>
              <a:avLst/>
              <a:gdLst/>
              <a:ahLst/>
              <a:cxnLst/>
              <a:rect l="l" t="t" r="r" b="b"/>
              <a:pathLst>
                <a:path w="90170" h="51435">
                  <a:moveTo>
                    <a:pt x="0" y="51394"/>
                  </a:moveTo>
                  <a:lnTo>
                    <a:pt x="8966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737457" y="4379728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5">
                  <a:moveTo>
                    <a:pt x="82583" y="41291"/>
                  </a:moveTo>
                  <a:lnTo>
                    <a:pt x="79338" y="57364"/>
                  </a:lnTo>
                  <a:lnTo>
                    <a:pt x="70488" y="70488"/>
                  </a:lnTo>
                  <a:lnTo>
                    <a:pt x="57364" y="79338"/>
                  </a:lnTo>
                  <a:lnTo>
                    <a:pt x="41291" y="82583"/>
                  </a:lnTo>
                  <a:lnTo>
                    <a:pt x="25219" y="79338"/>
                  </a:lnTo>
                  <a:lnTo>
                    <a:pt x="12094" y="70488"/>
                  </a:lnTo>
                  <a:lnTo>
                    <a:pt x="3244" y="57364"/>
                  </a:lnTo>
                  <a:lnTo>
                    <a:pt x="0" y="41291"/>
                  </a:lnTo>
                  <a:lnTo>
                    <a:pt x="3244" y="25219"/>
                  </a:lnTo>
                  <a:lnTo>
                    <a:pt x="12094" y="12094"/>
                  </a:lnTo>
                  <a:lnTo>
                    <a:pt x="25219" y="3244"/>
                  </a:lnTo>
                  <a:lnTo>
                    <a:pt x="41291" y="0"/>
                  </a:lnTo>
                  <a:lnTo>
                    <a:pt x="57364" y="3244"/>
                  </a:lnTo>
                  <a:lnTo>
                    <a:pt x="70488" y="12094"/>
                  </a:lnTo>
                  <a:lnTo>
                    <a:pt x="79338" y="25219"/>
                  </a:lnTo>
                  <a:lnTo>
                    <a:pt x="82583" y="4129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620462" y="4461323"/>
              <a:ext cx="159385" cy="92710"/>
            </a:xfrm>
            <a:custGeom>
              <a:avLst/>
              <a:gdLst/>
              <a:ahLst/>
              <a:cxnLst/>
              <a:rect l="l" t="t" r="r" b="b"/>
              <a:pathLst>
                <a:path w="159385" h="92710">
                  <a:moveTo>
                    <a:pt x="0" y="92412"/>
                  </a:moveTo>
                  <a:lnTo>
                    <a:pt x="159267" y="92412"/>
                  </a:lnTo>
                  <a:lnTo>
                    <a:pt x="15926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2306" y="4770426"/>
              <a:ext cx="101633" cy="101633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5696164" y="4924469"/>
              <a:ext cx="83185" cy="83185"/>
            </a:xfrm>
            <a:custGeom>
              <a:avLst/>
              <a:gdLst/>
              <a:ahLst/>
              <a:cxnLst/>
              <a:rect l="l" t="t" r="r" b="b"/>
              <a:pathLst>
                <a:path w="83185" h="83185">
                  <a:moveTo>
                    <a:pt x="82583" y="41291"/>
                  </a:moveTo>
                  <a:lnTo>
                    <a:pt x="79338" y="57364"/>
                  </a:lnTo>
                  <a:lnTo>
                    <a:pt x="70489" y="70489"/>
                  </a:lnTo>
                  <a:lnTo>
                    <a:pt x="57364" y="79338"/>
                  </a:lnTo>
                  <a:lnTo>
                    <a:pt x="41291" y="82583"/>
                  </a:lnTo>
                  <a:lnTo>
                    <a:pt x="25219" y="79338"/>
                  </a:lnTo>
                  <a:lnTo>
                    <a:pt x="12094" y="70489"/>
                  </a:lnTo>
                  <a:lnTo>
                    <a:pt x="3244" y="57364"/>
                  </a:lnTo>
                  <a:lnTo>
                    <a:pt x="0" y="41291"/>
                  </a:lnTo>
                  <a:lnTo>
                    <a:pt x="3244" y="25219"/>
                  </a:lnTo>
                  <a:lnTo>
                    <a:pt x="12094" y="12094"/>
                  </a:lnTo>
                  <a:lnTo>
                    <a:pt x="25219" y="3244"/>
                  </a:lnTo>
                  <a:lnTo>
                    <a:pt x="41291" y="0"/>
                  </a:lnTo>
                  <a:lnTo>
                    <a:pt x="57364" y="3244"/>
                  </a:lnTo>
                  <a:lnTo>
                    <a:pt x="70489" y="12094"/>
                  </a:lnTo>
                  <a:lnTo>
                    <a:pt x="79338" y="25219"/>
                  </a:lnTo>
                  <a:lnTo>
                    <a:pt x="82583" y="4129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620001" y="4833220"/>
              <a:ext cx="117475" cy="92710"/>
            </a:xfrm>
            <a:custGeom>
              <a:avLst/>
              <a:gdLst/>
              <a:ahLst/>
              <a:cxnLst/>
              <a:rect l="l" t="t" r="r" b="b"/>
              <a:pathLst>
                <a:path w="117475" h="92710">
                  <a:moveTo>
                    <a:pt x="0" y="0"/>
                  </a:moveTo>
                  <a:lnTo>
                    <a:pt x="117455" y="0"/>
                  </a:lnTo>
                  <a:lnTo>
                    <a:pt x="117455" y="92412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7363" y="4597759"/>
              <a:ext cx="101633" cy="101633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5620462" y="4648116"/>
              <a:ext cx="266065" cy="0"/>
            </a:xfrm>
            <a:custGeom>
              <a:avLst/>
              <a:gdLst/>
              <a:ahLst/>
              <a:cxnLst/>
              <a:rect l="l" t="t" r="r" b="b"/>
              <a:pathLst>
                <a:path w="266064" h="0">
                  <a:moveTo>
                    <a:pt x="265445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621449" y="4741508"/>
              <a:ext cx="223520" cy="49530"/>
            </a:xfrm>
            <a:custGeom>
              <a:avLst/>
              <a:gdLst/>
              <a:ahLst/>
              <a:cxnLst/>
              <a:rect l="l" t="t" r="r" b="b"/>
              <a:pathLst>
                <a:path w="223520" h="49529">
                  <a:moveTo>
                    <a:pt x="0" y="0"/>
                  </a:moveTo>
                  <a:lnTo>
                    <a:pt x="182854" y="0"/>
                  </a:lnTo>
                  <a:lnTo>
                    <a:pt x="223165" y="49158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3" name="object 5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8672" y="1701853"/>
            <a:ext cx="19051" cy="1262634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88446" y="1701853"/>
            <a:ext cx="19050" cy="1262634"/>
          </a:xfrm>
          <a:prstGeom prst="rect">
            <a:avLst/>
          </a:prstGeom>
        </p:spPr>
      </p:pic>
      <p:sp>
        <p:nvSpPr>
          <p:cNvPr id="55" name="object 55" descr=""/>
          <p:cNvSpPr txBox="1"/>
          <p:nvPr/>
        </p:nvSpPr>
        <p:spPr>
          <a:xfrm>
            <a:off x="5398585" y="3318764"/>
            <a:ext cx="922019" cy="397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Labeled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200" spc="65" b="1">
                <a:solidFill>
                  <a:srgbClr val="38EF7D"/>
                </a:solidFill>
                <a:latin typeface="Trebuchet MS"/>
                <a:cs typeface="Trebuchet MS"/>
              </a:rPr>
              <a:t>AMAZON</a:t>
            </a:r>
            <a:r>
              <a:rPr dirty="0" sz="1200" spc="-50" b="1">
                <a:solidFill>
                  <a:srgbClr val="38EF7D"/>
                </a:solidFill>
                <a:latin typeface="Trebuchet MS"/>
                <a:cs typeface="Trebuchet MS"/>
              </a:rPr>
              <a:t> </a:t>
            </a:r>
            <a:r>
              <a:rPr dirty="0" sz="1200" spc="-35" b="1">
                <a:solidFill>
                  <a:srgbClr val="38EF7D"/>
                </a:solidFill>
                <a:latin typeface="Trebuchet MS"/>
                <a:cs typeface="Trebuchet MS"/>
              </a:rPr>
              <a:t>S3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4859023" y="3288860"/>
            <a:ext cx="476250" cy="476250"/>
            <a:chOff x="4859023" y="3288860"/>
            <a:chExt cx="476250" cy="476250"/>
          </a:xfrm>
        </p:grpSpPr>
        <p:pic>
          <p:nvPicPr>
            <p:cNvPr id="57" name="object 5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81116" y="3489991"/>
              <a:ext cx="156465" cy="69168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4971510" y="3396158"/>
              <a:ext cx="248285" cy="73660"/>
            </a:xfrm>
            <a:custGeom>
              <a:avLst/>
              <a:gdLst/>
              <a:ahLst/>
              <a:cxnLst/>
              <a:rect l="l" t="t" r="r" b="b"/>
              <a:pathLst>
                <a:path w="248285" h="73660">
                  <a:moveTo>
                    <a:pt x="0" y="36735"/>
                  </a:moveTo>
                  <a:lnTo>
                    <a:pt x="9753" y="22436"/>
                  </a:lnTo>
                  <a:lnTo>
                    <a:pt x="36351" y="10759"/>
                  </a:lnTo>
                  <a:lnTo>
                    <a:pt x="75802" y="2886"/>
                  </a:lnTo>
                  <a:lnTo>
                    <a:pt x="124112" y="0"/>
                  </a:lnTo>
                  <a:lnTo>
                    <a:pt x="172422" y="2886"/>
                  </a:lnTo>
                  <a:lnTo>
                    <a:pt x="211873" y="10759"/>
                  </a:lnTo>
                  <a:lnTo>
                    <a:pt x="238471" y="22436"/>
                  </a:lnTo>
                  <a:lnTo>
                    <a:pt x="248225" y="36735"/>
                  </a:lnTo>
                  <a:lnTo>
                    <a:pt x="238471" y="51034"/>
                  </a:lnTo>
                  <a:lnTo>
                    <a:pt x="211873" y="62711"/>
                  </a:lnTo>
                  <a:lnTo>
                    <a:pt x="172422" y="70584"/>
                  </a:lnTo>
                  <a:lnTo>
                    <a:pt x="124112" y="73471"/>
                  </a:lnTo>
                  <a:lnTo>
                    <a:pt x="75802" y="70584"/>
                  </a:lnTo>
                  <a:lnTo>
                    <a:pt x="36351" y="62711"/>
                  </a:lnTo>
                  <a:lnTo>
                    <a:pt x="9753" y="51034"/>
                  </a:lnTo>
                  <a:lnTo>
                    <a:pt x="0" y="3673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61985" y="3424821"/>
              <a:ext cx="267275" cy="254407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4868548" y="32983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38EF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 descr=""/>
          <p:cNvGrpSpPr/>
          <p:nvPr/>
        </p:nvGrpSpPr>
        <p:grpSpPr>
          <a:xfrm>
            <a:off x="4578187" y="5553284"/>
            <a:ext cx="2058035" cy="678180"/>
            <a:chOff x="4578187" y="5553284"/>
            <a:chExt cx="2058035" cy="678180"/>
          </a:xfrm>
        </p:grpSpPr>
        <p:sp>
          <p:nvSpPr>
            <p:cNvPr id="62" name="object 62" descr=""/>
            <p:cNvSpPr/>
            <p:nvPr/>
          </p:nvSpPr>
          <p:spPr>
            <a:xfrm>
              <a:off x="4587712" y="5855755"/>
              <a:ext cx="1737360" cy="365760"/>
            </a:xfrm>
            <a:custGeom>
              <a:avLst/>
              <a:gdLst/>
              <a:ahLst/>
              <a:cxnLst/>
              <a:rect l="l" t="t" r="r" b="b"/>
              <a:pathLst>
                <a:path w="1737360" h="365760">
                  <a:moveTo>
                    <a:pt x="0" y="182880"/>
                  </a:moveTo>
                  <a:lnTo>
                    <a:pt x="6532" y="134263"/>
                  </a:lnTo>
                  <a:lnTo>
                    <a:pt x="24968" y="90576"/>
                  </a:lnTo>
                  <a:lnTo>
                    <a:pt x="53564" y="53564"/>
                  </a:lnTo>
                  <a:lnTo>
                    <a:pt x="90576" y="24968"/>
                  </a:lnTo>
                  <a:lnTo>
                    <a:pt x="134263" y="6532"/>
                  </a:lnTo>
                  <a:lnTo>
                    <a:pt x="182880" y="0"/>
                  </a:lnTo>
                  <a:lnTo>
                    <a:pt x="1554480" y="0"/>
                  </a:lnTo>
                  <a:lnTo>
                    <a:pt x="1603096" y="6532"/>
                  </a:lnTo>
                  <a:lnTo>
                    <a:pt x="1646783" y="24968"/>
                  </a:lnTo>
                  <a:lnTo>
                    <a:pt x="1683795" y="53564"/>
                  </a:lnTo>
                  <a:lnTo>
                    <a:pt x="1712391" y="90576"/>
                  </a:lnTo>
                  <a:lnTo>
                    <a:pt x="1730827" y="134263"/>
                  </a:lnTo>
                  <a:lnTo>
                    <a:pt x="1737360" y="182880"/>
                  </a:lnTo>
                  <a:lnTo>
                    <a:pt x="1730827" y="231496"/>
                  </a:lnTo>
                  <a:lnTo>
                    <a:pt x="1712391" y="275183"/>
                  </a:lnTo>
                  <a:lnTo>
                    <a:pt x="1683795" y="312195"/>
                  </a:lnTo>
                  <a:lnTo>
                    <a:pt x="1646783" y="340791"/>
                  </a:lnTo>
                  <a:lnTo>
                    <a:pt x="1603096" y="359227"/>
                  </a:lnTo>
                  <a:lnTo>
                    <a:pt x="1554480" y="365760"/>
                  </a:lnTo>
                  <a:lnTo>
                    <a:pt x="182880" y="365760"/>
                  </a:lnTo>
                  <a:lnTo>
                    <a:pt x="134263" y="359227"/>
                  </a:lnTo>
                  <a:lnTo>
                    <a:pt x="90576" y="340791"/>
                  </a:lnTo>
                  <a:lnTo>
                    <a:pt x="53564" y="312195"/>
                  </a:lnTo>
                  <a:lnTo>
                    <a:pt x="24968" y="275183"/>
                  </a:lnTo>
                  <a:lnTo>
                    <a:pt x="6532" y="231496"/>
                  </a:lnTo>
                  <a:lnTo>
                    <a:pt x="0" y="182880"/>
                  </a:lnTo>
                  <a:close/>
                </a:path>
              </a:pathLst>
            </a:custGeom>
            <a:ln w="19050">
              <a:solidFill>
                <a:srgbClr val="0F65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79788" y="5553284"/>
              <a:ext cx="1756410" cy="384810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5231735" y="5629147"/>
            <a:ext cx="1053465" cy="501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Meta—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Llama2</a:t>
            </a:r>
            <a:endParaRPr sz="1200">
              <a:latin typeface="Trebuchet MS"/>
              <a:cs typeface="Trebuchet MS"/>
            </a:endParaRPr>
          </a:p>
          <a:p>
            <a:pPr marL="49530">
              <a:lnSpc>
                <a:spcPct val="100000"/>
              </a:lnSpc>
              <a:spcBef>
                <a:spcPts val="865"/>
              </a:spcBef>
            </a:pPr>
            <a:r>
              <a:rPr dirty="0" sz="1200" spc="-20">
                <a:solidFill>
                  <a:srgbClr val="0F65F9"/>
                </a:solidFill>
                <a:latin typeface="Trebuchet MS"/>
                <a:cs typeface="Trebuchet MS"/>
              </a:rPr>
              <a:t>Copy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7370569" y="4386727"/>
            <a:ext cx="923290" cy="594995"/>
            <a:chOff x="7370569" y="4386727"/>
            <a:chExt cx="923290" cy="594995"/>
          </a:xfrm>
        </p:grpSpPr>
        <p:sp>
          <p:nvSpPr>
            <p:cNvPr id="66" name="object 66" descr=""/>
            <p:cNvSpPr/>
            <p:nvPr/>
          </p:nvSpPr>
          <p:spPr>
            <a:xfrm>
              <a:off x="7380094" y="4506231"/>
              <a:ext cx="422275" cy="466090"/>
            </a:xfrm>
            <a:custGeom>
              <a:avLst/>
              <a:gdLst/>
              <a:ahLst/>
              <a:cxnLst/>
              <a:rect l="l" t="t" r="r" b="b"/>
              <a:pathLst>
                <a:path w="422275" h="466089">
                  <a:moveTo>
                    <a:pt x="393919" y="136219"/>
                  </a:moveTo>
                  <a:lnTo>
                    <a:pt x="410692" y="112329"/>
                  </a:lnTo>
                  <a:lnTo>
                    <a:pt x="421875" y="96573"/>
                  </a:lnTo>
                  <a:lnTo>
                    <a:pt x="412218" y="85898"/>
                  </a:lnTo>
                  <a:lnTo>
                    <a:pt x="402561" y="75226"/>
                  </a:lnTo>
                  <a:lnTo>
                    <a:pt x="392902" y="64551"/>
                  </a:lnTo>
                  <a:lnTo>
                    <a:pt x="328350" y="97590"/>
                  </a:lnTo>
                  <a:lnTo>
                    <a:pt x="317406" y="90442"/>
                  </a:lnTo>
                  <a:lnTo>
                    <a:pt x="305986" y="84247"/>
                  </a:lnTo>
                  <a:lnTo>
                    <a:pt x="294184" y="79005"/>
                  </a:lnTo>
                  <a:lnTo>
                    <a:pt x="282096" y="74717"/>
                  </a:lnTo>
                  <a:lnTo>
                    <a:pt x="269389" y="3558"/>
                  </a:lnTo>
                  <a:lnTo>
                    <a:pt x="255665" y="2032"/>
                  </a:lnTo>
                  <a:lnTo>
                    <a:pt x="240926" y="1015"/>
                  </a:lnTo>
                  <a:lnTo>
                    <a:pt x="226693" y="0"/>
                  </a:lnTo>
                  <a:lnTo>
                    <a:pt x="204837" y="68618"/>
                  </a:lnTo>
                  <a:lnTo>
                    <a:pt x="192273" y="71382"/>
                  </a:lnTo>
                  <a:lnTo>
                    <a:pt x="179804" y="75098"/>
                  </a:lnTo>
                  <a:lnTo>
                    <a:pt x="167526" y="79768"/>
                  </a:lnTo>
                  <a:lnTo>
                    <a:pt x="155534" y="85391"/>
                  </a:lnTo>
                  <a:lnTo>
                    <a:pt x="96064" y="44219"/>
                  </a:lnTo>
                  <a:lnTo>
                    <a:pt x="85391" y="53877"/>
                  </a:lnTo>
                  <a:lnTo>
                    <a:pt x="74717" y="63534"/>
                  </a:lnTo>
                  <a:lnTo>
                    <a:pt x="64043" y="73191"/>
                  </a:lnTo>
                  <a:lnTo>
                    <a:pt x="97081" y="137236"/>
                  </a:lnTo>
                  <a:lnTo>
                    <a:pt x="89933" y="148188"/>
                  </a:lnTo>
                  <a:lnTo>
                    <a:pt x="83738" y="159663"/>
                  </a:lnTo>
                  <a:lnTo>
                    <a:pt x="78497" y="171616"/>
                  </a:lnTo>
                  <a:lnTo>
                    <a:pt x="74208" y="183997"/>
                  </a:lnTo>
                  <a:lnTo>
                    <a:pt x="3049" y="196704"/>
                  </a:lnTo>
                  <a:lnTo>
                    <a:pt x="2032" y="210937"/>
                  </a:lnTo>
                  <a:lnTo>
                    <a:pt x="1015" y="224661"/>
                  </a:lnTo>
                  <a:lnTo>
                    <a:pt x="0" y="238893"/>
                  </a:lnTo>
                  <a:lnTo>
                    <a:pt x="68618" y="261258"/>
                  </a:lnTo>
                  <a:lnTo>
                    <a:pt x="71381" y="273814"/>
                  </a:lnTo>
                  <a:lnTo>
                    <a:pt x="75098" y="286227"/>
                  </a:lnTo>
                  <a:lnTo>
                    <a:pt x="79768" y="298354"/>
                  </a:lnTo>
                  <a:lnTo>
                    <a:pt x="85391" y="310053"/>
                  </a:lnTo>
                  <a:lnTo>
                    <a:pt x="44219" y="369522"/>
                  </a:lnTo>
                  <a:lnTo>
                    <a:pt x="53877" y="380195"/>
                  </a:lnTo>
                  <a:lnTo>
                    <a:pt x="63534" y="390870"/>
                  </a:lnTo>
                  <a:lnTo>
                    <a:pt x="73191" y="401544"/>
                  </a:lnTo>
                  <a:lnTo>
                    <a:pt x="137745" y="368505"/>
                  </a:lnTo>
                  <a:lnTo>
                    <a:pt x="148688" y="375653"/>
                  </a:lnTo>
                  <a:lnTo>
                    <a:pt x="160108" y="381847"/>
                  </a:lnTo>
                  <a:lnTo>
                    <a:pt x="171910" y="387089"/>
                  </a:lnTo>
                  <a:lnTo>
                    <a:pt x="183997" y="391378"/>
                  </a:lnTo>
                  <a:lnTo>
                    <a:pt x="196704" y="462538"/>
                  </a:lnTo>
                  <a:lnTo>
                    <a:pt x="210937" y="463555"/>
                  </a:lnTo>
                  <a:lnTo>
                    <a:pt x="225169" y="464572"/>
                  </a:lnTo>
                  <a:lnTo>
                    <a:pt x="239400" y="465587"/>
                  </a:lnTo>
                  <a:lnTo>
                    <a:pt x="261766" y="396460"/>
                  </a:lnTo>
                  <a:lnTo>
                    <a:pt x="274242" y="393704"/>
                  </a:lnTo>
                  <a:lnTo>
                    <a:pt x="286480" y="390043"/>
                  </a:lnTo>
                  <a:lnTo>
                    <a:pt x="298433" y="385524"/>
                  </a:lnTo>
                  <a:lnTo>
                    <a:pt x="310052" y="380195"/>
                  </a:lnTo>
                  <a:lnTo>
                    <a:pt x="370029" y="421367"/>
                  </a:lnTo>
                  <a:lnTo>
                    <a:pt x="380703" y="411710"/>
                  </a:lnTo>
                  <a:lnTo>
                    <a:pt x="391378" y="402052"/>
                  </a:lnTo>
                  <a:lnTo>
                    <a:pt x="402052" y="392395"/>
                  </a:lnTo>
                  <a:lnTo>
                    <a:pt x="388328" y="365964"/>
                  </a:lnTo>
                  <a:lnTo>
                    <a:pt x="376637" y="34360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0345" y="4636993"/>
              <a:ext cx="176111" cy="205081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7664223" y="4662781"/>
              <a:ext cx="619760" cy="162560"/>
            </a:xfrm>
            <a:custGeom>
              <a:avLst/>
              <a:gdLst/>
              <a:ahLst/>
              <a:cxnLst/>
              <a:rect l="l" t="t" r="r" b="b"/>
              <a:pathLst>
                <a:path w="619759" h="162560">
                  <a:moveTo>
                    <a:pt x="76749" y="0"/>
                  </a:moveTo>
                  <a:lnTo>
                    <a:pt x="99828" y="3279"/>
                  </a:lnTo>
                  <a:lnTo>
                    <a:pt x="120335" y="12516"/>
                  </a:lnTo>
                  <a:lnTo>
                    <a:pt x="137219" y="26803"/>
                  </a:lnTo>
                  <a:lnTo>
                    <a:pt x="149434" y="45236"/>
                  </a:lnTo>
                  <a:lnTo>
                    <a:pt x="470161" y="45236"/>
                  </a:lnTo>
                  <a:lnTo>
                    <a:pt x="482590" y="26803"/>
                  </a:lnTo>
                  <a:lnTo>
                    <a:pt x="499450" y="12516"/>
                  </a:lnTo>
                  <a:lnTo>
                    <a:pt x="519837" y="3279"/>
                  </a:lnTo>
                  <a:lnTo>
                    <a:pt x="542845" y="0"/>
                  </a:lnTo>
                  <a:lnTo>
                    <a:pt x="568275" y="4074"/>
                  </a:lnTo>
                  <a:lnTo>
                    <a:pt x="590370" y="15439"/>
                  </a:lnTo>
                  <a:lnTo>
                    <a:pt x="607889" y="32807"/>
                  </a:lnTo>
                  <a:lnTo>
                    <a:pt x="619595" y="54894"/>
                  </a:lnTo>
                  <a:lnTo>
                    <a:pt x="553518" y="54894"/>
                  </a:lnTo>
                  <a:lnTo>
                    <a:pt x="553518" y="107247"/>
                  </a:lnTo>
                  <a:lnTo>
                    <a:pt x="619595" y="107247"/>
                  </a:lnTo>
                  <a:lnTo>
                    <a:pt x="607889" y="129333"/>
                  </a:lnTo>
                  <a:lnTo>
                    <a:pt x="590370" y="146702"/>
                  </a:lnTo>
                  <a:lnTo>
                    <a:pt x="568275" y="158067"/>
                  </a:lnTo>
                  <a:lnTo>
                    <a:pt x="542845" y="162141"/>
                  </a:lnTo>
                  <a:lnTo>
                    <a:pt x="519837" y="158790"/>
                  </a:lnTo>
                  <a:lnTo>
                    <a:pt x="499450" y="149434"/>
                  </a:lnTo>
                  <a:lnTo>
                    <a:pt x="482590" y="135123"/>
                  </a:lnTo>
                  <a:lnTo>
                    <a:pt x="470161" y="116904"/>
                  </a:lnTo>
                  <a:lnTo>
                    <a:pt x="149434" y="116904"/>
                  </a:lnTo>
                  <a:lnTo>
                    <a:pt x="137005" y="135338"/>
                  </a:lnTo>
                  <a:lnTo>
                    <a:pt x="120144" y="149625"/>
                  </a:lnTo>
                  <a:lnTo>
                    <a:pt x="99757" y="158861"/>
                  </a:lnTo>
                  <a:lnTo>
                    <a:pt x="76749" y="162141"/>
                  </a:lnTo>
                  <a:lnTo>
                    <a:pt x="51319" y="158067"/>
                  </a:lnTo>
                  <a:lnTo>
                    <a:pt x="29225" y="146702"/>
                  </a:lnTo>
                  <a:lnTo>
                    <a:pt x="11705" y="129333"/>
                  </a:lnTo>
                  <a:lnTo>
                    <a:pt x="0" y="107247"/>
                  </a:lnTo>
                  <a:lnTo>
                    <a:pt x="66075" y="107247"/>
                  </a:lnTo>
                  <a:lnTo>
                    <a:pt x="66075" y="54894"/>
                  </a:lnTo>
                  <a:lnTo>
                    <a:pt x="0" y="54894"/>
                  </a:lnTo>
                  <a:lnTo>
                    <a:pt x="11705" y="32736"/>
                  </a:lnTo>
                  <a:lnTo>
                    <a:pt x="29225" y="15248"/>
                  </a:lnTo>
                  <a:lnTo>
                    <a:pt x="51319" y="3859"/>
                  </a:lnTo>
                  <a:lnTo>
                    <a:pt x="7674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3374" y="4705103"/>
              <a:ext cx="69878" cy="6987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52413" y="4386727"/>
              <a:ext cx="236220" cy="236220"/>
            </a:xfrm>
            <a:prstGeom prst="rect">
              <a:avLst/>
            </a:prstGeom>
          </p:spPr>
        </p:pic>
      </p:grpSp>
      <p:pic>
        <p:nvPicPr>
          <p:cNvPr id="71" name="object 71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88958" y="4673951"/>
            <a:ext cx="1198744" cy="19025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98598" y="4628396"/>
            <a:ext cx="1198730" cy="110136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784178" y="4628396"/>
            <a:ext cx="1350886" cy="753974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552125" y="3760034"/>
            <a:ext cx="110136" cy="481026"/>
          </a:xfrm>
          <a:prstGeom prst="rect">
            <a:avLst/>
          </a:prstGeom>
        </p:spPr>
      </p:pic>
      <p:sp>
        <p:nvSpPr>
          <p:cNvPr id="75" name="object 7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21</a:t>
            </a:fld>
          </a:p>
        </p:txBody>
      </p:sp>
      <p:sp>
        <p:nvSpPr>
          <p:cNvPr id="76" name="object 7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88839" y="6463791"/>
            <a:ext cx="284797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Components</a:t>
            </a:r>
            <a:r>
              <a:rPr dirty="0" spc="-310"/>
              <a:t> </a:t>
            </a:r>
            <a:r>
              <a:rPr dirty="0"/>
              <a:t>of</a:t>
            </a:r>
            <a:r>
              <a:rPr dirty="0" spc="-305"/>
              <a:t> </a:t>
            </a:r>
            <a:r>
              <a:rPr dirty="0"/>
              <a:t>a</a:t>
            </a:r>
            <a:r>
              <a:rPr dirty="0" spc="-295"/>
              <a:t> </a:t>
            </a:r>
            <a:r>
              <a:rPr dirty="0" spc="-95"/>
              <a:t>fine-</a:t>
            </a:r>
            <a:r>
              <a:rPr dirty="0" spc="-10"/>
              <a:t>tuning</a:t>
            </a:r>
            <a:r>
              <a:rPr dirty="0" spc="-300"/>
              <a:t> </a:t>
            </a:r>
            <a:r>
              <a:rPr dirty="0" spc="-25"/>
              <a:t>job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000616" y="2881884"/>
            <a:ext cx="10007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Outputs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231227" y="2881884"/>
            <a:ext cx="9550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12581" y="2881884"/>
            <a:ext cx="13982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7505" marR="5080" indent="-34544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Inferencing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PT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7697" y="1381575"/>
            <a:ext cx="1325963" cy="132596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46083" y="1381575"/>
            <a:ext cx="1325963" cy="132596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48097" y="1381575"/>
            <a:ext cx="1325963" cy="1325963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640789" y="4498049"/>
            <a:ext cx="1859914" cy="542290"/>
            <a:chOff x="640789" y="4498049"/>
            <a:chExt cx="1859914" cy="542290"/>
          </a:xfrm>
        </p:grpSpPr>
        <p:sp>
          <p:nvSpPr>
            <p:cNvPr id="12" name="object 12" descr=""/>
            <p:cNvSpPr/>
            <p:nvPr/>
          </p:nvSpPr>
          <p:spPr>
            <a:xfrm>
              <a:off x="650314" y="4507574"/>
              <a:ext cx="1840864" cy="523240"/>
            </a:xfrm>
            <a:custGeom>
              <a:avLst/>
              <a:gdLst/>
              <a:ahLst/>
              <a:cxnLst/>
              <a:rect l="l" t="t" r="r" b="b"/>
              <a:pathLst>
                <a:path w="1840864" h="523239">
                  <a:moveTo>
                    <a:pt x="1753228" y="0"/>
                  </a:moveTo>
                  <a:lnTo>
                    <a:pt x="87184" y="0"/>
                  </a:lnTo>
                  <a:lnTo>
                    <a:pt x="53248" y="6851"/>
                  </a:lnTo>
                  <a:lnTo>
                    <a:pt x="25535" y="25535"/>
                  </a:lnTo>
                  <a:lnTo>
                    <a:pt x="6851" y="53248"/>
                  </a:lnTo>
                  <a:lnTo>
                    <a:pt x="0" y="87184"/>
                  </a:lnTo>
                  <a:lnTo>
                    <a:pt x="0" y="435916"/>
                  </a:lnTo>
                  <a:lnTo>
                    <a:pt x="6851" y="469851"/>
                  </a:lnTo>
                  <a:lnTo>
                    <a:pt x="25535" y="497564"/>
                  </a:lnTo>
                  <a:lnTo>
                    <a:pt x="53248" y="516248"/>
                  </a:lnTo>
                  <a:lnTo>
                    <a:pt x="87184" y="523100"/>
                  </a:lnTo>
                  <a:lnTo>
                    <a:pt x="1753228" y="523100"/>
                  </a:lnTo>
                  <a:lnTo>
                    <a:pt x="1787164" y="516248"/>
                  </a:lnTo>
                  <a:lnTo>
                    <a:pt x="1814877" y="497564"/>
                  </a:lnTo>
                  <a:lnTo>
                    <a:pt x="1833561" y="469851"/>
                  </a:lnTo>
                  <a:lnTo>
                    <a:pt x="1840412" y="435916"/>
                  </a:lnTo>
                  <a:lnTo>
                    <a:pt x="1840412" y="87184"/>
                  </a:lnTo>
                  <a:lnTo>
                    <a:pt x="1833561" y="53248"/>
                  </a:lnTo>
                  <a:lnTo>
                    <a:pt x="1814877" y="25535"/>
                  </a:lnTo>
                  <a:lnTo>
                    <a:pt x="1787164" y="6851"/>
                  </a:lnTo>
                  <a:lnTo>
                    <a:pt x="1753228" y="0"/>
                  </a:lnTo>
                  <a:close/>
                </a:path>
              </a:pathLst>
            </a:custGeom>
            <a:solidFill>
              <a:srgbClr val="560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50314" y="4507574"/>
              <a:ext cx="1840864" cy="523240"/>
            </a:xfrm>
            <a:custGeom>
              <a:avLst/>
              <a:gdLst/>
              <a:ahLst/>
              <a:cxnLst/>
              <a:rect l="l" t="t" r="r" b="b"/>
              <a:pathLst>
                <a:path w="1840864" h="523239">
                  <a:moveTo>
                    <a:pt x="0" y="87184"/>
                  </a:moveTo>
                  <a:lnTo>
                    <a:pt x="6851" y="53248"/>
                  </a:lnTo>
                  <a:lnTo>
                    <a:pt x="25535" y="25535"/>
                  </a:lnTo>
                  <a:lnTo>
                    <a:pt x="53248" y="6851"/>
                  </a:lnTo>
                  <a:lnTo>
                    <a:pt x="87184" y="0"/>
                  </a:lnTo>
                  <a:lnTo>
                    <a:pt x="1753229" y="0"/>
                  </a:lnTo>
                  <a:lnTo>
                    <a:pt x="1787164" y="6851"/>
                  </a:lnTo>
                  <a:lnTo>
                    <a:pt x="1814877" y="25535"/>
                  </a:lnTo>
                  <a:lnTo>
                    <a:pt x="1833561" y="53248"/>
                  </a:lnTo>
                  <a:lnTo>
                    <a:pt x="1840413" y="87184"/>
                  </a:lnTo>
                  <a:lnTo>
                    <a:pt x="1840413" y="435915"/>
                  </a:lnTo>
                  <a:lnTo>
                    <a:pt x="1833561" y="469851"/>
                  </a:lnTo>
                  <a:lnTo>
                    <a:pt x="1814877" y="497564"/>
                  </a:lnTo>
                  <a:lnTo>
                    <a:pt x="1787164" y="516248"/>
                  </a:lnTo>
                  <a:lnTo>
                    <a:pt x="1753229" y="523100"/>
                  </a:lnTo>
                  <a:lnTo>
                    <a:pt x="87184" y="523100"/>
                  </a:lnTo>
                  <a:lnTo>
                    <a:pt x="53248" y="516248"/>
                  </a:lnTo>
                  <a:lnTo>
                    <a:pt x="25535" y="497564"/>
                  </a:lnTo>
                  <a:lnTo>
                    <a:pt x="6851" y="469851"/>
                  </a:lnTo>
                  <a:lnTo>
                    <a:pt x="0" y="435915"/>
                  </a:lnTo>
                  <a:lnTo>
                    <a:pt x="0" y="87184"/>
                  </a:lnTo>
                  <a:close/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56927" y="4621276"/>
            <a:ext cx="162813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Hyperparameters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572183" y="3765245"/>
            <a:ext cx="1857375" cy="638810"/>
            <a:chOff x="3572183" y="3765245"/>
            <a:chExt cx="1857375" cy="638810"/>
          </a:xfrm>
        </p:grpSpPr>
        <p:sp>
          <p:nvSpPr>
            <p:cNvPr id="16" name="object 16" descr=""/>
            <p:cNvSpPr/>
            <p:nvPr/>
          </p:nvSpPr>
          <p:spPr>
            <a:xfrm>
              <a:off x="3581708" y="3774770"/>
              <a:ext cx="1838325" cy="619760"/>
            </a:xfrm>
            <a:custGeom>
              <a:avLst/>
              <a:gdLst/>
              <a:ahLst/>
              <a:cxnLst/>
              <a:rect l="l" t="t" r="r" b="b"/>
              <a:pathLst>
                <a:path w="1838325" h="619760">
                  <a:moveTo>
                    <a:pt x="1734647" y="0"/>
                  </a:moveTo>
                  <a:lnTo>
                    <a:pt x="103295" y="0"/>
                  </a:lnTo>
                  <a:lnTo>
                    <a:pt x="63088" y="8117"/>
                  </a:lnTo>
                  <a:lnTo>
                    <a:pt x="30254" y="30254"/>
                  </a:lnTo>
                  <a:lnTo>
                    <a:pt x="8117" y="63088"/>
                  </a:lnTo>
                  <a:lnTo>
                    <a:pt x="0" y="103295"/>
                  </a:lnTo>
                  <a:lnTo>
                    <a:pt x="0" y="516463"/>
                  </a:lnTo>
                  <a:lnTo>
                    <a:pt x="8117" y="556671"/>
                  </a:lnTo>
                  <a:lnTo>
                    <a:pt x="30254" y="589505"/>
                  </a:lnTo>
                  <a:lnTo>
                    <a:pt x="63088" y="611642"/>
                  </a:lnTo>
                  <a:lnTo>
                    <a:pt x="103295" y="619760"/>
                  </a:lnTo>
                  <a:lnTo>
                    <a:pt x="1734647" y="619760"/>
                  </a:lnTo>
                  <a:lnTo>
                    <a:pt x="1774854" y="611642"/>
                  </a:lnTo>
                  <a:lnTo>
                    <a:pt x="1807688" y="589505"/>
                  </a:lnTo>
                  <a:lnTo>
                    <a:pt x="1829825" y="556671"/>
                  </a:lnTo>
                  <a:lnTo>
                    <a:pt x="1837942" y="516463"/>
                  </a:lnTo>
                  <a:lnTo>
                    <a:pt x="1837942" y="103295"/>
                  </a:lnTo>
                  <a:lnTo>
                    <a:pt x="1829825" y="63088"/>
                  </a:lnTo>
                  <a:lnTo>
                    <a:pt x="1807688" y="30254"/>
                  </a:lnTo>
                  <a:lnTo>
                    <a:pt x="1774854" y="8117"/>
                  </a:lnTo>
                  <a:lnTo>
                    <a:pt x="1734647" y="0"/>
                  </a:lnTo>
                  <a:close/>
                </a:path>
              </a:pathLst>
            </a:custGeom>
            <a:solidFill>
              <a:srgbClr val="560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81708" y="3774770"/>
              <a:ext cx="1838325" cy="619760"/>
            </a:xfrm>
            <a:custGeom>
              <a:avLst/>
              <a:gdLst/>
              <a:ahLst/>
              <a:cxnLst/>
              <a:rect l="l" t="t" r="r" b="b"/>
              <a:pathLst>
                <a:path w="1838325" h="619760">
                  <a:moveTo>
                    <a:pt x="0" y="103296"/>
                  </a:moveTo>
                  <a:lnTo>
                    <a:pt x="8117" y="63088"/>
                  </a:lnTo>
                  <a:lnTo>
                    <a:pt x="30254" y="30254"/>
                  </a:lnTo>
                  <a:lnTo>
                    <a:pt x="63088" y="8117"/>
                  </a:lnTo>
                  <a:lnTo>
                    <a:pt x="103295" y="0"/>
                  </a:lnTo>
                  <a:lnTo>
                    <a:pt x="1734648" y="0"/>
                  </a:lnTo>
                  <a:lnTo>
                    <a:pt x="1774855" y="8117"/>
                  </a:lnTo>
                  <a:lnTo>
                    <a:pt x="1807689" y="30254"/>
                  </a:lnTo>
                  <a:lnTo>
                    <a:pt x="1829826" y="63088"/>
                  </a:lnTo>
                  <a:lnTo>
                    <a:pt x="1837944" y="103296"/>
                  </a:lnTo>
                  <a:lnTo>
                    <a:pt x="1837944" y="516464"/>
                  </a:lnTo>
                  <a:lnTo>
                    <a:pt x="1829826" y="556671"/>
                  </a:lnTo>
                  <a:lnTo>
                    <a:pt x="1807689" y="589505"/>
                  </a:lnTo>
                  <a:lnTo>
                    <a:pt x="1774855" y="611642"/>
                  </a:lnTo>
                  <a:lnTo>
                    <a:pt x="1734648" y="619760"/>
                  </a:lnTo>
                  <a:lnTo>
                    <a:pt x="103295" y="619760"/>
                  </a:lnTo>
                  <a:lnTo>
                    <a:pt x="63088" y="611642"/>
                  </a:lnTo>
                  <a:lnTo>
                    <a:pt x="30254" y="589505"/>
                  </a:lnTo>
                  <a:lnTo>
                    <a:pt x="8117" y="556671"/>
                  </a:lnTo>
                  <a:lnTo>
                    <a:pt x="0" y="516464"/>
                  </a:lnTo>
                  <a:lnTo>
                    <a:pt x="0" y="103296"/>
                  </a:lnTo>
                  <a:close/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3737885" y="3938523"/>
            <a:ext cx="15259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657863" y="2044557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629921" y="0"/>
                </a:moveTo>
                <a:lnTo>
                  <a:pt x="629921" y="91439"/>
                </a:lnTo>
                <a:lnTo>
                  <a:pt x="0" y="91439"/>
                </a:lnTo>
                <a:lnTo>
                  <a:pt x="0" y="274319"/>
                </a:lnTo>
                <a:lnTo>
                  <a:pt x="629921" y="274319"/>
                </a:lnTo>
                <a:lnTo>
                  <a:pt x="629921" y="365759"/>
                </a:lnTo>
                <a:lnTo>
                  <a:pt x="812800" y="182879"/>
                </a:lnTo>
                <a:lnTo>
                  <a:pt x="629921" y="0"/>
                </a:lnTo>
                <a:close/>
              </a:path>
            </a:pathLst>
          </a:custGeom>
          <a:solidFill>
            <a:srgbClr val="FF28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8792150" y="2044557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629920" y="0"/>
                </a:moveTo>
                <a:lnTo>
                  <a:pt x="629920" y="91439"/>
                </a:lnTo>
                <a:lnTo>
                  <a:pt x="0" y="91439"/>
                </a:lnTo>
                <a:lnTo>
                  <a:pt x="0" y="274319"/>
                </a:lnTo>
                <a:lnTo>
                  <a:pt x="629920" y="274319"/>
                </a:lnTo>
                <a:lnTo>
                  <a:pt x="629920" y="365759"/>
                </a:lnTo>
                <a:lnTo>
                  <a:pt x="812800" y="182879"/>
                </a:lnTo>
                <a:lnTo>
                  <a:pt x="629920" y="0"/>
                </a:lnTo>
                <a:close/>
              </a:path>
            </a:pathLst>
          </a:custGeom>
          <a:solidFill>
            <a:srgbClr val="FF28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 descr=""/>
          <p:cNvGrpSpPr/>
          <p:nvPr/>
        </p:nvGrpSpPr>
        <p:grpSpPr>
          <a:xfrm>
            <a:off x="6780569" y="3763076"/>
            <a:ext cx="1857375" cy="1217930"/>
            <a:chOff x="6780569" y="3763076"/>
            <a:chExt cx="1857375" cy="1217930"/>
          </a:xfrm>
        </p:grpSpPr>
        <p:sp>
          <p:nvSpPr>
            <p:cNvPr id="22" name="object 22" descr=""/>
            <p:cNvSpPr/>
            <p:nvPr/>
          </p:nvSpPr>
          <p:spPr>
            <a:xfrm>
              <a:off x="6790094" y="3772601"/>
              <a:ext cx="1838325" cy="1198880"/>
            </a:xfrm>
            <a:custGeom>
              <a:avLst/>
              <a:gdLst/>
              <a:ahLst/>
              <a:cxnLst/>
              <a:rect l="l" t="t" r="r" b="b"/>
              <a:pathLst>
                <a:path w="1838325" h="1198879">
                  <a:moveTo>
                    <a:pt x="1726275" y="0"/>
                  </a:moveTo>
                  <a:lnTo>
                    <a:pt x="111667" y="0"/>
                  </a:lnTo>
                  <a:lnTo>
                    <a:pt x="68201" y="8775"/>
                  </a:lnTo>
                  <a:lnTo>
                    <a:pt x="32706" y="32706"/>
                  </a:lnTo>
                  <a:lnTo>
                    <a:pt x="8775" y="68201"/>
                  </a:lnTo>
                  <a:lnTo>
                    <a:pt x="0" y="111667"/>
                  </a:lnTo>
                  <a:lnTo>
                    <a:pt x="0" y="1087132"/>
                  </a:lnTo>
                  <a:lnTo>
                    <a:pt x="8775" y="1130598"/>
                  </a:lnTo>
                  <a:lnTo>
                    <a:pt x="32706" y="1166094"/>
                  </a:lnTo>
                  <a:lnTo>
                    <a:pt x="68201" y="1190025"/>
                  </a:lnTo>
                  <a:lnTo>
                    <a:pt x="111667" y="1198801"/>
                  </a:lnTo>
                  <a:lnTo>
                    <a:pt x="1726275" y="1198801"/>
                  </a:lnTo>
                  <a:lnTo>
                    <a:pt x="1769741" y="1190025"/>
                  </a:lnTo>
                  <a:lnTo>
                    <a:pt x="1805236" y="1166094"/>
                  </a:lnTo>
                  <a:lnTo>
                    <a:pt x="1829168" y="1130598"/>
                  </a:lnTo>
                  <a:lnTo>
                    <a:pt x="1837944" y="1087132"/>
                  </a:lnTo>
                  <a:lnTo>
                    <a:pt x="1837944" y="111667"/>
                  </a:lnTo>
                  <a:lnTo>
                    <a:pt x="1829168" y="68201"/>
                  </a:lnTo>
                  <a:lnTo>
                    <a:pt x="1805236" y="32706"/>
                  </a:lnTo>
                  <a:lnTo>
                    <a:pt x="1769741" y="8775"/>
                  </a:lnTo>
                  <a:lnTo>
                    <a:pt x="1726275" y="0"/>
                  </a:lnTo>
                  <a:close/>
                </a:path>
              </a:pathLst>
            </a:custGeom>
            <a:solidFill>
              <a:srgbClr val="560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790094" y="3772601"/>
              <a:ext cx="1838325" cy="1198880"/>
            </a:xfrm>
            <a:custGeom>
              <a:avLst/>
              <a:gdLst/>
              <a:ahLst/>
              <a:cxnLst/>
              <a:rect l="l" t="t" r="r" b="b"/>
              <a:pathLst>
                <a:path w="1838325" h="1198879">
                  <a:moveTo>
                    <a:pt x="0" y="111667"/>
                  </a:moveTo>
                  <a:lnTo>
                    <a:pt x="8775" y="68201"/>
                  </a:lnTo>
                  <a:lnTo>
                    <a:pt x="32706" y="32706"/>
                  </a:lnTo>
                  <a:lnTo>
                    <a:pt x="68201" y="8775"/>
                  </a:lnTo>
                  <a:lnTo>
                    <a:pt x="111667" y="0"/>
                  </a:lnTo>
                  <a:lnTo>
                    <a:pt x="1726276" y="0"/>
                  </a:lnTo>
                  <a:lnTo>
                    <a:pt x="1769742" y="8775"/>
                  </a:lnTo>
                  <a:lnTo>
                    <a:pt x="1805237" y="32706"/>
                  </a:lnTo>
                  <a:lnTo>
                    <a:pt x="1829168" y="68201"/>
                  </a:lnTo>
                  <a:lnTo>
                    <a:pt x="1837944" y="111667"/>
                  </a:lnTo>
                  <a:lnTo>
                    <a:pt x="1837944" y="1087133"/>
                  </a:lnTo>
                  <a:lnTo>
                    <a:pt x="1829168" y="1130599"/>
                  </a:lnTo>
                  <a:lnTo>
                    <a:pt x="1805237" y="1166094"/>
                  </a:lnTo>
                  <a:lnTo>
                    <a:pt x="1769742" y="1190025"/>
                  </a:lnTo>
                  <a:lnTo>
                    <a:pt x="1726276" y="1198801"/>
                  </a:lnTo>
                  <a:lnTo>
                    <a:pt x="111667" y="1198801"/>
                  </a:lnTo>
                  <a:lnTo>
                    <a:pt x="68201" y="1190025"/>
                  </a:lnTo>
                  <a:lnTo>
                    <a:pt x="32706" y="1166094"/>
                  </a:lnTo>
                  <a:lnTo>
                    <a:pt x="8775" y="1130599"/>
                  </a:lnTo>
                  <a:lnTo>
                    <a:pt x="0" y="1087133"/>
                  </a:lnTo>
                  <a:lnTo>
                    <a:pt x="0" y="111667"/>
                  </a:lnTo>
                  <a:close/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6981197" y="3859276"/>
            <a:ext cx="1456690" cy="99186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dirty="0" sz="16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securely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Amazon Bedrock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9782585" y="3763076"/>
            <a:ext cx="1857375" cy="513080"/>
            <a:chOff x="9782585" y="3763076"/>
            <a:chExt cx="1857375" cy="513080"/>
          </a:xfrm>
        </p:grpSpPr>
        <p:sp>
          <p:nvSpPr>
            <p:cNvPr id="26" name="object 26" descr=""/>
            <p:cNvSpPr/>
            <p:nvPr/>
          </p:nvSpPr>
          <p:spPr>
            <a:xfrm>
              <a:off x="9792110" y="3772601"/>
              <a:ext cx="1838325" cy="494030"/>
            </a:xfrm>
            <a:custGeom>
              <a:avLst/>
              <a:gdLst/>
              <a:ahLst/>
              <a:cxnLst/>
              <a:rect l="l" t="t" r="r" b="b"/>
              <a:pathLst>
                <a:path w="1838325" h="494029">
                  <a:moveTo>
                    <a:pt x="1755664" y="0"/>
                  </a:moveTo>
                  <a:lnTo>
                    <a:pt x="82279" y="0"/>
                  </a:lnTo>
                  <a:lnTo>
                    <a:pt x="50252" y="6465"/>
                  </a:lnTo>
                  <a:lnTo>
                    <a:pt x="24099" y="24099"/>
                  </a:lnTo>
                  <a:lnTo>
                    <a:pt x="6465" y="50252"/>
                  </a:lnTo>
                  <a:lnTo>
                    <a:pt x="0" y="82279"/>
                  </a:lnTo>
                  <a:lnTo>
                    <a:pt x="0" y="411384"/>
                  </a:lnTo>
                  <a:lnTo>
                    <a:pt x="6465" y="443411"/>
                  </a:lnTo>
                  <a:lnTo>
                    <a:pt x="24099" y="469565"/>
                  </a:lnTo>
                  <a:lnTo>
                    <a:pt x="50252" y="487198"/>
                  </a:lnTo>
                  <a:lnTo>
                    <a:pt x="82279" y="493664"/>
                  </a:lnTo>
                  <a:lnTo>
                    <a:pt x="1755664" y="493664"/>
                  </a:lnTo>
                  <a:lnTo>
                    <a:pt x="1787691" y="487198"/>
                  </a:lnTo>
                  <a:lnTo>
                    <a:pt x="1813844" y="469565"/>
                  </a:lnTo>
                  <a:lnTo>
                    <a:pt x="1831478" y="443411"/>
                  </a:lnTo>
                  <a:lnTo>
                    <a:pt x="1837944" y="411384"/>
                  </a:lnTo>
                  <a:lnTo>
                    <a:pt x="1837944" y="82279"/>
                  </a:lnTo>
                  <a:lnTo>
                    <a:pt x="1831478" y="50252"/>
                  </a:lnTo>
                  <a:lnTo>
                    <a:pt x="1813844" y="24099"/>
                  </a:lnTo>
                  <a:lnTo>
                    <a:pt x="1787691" y="6465"/>
                  </a:lnTo>
                  <a:lnTo>
                    <a:pt x="1755664" y="0"/>
                  </a:lnTo>
                  <a:close/>
                </a:path>
              </a:pathLst>
            </a:custGeom>
            <a:solidFill>
              <a:srgbClr val="560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792110" y="3772601"/>
              <a:ext cx="1838325" cy="494030"/>
            </a:xfrm>
            <a:custGeom>
              <a:avLst/>
              <a:gdLst/>
              <a:ahLst/>
              <a:cxnLst/>
              <a:rect l="l" t="t" r="r" b="b"/>
              <a:pathLst>
                <a:path w="1838325" h="494029">
                  <a:moveTo>
                    <a:pt x="0" y="82279"/>
                  </a:moveTo>
                  <a:lnTo>
                    <a:pt x="6465" y="50252"/>
                  </a:lnTo>
                  <a:lnTo>
                    <a:pt x="24099" y="24099"/>
                  </a:lnTo>
                  <a:lnTo>
                    <a:pt x="50252" y="6465"/>
                  </a:lnTo>
                  <a:lnTo>
                    <a:pt x="82279" y="0"/>
                  </a:lnTo>
                  <a:lnTo>
                    <a:pt x="1755665" y="0"/>
                  </a:lnTo>
                  <a:lnTo>
                    <a:pt x="1787691" y="6465"/>
                  </a:lnTo>
                  <a:lnTo>
                    <a:pt x="1813844" y="24099"/>
                  </a:lnTo>
                  <a:lnTo>
                    <a:pt x="1831478" y="50252"/>
                  </a:lnTo>
                  <a:lnTo>
                    <a:pt x="1837944" y="82279"/>
                  </a:lnTo>
                  <a:lnTo>
                    <a:pt x="1837944" y="411384"/>
                  </a:lnTo>
                  <a:lnTo>
                    <a:pt x="1831478" y="443411"/>
                  </a:lnTo>
                  <a:lnTo>
                    <a:pt x="1813844" y="469564"/>
                  </a:lnTo>
                  <a:lnTo>
                    <a:pt x="1787691" y="487198"/>
                  </a:lnTo>
                  <a:lnTo>
                    <a:pt x="1755665" y="493664"/>
                  </a:lnTo>
                  <a:lnTo>
                    <a:pt x="82279" y="493664"/>
                  </a:lnTo>
                  <a:lnTo>
                    <a:pt x="50252" y="487198"/>
                  </a:lnTo>
                  <a:lnTo>
                    <a:pt x="24099" y="469564"/>
                  </a:lnTo>
                  <a:lnTo>
                    <a:pt x="6465" y="443411"/>
                  </a:lnTo>
                  <a:lnTo>
                    <a:pt x="0" y="411384"/>
                  </a:lnTo>
                  <a:lnTo>
                    <a:pt x="0" y="82279"/>
                  </a:lnTo>
                  <a:close/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0169743" y="3871467"/>
            <a:ext cx="10820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Playground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9782585" y="4468212"/>
            <a:ext cx="1857375" cy="513080"/>
            <a:chOff x="9782585" y="4468212"/>
            <a:chExt cx="1857375" cy="513080"/>
          </a:xfrm>
        </p:grpSpPr>
        <p:sp>
          <p:nvSpPr>
            <p:cNvPr id="30" name="object 30" descr=""/>
            <p:cNvSpPr/>
            <p:nvPr/>
          </p:nvSpPr>
          <p:spPr>
            <a:xfrm>
              <a:off x="9792110" y="4477737"/>
              <a:ext cx="1838325" cy="494030"/>
            </a:xfrm>
            <a:custGeom>
              <a:avLst/>
              <a:gdLst/>
              <a:ahLst/>
              <a:cxnLst/>
              <a:rect l="l" t="t" r="r" b="b"/>
              <a:pathLst>
                <a:path w="1838325" h="494029">
                  <a:moveTo>
                    <a:pt x="1755664" y="0"/>
                  </a:moveTo>
                  <a:lnTo>
                    <a:pt x="82279" y="0"/>
                  </a:lnTo>
                  <a:lnTo>
                    <a:pt x="50252" y="6465"/>
                  </a:lnTo>
                  <a:lnTo>
                    <a:pt x="24099" y="24099"/>
                  </a:lnTo>
                  <a:lnTo>
                    <a:pt x="6465" y="50252"/>
                  </a:lnTo>
                  <a:lnTo>
                    <a:pt x="0" y="82279"/>
                  </a:lnTo>
                  <a:lnTo>
                    <a:pt x="0" y="411383"/>
                  </a:lnTo>
                  <a:lnTo>
                    <a:pt x="6465" y="443410"/>
                  </a:lnTo>
                  <a:lnTo>
                    <a:pt x="24099" y="469564"/>
                  </a:lnTo>
                  <a:lnTo>
                    <a:pt x="50252" y="487198"/>
                  </a:lnTo>
                  <a:lnTo>
                    <a:pt x="82279" y="493664"/>
                  </a:lnTo>
                  <a:lnTo>
                    <a:pt x="1755664" y="493664"/>
                  </a:lnTo>
                  <a:lnTo>
                    <a:pt x="1787691" y="487198"/>
                  </a:lnTo>
                  <a:lnTo>
                    <a:pt x="1813844" y="469564"/>
                  </a:lnTo>
                  <a:lnTo>
                    <a:pt x="1831478" y="443410"/>
                  </a:lnTo>
                  <a:lnTo>
                    <a:pt x="1837944" y="411383"/>
                  </a:lnTo>
                  <a:lnTo>
                    <a:pt x="1837944" y="82279"/>
                  </a:lnTo>
                  <a:lnTo>
                    <a:pt x="1831478" y="50252"/>
                  </a:lnTo>
                  <a:lnTo>
                    <a:pt x="1813844" y="24099"/>
                  </a:lnTo>
                  <a:lnTo>
                    <a:pt x="1787691" y="6465"/>
                  </a:lnTo>
                  <a:lnTo>
                    <a:pt x="1755664" y="0"/>
                  </a:lnTo>
                  <a:close/>
                </a:path>
              </a:pathLst>
            </a:custGeom>
            <a:solidFill>
              <a:srgbClr val="560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792110" y="4477737"/>
              <a:ext cx="1838325" cy="494030"/>
            </a:xfrm>
            <a:custGeom>
              <a:avLst/>
              <a:gdLst/>
              <a:ahLst/>
              <a:cxnLst/>
              <a:rect l="l" t="t" r="r" b="b"/>
              <a:pathLst>
                <a:path w="1838325" h="494029">
                  <a:moveTo>
                    <a:pt x="0" y="82279"/>
                  </a:moveTo>
                  <a:lnTo>
                    <a:pt x="6465" y="50252"/>
                  </a:lnTo>
                  <a:lnTo>
                    <a:pt x="24099" y="24099"/>
                  </a:lnTo>
                  <a:lnTo>
                    <a:pt x="50252" y="6465"/>
                  </a:lnTo>
                  <a:lnTo>
                    <a:pt x="82279" y="0"/>
                  </a:lnTo>
                  <a:lnTo>
                    <a:pt x="1755665" y="0"/>
                  </a:lnTo>
                  <a:lnTo>
                    <a:pt x="1787691" y="6465"/>
                  </a:lnTo>
                  <a:lnTo>
                    <a:pt x="1813844" y="24099"/>
                  </a:lnTo>
                  <a:lnTo>
                    <a:pt x="1831478" y="50252"/>
                  </a:lnTo>
                  <a:lnTo>
                    <a:pt x="1837944" y="82279"/>
                  </a:lnTo>
                  <a:lnTo>
                    <a:pt x="1837944" y="411384"/>
                  </a:lnTo>
                  <a:lnTo>
                    <a:pt x="1831478" y="443411"/>
                  </a:lnTo>
                  <a:lnTo>
                    <a:pt x="1813844" y="469564"/>
                  </a:lnTo>
                  <a:lnTo>
                    <a:pt x="1787691" y="487198"/>
                  </a:lnTo>
                  <a:lnTo>
                    <a:pt x="1755665" y="493664"/>
                  </a:lnTo>
                  <a:lnTo>
                    <a:pt x="82279" y="493664"/>
                  </a:lnTo>
                  <a:lnTo>
                    <a:pt x="50252" y="487198"/>
                  </a:lnTo>
                  <a:lnTo>
                    <a:pt x="24099" y="469564"/>
                  </a:lnTo>
                  <a:lnTo>
                    <a:pt x="6465" y="443411"/>
                  </a:lnTo>
                  <a:lnTo>
                    <a:pt x="0" y="411384"/>
                  </a:lnTo>
                  <a:lnTo>
                    <a:pt x="0" y="82279"/>
                  </a:lnTo>
                  <a:close/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0543600" y="4578604"/>
            <a:ext cx="3346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79203" y="2881884"/>
            <a:ext cx="7829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Inputs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2625322" y="2044557"/>
            <a:ext cx="812800" cy="365760"/>
          </a:xfrm>
          <a:custGeom>
            <a:avLst/>
            <a:gdLst/>
            <a:ahLst/>
            <a:cxnLst/>
            <a:rect l="l" t="t" r="r" b="b"/>
            <a:pathLst>
              <a:path w="812800" h="365760">
                <a:moveTo>
                  <a:pt x="629920" y="0"/>
                </a:moveTo>
                <a:lnTo>
                  <a:pt x="629920" y="91439"/>
                </a:lnTo>
                <a:lnTo>
                  <a:pt x="0" y="91439"/>
                </a:lnTo>
                <a:lnTo>
                  <a:pt x="0" y="274319"/>
                </a:lnTo>
                <a:lnTo>
                  <a:pt x="629920" y="274319"/>
                </a:lnTo>
                <a:lnTo>
                  <a:pt x="629920" y="365759"/>
                </a:lnTo>
                <a:lnTo>
                  <a:pt x="812800" y="182879"/>
                </a:lnTo>
                <a:lnTo>
                  <a:pt x="629920" y="0"/>
                </a:lnTo>
                <a:close/>
              </a:path>
            </a:pathLst>
          </a:custGeom>
          <a:solidFill>
            <a:srgbClr val="FF28E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539" y="1410008"/>
            <a:ext cx="1325963" cy="1325963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645654" y="5233022"/>
            <a:ext cx="1849755" cy="542290"/>
            <a:chOff x="645654" y="5233022"/>
            <a:chExt cx="1849755" cy="542290"/>
          </a:xfrm>
        </p:grpSpPr>
        <p:sp>
          <p:nvSpPr>
            <p:cNvPr id="37" name="object 37" descr=""/>
            <p:cNvSpPr/>
            <p:nvPr/>
          </p:nvSpPr>
          <p:spPr>
            <a:xfrm>
              <a:off x="655179" y="5242547"/>
              <a:ext cx="1830705" cy="523240"/>
            </a:xfrm>
            <a:custGeom>
              <a:avLst/>
              <a:gdLst/>
              <a:ahLst/>
              <a:cxnLst/>
              <a:rect l="l" t="t" r="r" b="b"/>
              <a:pathLst>
                <a:path w="1830705" h="523239">
                  <a:moveTo>
                    <a:pt x="1743500" y="0"/>
                  </a:moveTo>
                  <a:lnTo>
                    <a:pt x="87185" y="0"/>
                  </a:lnTo>
                  <a:lnTo>
                    <a:pt x="53249" y="6851"/>
                  </a:lnTo>
                  <a:lnTo>
                    <a:pt x="25536" y="25535"/>
                  </a:lnTo>
                  <a:lnTo>
                    <a:pt x="6851" y="53248"/>
                  </a:lnTo>
                  <a:lnTo>
                    <a:pt x="0" y="87185"/>
                  </a:lnTo>
                  <a:lnTo>
                    <a:pt x="0" y="435913"/>
                  </a:lnTo>
                  <a:lnTo>
                    <a:pt x="6851" y="469850"/>
                  </a:lnTo>
                  <a:lnTo>
                    <a:pt x="25536" y="497563"/>
                  </a:lnTo>
                  <a:lnTo>
                    <a:pt x="53249" y="516248"/>
                  </a:lnTo>
                  <a:lnTo>
                    <a:pt x="87185" y="523099"/>
                  </a:lnTo>
                  <a:lnTo>
                    <a:pt x="1743500" y="523099"/>
                  </a:lnTo>
                  <a:lnTo>
                    <a:pt x="1777436" y="516248"/>
                  </a:lnTo>
                  <a:lnTo>
                    <a:pt x="1805149" y="497563"/>
                  </a:lnTo>
                  <a:lnTo>
                    <a:pt x="1823834" y="469850"/>
                  </a:lnTo>
                  <a:lnTo>
                    <a:pt x="1830685" y="435913"/>
                  </a:lnTo>
                  <a:lnTo>
                    <a:pt x="1830685" y="87185"/>
                  </a:lnTo>
                  <a:lnTo>
                    <a:pt x="1823834" y="53248"/>
                  </a:lnTo>
                  <a:lnTo>
                    <a:pt x="1805149" y="25535"/>
                  </a:lnTo>
                  <a:lnTo>
                    <a:pt x="1777436" y="6851"/>
                  </a:lnTo>
                  <a:lnTo>
                    <a:pt x="1743500" y="0"/>
                  </a:lnTo>
                  <a:close/>
                </a:path>
              </a:pathLst>
            </a:custGeom>
            <a:solidFill>
              <a:srgbClr val="560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55179" y="5242547"/>
              <a:ext cx="1830705" cy="523240"/>
            </a:xfrm>
            <a:custGeom>
              <a:avLst/>
              <a:gdLst/>
              <a:ahLst/>
              <a:cxnLst/>
              <a:rect l="l" t="t" r="r" b="b"/>
              <a:pathLst>
                <a:path w="1830705" h="523239">
                  <a:moveTo>
                    <a:pt x="0" y="87186"/>
                  </a:moveTo>
                  <a:lnTo>
                    <a:pt x="6851" y="53249"/>
                  </a:lnTo>
                  <a:lnTo>
                    <a:pt x="25536" y="25536"/>
                  </a:lnTo>
                  <a:lnTo>
                    <a:pt x="53249" y="6851"/>
                  </a:lnTo>
                  <a:lnTo>
                    <a:pt x="87185" y="0"/>
                  </a:lnTo>
                  <a:lnTo>
                    <a:pt x="1743500" y="0"/>
                  </a:lnTo>
                  <a:lnTo>
                    <a:pt x="1777436" y="6851"/>
                  </a:lnTo>
                  <a:lnTo>
                    <a:pt x="1805150" y="25536"/>
                  </a:lnTo>
                  <a:lnTo>
                    <a:pt x="1823834" y="53249"/>
                  </a:lnTo>
                  <a:lnTo>
                    <a:pt x="1830686" y="87186"/>
                  </a:lnTo>
                  <a:lnTo>
                    <a:pt x="1830686" y="435914"/>
                  </a:lnTo>
                  <a:lnTo>
                    <a:pt x="1823834" y="469850"/>
                  </a:lnTo>
                  <a:lnTo>
                    <a:pt x="1805150" y="497563"/>
                  </a:lnTo>
                  <a:lnTo>
                    <a:pt x="1777436" y="516248"/>
                  </a:lnTo>
                  <a:lnTo>
                    <a:pt x="1743500" y="523100"/>
                  </a:lnTo>
                  <a:lnTo>
                    <a:pt x="87185" y="523100"/>
                  </a:lnTo>
                  <a:lnTo>
                    <a:pt x="53249" y="516248"/>
                  </a:lnTo>
                  <a:lnTo>
                    <a:pt x="25536" y="497563"/>
                  </a:lnTo>
                  <a:lnTo>
                    <a:pt x="6851" y="469850"/>
                  </a:lnTo>
                  <a:lnTo>
                    <a:pt x="0" y="435914"/>
                  </a:lnTo>
                  <a:lnTo>
                    <a:pt x="0" y="87186"/>
                  </a:lnTo>
                  <a:close/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1079190" y="5355844"/>
            <a:ext cx="9836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640789" y="3763076"/>
            <a:ext cx="1859914" cy="542290"/>
            <a:chOff x="640789" y="3763076"/>
            <a:chExt cx="1859914" cy="542290"/>
          </a:xfrm>
        </p:grpSpPr>
        <p:sp>
          <p:nvSpPr>
            <p:cNvPr id="41" name="object 41" descr=""/>
            <p:cNvSpPr/>
            <p:nvPr/>
          </p:nvSpPr>
          <p:spPr>
            <a:xfrm>
              <a:off x="650314" y="3772601"/>
              <a:ext cx="1840864" cy="523240"/>
            </a:xfrm>
            <a:custGeom>
              <a:avLst/>
              <a:gdLst/>
              <a:ahLst/>
              <a:cxnLst/>
              <a:rect l="l" t="t" r="r" b="b"/>
              <a:pathLst>
                <a:path w="1840864" h="523239">
                  <a:moveTo>
                    <a:pt x="1753229" y="0"/>
                  </a:moveTo>
                  <a:lnTo>
                    <a:pt x="87184" y="0"/>
                  </a:lnTo>
                  <a:lnTo>
                    <a:pt x="53248" y="6851"/>
                  </a:lnTo>
                  <a:lnTo>
                    <a:pt x="25535" y="25535"/>
                  </a:lnTo>
                  <a:lnTo>
                    <a:pt x="6851" y="53248"/>
                  </a:lnTo>
                  <a:lnTo>
                    <a:pt x="0" y="87184"/>
                  </a:lnTo>
                  <a:lnTo>
                    <a:pt x="0" y="435916"/>
                  </a:lnTo>
                  <a:lnTo>
                    <a:pt x="6851" y="469851"/>
                  </a:lnTo>
                  <a:lnTo>
                    <a:pt x="25535" y="497564"/>
                  </a:lnTo>
                  <a:lnTo>
                    <a:pt x="53248" y="516248"/>
                  </a:lnTo>
                  <a:lnTo>
                    <a:pt x="87184" y="523100"/>
                  </a:lnTo>
                  <a:lnTo>
                    <a:pt x="1753229" y="523100"/>
                  </a:lnTo>
                  <a:lnTo>
                    <a:pt x="1787166" y="516248"/>
                  </a:lnTo>
                  <a:lnTo>
                    <a:pt x="1814878" y="497564"/>
                  </a:lnTo>
                  <a:lnTo>
                    <a:pt x="1833562" y="469851"/>
                  </a:lnTo>
                  <a:lnTo>
                    <a:pt x="1840414" y="435916"/>
                  </a:lnTo>
                  <a:lnTo>
                    <a:pt x="1840414" y="87184"/>
                  </a:lnTo>
                  <a:lnTo>
                    <a:pt x="1833562" y="53248"/>
                  </a:lnTo>
                  <a:lnTo>
                    <a:pt x="1814878" y="25535"/>
                  </a:lnTo>
                  <a:lnTo>
                    <a:pt x="1787166" y="6851"/>
                  </a:lnTo>
                  <a:lnTo>
                    <a:pt x="1753229" y="0"/>
                  </a:lnTo>
                  <a:close/>
                </a:path>
              </a:pathLst>
            </a:custGeom>
            <a:solidFill>
              <a:srgbClr val="560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50314" y="3772601"/>
              <a:ext cx="1840864" cy="523240"/>
            </a:xfrm>
            <a:custGeom>
              <a:avLst/>
              <a:gdLst/>
              <a:ahLst/>
              <a:cxnLst/>
              <a:rect l="l" t="t" r="r" b="b"/>
              <a:pathLst>
                <a:path w="1840864" h="523239">
                  <a:moveTo>
                    <a:pt x="0" y="87184"/>
                  </a:moveTo>
                  <a:lnTo>
                    <a:pt x="6851" y="53248"/>
                  </a:lnTo>
                  <a:lnTo>
                    <a:pt x="25535" y="25535"/>
                  </a:lnTo>
                  <a:lnTo>
                    <a:pt x="53248" y="6851"/>
                  </a:lnTo>
                  <a:lnTo>
                    <a:pt x="87184" y="0"/>
                  </a:lnTo>
                  <a:lnTo>
                    <a:pt x="1753230" y="0"/>
                  </a:lnTo>
                  <a:lnTo>
                    <a:pt x="1787165" y="6851"/>
                  </a:lnTo>
                  <a:lnTo>
                    <a:pt x="1814878" y="25535"/>
                  </a:lnTo>
                  <a:lnTo>
                    <a:pt x="1833562" y="53248"/>
                  </a:lnTo>
                  <a:lnTo>
                    <a:pt x="1840414" y="87184"/>
                  </a:lnTo>
                  <a:lnTo>
                    <a:pt x="1840414" y="435915"/>
                  </a:lnTo>
                  <a:lnTo>
                    <a:pt x="1833562" y="469851"/>
                  </a:lnTo>
                  <a:lnTo>
                    <a:pt x="1814878" y="497564"/>
                  </a:lnTo>
                  <a:lnTo>
                    <a:pt x="1787165" y="516248"/>
                  </a:lnTo>
                  <a:lnTo>
                    <a:pt x="1753230" y="523100"/>
                  </a:lnTo>
                  <a:lnTo>
                    <a:pt x="87184" y="523100"/>
                  </a:lnTo>
                  <a:lnTo>
                    <a:pt x="53248" y="516248"/>
                  </a:lnTo>
                  <a:lnTo>
                    <a:pt x="25535" y="497564"/>
                  </a:lnTo>
                  <a:lnTo>
                    <a:pt x="6851" y="469851"/>
                  </a:lnTo>
                  <a:lnTo>
                    <a:pt x="0" y="435915"/>
                  </a:lnTo>
                  <a:lnTo>
                    <a:pt x="0" y="87184"/>
                  </a:lnTo>
                  <a:close/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179203" y="3886708"/>
            <a:ext cx="7823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FM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572183" y="4610070"/>
            <a:ext cx="1857375" cy="638810"/>
            <a:chOff x="3572183" y="4610070"/>
            <a:chExt cx="1857375" cy="638810"/>
          </a:xfrm>
        </p:grpSpPr>
        <p:sp>
          <p:nvSpPr>
            <p:cNvPr id="45" name="object 45" descr=""/>
            <p:cNvSpPr/>
            <p:nvPr/>
          </p:nvSpPr>
          <p:spPr>
            <a:xfrm>
              <a:off x="3581708" y="4619595"/>
              <a:ext cx="1838325" cy="619760"/>
            </a:xfrm>
            <a:custGeom>
              <a:avLst/>
              <a:gdLst/>
              <a:ahLst/>
              <a:cxnLst/>
              <a:rect l="l" t="t" r="r" b="b"/>
              <a:pathLst>
                <a:path w="1838325" h="619760">
                  <a:moveTo>
                    <a:pt x="1734647" y="0"/>
                  </a:moveTo>
                  <a:lnTo>
                    <a:pt x="103295" y="0"/>
                  </a:lnTo>
                  <a:lnTo>
                    <a:pt x="63088" y="8117"/>
                  </a:lnTo>
                  <a:lnTo>
                    <a:pt x="30254" y="30254"/>
                  </a:lnTo>
                  <a:lnTo>
                    <a:pt x="8117" y="63088"/>
                  </a:lnTo>
                  <a:lnTo>
                    <a:pt x="0" y="103296"/>
                  </a:lnTo>
                  <a:lnTo>
                    <a:pt x="0" y="516464"/>
                  </a:lnTo>
                  <a:lnTo>
                    <a:pt x="8117" y="556671"/>
                  </a:lnTo>
                  <a:lnTo>
                    <a:pt x="30254" y="589505"/>
                  </a:lnTo>
                  <a:lnTo>
                    <a:pt x="63088" y="611642"/>
                  </a:lnTo>
                  <a:lnTo>
                    <a:pt x="103295" y="619760"/>
                  </a:lnTo>
                  <a:lnTo>
                    <a:pt x="1734647" y="619760"/>
                  </a:lnTo>
                  <a:lnTo>
                    <a:pt x="1774854" y="611642"/>
                  </a:lnTo>
                  <a:lnTo>
                    <a:pt x="1807688" y="589505"/>
                  </a:lnTo>
                  <a:lnTo>
                    <a:pt x="1829825" y="556671"/>
                  </a:lnTo>
                  <a:lnTo>
                    <a:pt x="1837942" y="516464"/>
                  </a:lnTo>
                  <a:lnTo>
                    <a:pt x="1837942" y="103296"/>
                  </a:lnTo>
                  <a:lnTo>
                    <a:pt x="1829825" y="63088"/>
                  </a:lnTo>
                  <a:lnTo>
                    <a:pt x="1807688" y="30254"/>
                  </a:lnTo>
                  <a:lnTo>
                    <a:pt x="1774854" y="8117"/>
                  </a:lnTo>
                  <a:lnTo>
                    <a:pt x="1734647" y="0"/>
                  </a:lnTo>
                  <a:close/>
                </a:path>
              </a:pathLst>
            </a:custGeom>
            <a:solidFill>
              <a:srgbClr val="5600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581708" y="4619595"/>
              <a:ext cx="1838325" cy="619760"/>
            </a:xfrm>
            <a:custGeom>
              <a:avLst/>
              <a:gdLst/>
              <a:ahLst/>
              <a:cxnLst/>
              <a:rect l="l" t="t" r="r" b="b"/>
              <a:pathLst>
                <a:path w="1838325" h="619760">
                  <a:moveTo>
                    <a:pt x="0" y="103296"/>
                  </a:moveTo>
                  <a:lnTo>
                    <a:pt x="8117" y="63088"/>
                  </a:lnTo>
                  <a:lnTo>
                    <a:pt x="30254" y="30254"/>
                  </a:lnTo>
                  <a:lnTo>
                    <a:pt x="63088" y="8117"/>
                  </a:lnTo>
                  <a:lnTo>
                    <a:pt x="103295" y="0"/>
                  </a:lnTo>
                  <a:lnTo>
                    <a:pt x="1734648" y="0"/>
                  </a:lnTo>
                  <a:lnTo>
                    <a:pt x="1774855" y="8117"/>
                  </a:lnTo>
                  <a:lnTo>
                    <a:pt x="1807689" y="30254"/>
                  </a:lnTo>
                  <a:lnTo>
                    <a:pt x="1829826" y="63088"/>
                  </a:lnTo>
                  <a:lnTo>
                    <a:pt x="1837944" y="103296"/>
                  </a:lnTo>
                  <a:lnTo>
                    <a:pt x="1837944" y="516464"/>
                  </a:lnTo>
                  <a:lnTo>
                    <a:pt x="1829826" y="556671"/>
                  </a:lnTo>
                  <a:lnTo>
                    <a:pt x="1807689" y="589505"/>
                  </a:lnTo>
                  <a:lnTo>
                    <a:pt x="1774855" y="611642"/>
                  </a:lnTo>
                  <a:lnTo>
                    <a:pt x="1734648" y="619760"/>
                  </a:lnTo>
                  <a:lnTo>
                    <a:pt x="103295" y="619760"/>
                  </a:lnTo>
                  <a:lnTo>
                    <a:pt x="63088" y="611642"/>
                  </a:lnTo>
                  <a:lnTo>
                    <a:pt x="30254" y="589505"/>
                  </a:lnTo>
                  <a:lnTo>
                    <a:pt x="8117" y="556671"/>
                  </a:lnTo>
                  <a:lnTo>
                    <a:pt x="0" y="516464"/>
                  </a:lnTo>
                  <a:lnTo>
                    <a:pt x="0" y="103296"/>
                  </a:lnTo>
                  <a:close/>
                </a:path>
              </a:pathLst>
            </a:custGeom>
            <a:ln w="1905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3834722" y="4782820"/>
            <a:ext cx="13328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dirty="0" sz="16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Model</a:t>
            </a:r>
            <a:r>
              <a:rPr dirty="0" spc="-320"/>
              <a:t> </a:t>
            </a:r>
            <a:r>
              <a:rPr dirty="0" spc="-90"/>
              <a:t>fine-</a:t>
            </a:r>
            <a:r>
              <a:rPr dirty="0" spc="-10"/>
              <a:t>tuning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24</a:t>
            </a:fld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96900" y="1207516"/>
            <a:ext cx="8654415" cy="447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69315">
              <a:lnSpc>
                <a:spcPct val="125000"/>
              </a:lnSpc>
              <a:spcBef>
                <a:spcPts val="100"/>
              </a:spcBef>
            </a:pP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Place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train,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validation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jsonl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format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comprised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instructions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ts val="3000"/>
              </a:lnSpc>
            </a:pPr>
            <a:r>
              <a:rPr dirty="0" sz="2800">
                <a:solidFill>
                  <a:srgbClr val="CCCCCC"/>
                </a:solidFill>
                <a:latin typeface="Trebuchet MS"/>
                <a:cs typeface="Trebuchet MS"/>
              </a:rPr>
              <a:t>{</a:t>
            </a:r>
            <a:r>
              <a:rPr dirty="0" sz="2800" spc="-105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9CDCFE"/>
                </a:solidFill>
                <a:latin typeface="Trebuchet MS"/>
                <a:cs typeface="Trebuchet MS"/>
              </a:rPr>
              <a:t>”prompt"</a:t>
            </a:r>
            <a:r>
              <a:rPr dirty="0" sz="2800" spc="-10">
                <a:solidFill>
                  <a:srgbClr val="CCCCCC"/>
                </a:solidFill>
                <a:latin typeface="Trebuchet MS"/>
                <a:cs typeface="Trebuchet MS"/>
              </a:rPr>
              <a:t>:</a:t>
            </a:r>
            <a:r>
              <a:rPr dirty="0" sz="2800" spc="-105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CE9178"/>
                </a:solidFill>
                <a:latin typeface="Trebuchet MS"/>
                <a:cs typeface="Trebuchet MS"/>
              </a:rPr>
              <a:t>”input</a:t>
            </a:r>
            <a:r>
              <a:rPr dirty="0" sz="2800" spc="-105">
                <a:solidFill>
                  <a:srgbClr val="CE9178"/>
                </a:solidFill>
                <a:latin typeface="Trebuchet MS"/>
                <a:cs typeface="Trebuchet MS"/>
              </a:rPr>
              <a:t> </a:t>
            </a:r>
            <a:r>
              <a:rPr dirty="0" sz="2800" spc="-150">
                <a:solidFill>
                  <a:srgbClr val="CE9178"/>
                </a:solidFill>
                <a:latin typeface="Trebuchet MS"/>
                <a:cs typeface="Trebuchet MS"/>
              </a:rPr>
              <a:t>text”</a:t>
            </a:r>
            <a:r>
              <a:rPr dirty="0" sz="2800" spc="-15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r>
              <a:rPr dirty="0" sz="2800" spc="-105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9CDCFE"/>
                </a:solidFill>
                <a:latin typeface="Trebuchet MS"/>
                <a:cs typeface="Trebuchet MS"/>
              </a:rPr>
              <a:t>”completion"</a:t>
            </a:r>
            <a:r>
              <a:rPr dirty="0" sz="2800" spc="-20">
                <a:solidFill>
                  <a:srgbClr val="CCCCCC"/>
                </a:solidFill>
                <a:latin typeface="Trebuchet MS"/>
                <a:cs typeface="Trebuchet MS"/>
              </a:rPr>
              <a:t>:</a:t>
            </a:r>
            <a:r>
              <a:rPr dirty="0" sz="2800" spc="-105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CE9178"/>
                </a:solidFill>
                <a:latin typeface="Trebuchet MS"/>
                <a:cs typeface="Trebuchet MS"/>
              </a:rPr>
              <a:t>”output</a:t>
            </a:r>
            <a:r>
              <a:rPr dirty="0" sz="2800" spc="-105">
                <a:solidFill>
                  <a:srgbClr val="CE9178"/>
                </a:solidFill>
                <a:latin typeface="Trebuchet MS"/>
                <a:cs typeface="Trebuchet MS"/>
              </a:rPr>
              <a:t> text”</a:t>
            </a:r>
            <a:r>
              <a:rPr dirty="0" sz="2800" spc="-110">
                <a:solidFill>
                  <a:srgbClr val="CE9178"/>
                </a:solidFill>
                <a:latin typeface="Trebuchet MS"/>
                <a:cs typeface="Trebuchet MS"/>
              </a:rPr>
              <a:t> </a:t>
            </a:r>
            <a:r>
              <a:rPr dirty="0" sz="2800" spc="-50">
                <a:solidFill>
                  <a:srgbClr val="CCCCCC"/>
                </a:solidFill>
                <a:latin typeface="Trebuchet MS"/>
                <a:cs typeface="Trebuchet MS"/>
              </a:rPr>
              <a:t>}</a:t>
            </a:r>
            <a:endParaRPr sz="2800">
              <a:latin typeface="Trebuchet MS"/>
              <a:cs typeface="Trebuchet MS"/>
            </a:endParaRPr>
          </a:p>
          <a:p>
            <a:pPr marL="12700" marR="147955">
              <a:lnSpc>
                <a:spcPts val="4300"/>
              </a:lnSpc>
              <a:spcBef>
                <a:spcPts val="200"/>
              </a:spcBef>
            </a:pP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10k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records,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1k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records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hyperparameters</a:t>
            </a:r>
            <a:endParaRPr sz="28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645"/>
              </a:spcBef>
            </a:pP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Epoch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1-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24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915"/>
              </a:spcBef>
            </a:pP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Batch</a:t>
            </a:r>
            <a:r>
              <a:rPr dirty="0" sz="2400" spc="-4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FF9900"/>
                </a:solidFill>
                <a:latin typeface="Trebuchet MS"/>
                <a:cs typeface="Trebuchet MS"/>
              </a:rPr>
              <a:t>size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defaults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  <a:p>
            <a:pPr marL="241300" marR="2764790">
              <a:lnSpc>
                <a:spcPct val="128299"/>
              </a:lnSpc>
              <a:spcBef>
                <a:spcPts val="120"/>
              </a:spcBef>
            </a:pP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Learning</a:t>
            </a:r>
            <a:r>
              <a:rPr dirty="0" sz="2400" spc="-1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FF9900"/>
                </a:solidFill>
                <a:latin typeface="Trebuchet MS"/>
                <a:cs typeface="Trebuchet MS"/>
              </a:rPr>
              <a:t>rate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defaults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0.00005 </a:t>
            </a: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Learning</a:t>
            </a:r>
            <a:r>
              <a:rPr dirty="0" sz="2400" spc="9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warmup</a:t>
            </a:r>
            <a:r>
              <a:rPr dirty="0" sz="2400" spc="114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9900"/>
                </a:solidFill>
                <a:latin typeface="Trebuchet MS"/>
                <a:cs typeface="Trebuchet MS"/>
              </a:rPr>
              <a:t>steps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recommended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Model</a:t>
            </a:r>
            <a:r>
              <a:rPr dirty="0" spc="-295"/>
              <a:t> </a:t>
            </a:r>
            <a:r>
              <a:rPr dirty="0" spc="-95"/>
              <a:t>continued</a:t>
            </a:r>
            <a:r>
              <a:rPr dirty="0" spc="-295"/>
              <a:t> </a:t>
            </a:r>
            <a:r>
              <a:rPr dirty="0" spc="-105"/>
              <a:t>pre-</a:t>
            </a:r>
            <a:r>
              <a:rPr dirty="0" spc="-10"/>
              <a:t>training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25"/>
              <a:t>24</a:t>
            </a:fld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96900" y="1207516"/>
            <a:ext cx="8719185" cy="447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34085">
              <a:lnSpc>
                <a:spcPct val="125000"/>
              </a:lnSpc>
              <a:spcBef>
                <a:spcPts val="100"/>
              </a:spcBef>
            </a:pP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Place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train,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validation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jsonl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format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comprised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unlabeled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ts val="3000"/>
              </a:lnSpc>
            </a:pPr>
            <a:r>
              <a:rPr dirty="0" sz="2800">
                <a:solidFill>
                  <a:srgbClr val="CCCCCC"/>
                </a:solidFill>
                <a:latin typeface="Trebuchet MS"/>
                <a:cs typeface="Trebuchet MS"/>
              </a:rPr>
              <a:t>{</a:t>
            </a:r>
            <a:r>
              <a:rPr dirty="0" sz="2800" spc="-125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800" spc="-40">
                <a:solidFill>
                  <a:srgbClr val="9CDCFE"/>
                </a:solidFill>
                <a:latin typeface="Trebuchet MS"/>
                <a:cs typeface="Trebuchet MS"/>
              </a:rPr>
              <a:t>”input"</a:t>
            </a:r>
            <a:r>
              <a:rPr dirty="0" sz="2800" spc="-40">
                <a:solidFill>
                  <a:srgbClr val="CCCCCC"/>
                </a:solidFill>
                <a:latin typeface="Trebuchet MS"/>
                <a:cs typeface="Trebuchet MS"/>
              </a:rPr>
              <a:t>:</a:t>
            </a:r>
            <a:r>
              <a:rPr dirty="0" sz="2800" spc="-12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CE9178"/>
                </a:solidFill>
                <a:latin typeface="Trebuchet MS"/>
                <a:cs typeface="Trebuchet MS"/>
              </a:rPr>
              <a:t>”input</a:t>
            </a:r>
            <a:r>
              <a:rPr dirty="0" sz="2800" spc="-120">
                <a:solidFill>
                  <a:srgbClr val="CE9178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CE9178"/>
                </a:solidFill>
                <a:latin typeface="Trebuchet MS"/>
                <a:cs typeface="Trebuchet MS"/>
              </a:rPr>
              <a:t>text”</a:t>
            </a:r>
            <a:r>
              <a:rPr dirty="0" sz="2800" spc="-10">
                <a:solidFill>
                  <a:srgbClr val="CCCCCC"/>
                </a:solidFill>
                <a:latin typeface="Trebuchet MS"/>
                <a:cs typeface="Trebuchet MS"/>
              </a:rPr>
              <a:t>}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ts val="4300"/>
              </a:lnSpc>
              <a:spcBef>
                <a:spcPts val="200"/>
              </a:spcBef>
            </a:pP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100k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records,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1k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records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hyperparameters</a:t>
            </a:r>
            <a:endParaRPr sz="28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645"/>
              </a:spcBef>
            </a:pP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Epoch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1-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24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915"/>
              </a:spcBef>
            </a:pP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Batch</a:t>
            </a:r>
            <a:r>
              <a:rPr dirty="0" sz="2400" spc="-4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FF9900"/>
                </a:solidFill>
                <a:latin typeface="Trebuchet MS"/>
                <a:cs typeface="Trebuchet MS"/>
              </a:rPr>
              <a:t>size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defaults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  <a:p>
            <a:pPr marL="241300" marR="2828925">
              <a:lnSpc>
                <a:spcPct val="128299"/>
              </a:lnSpc>
              <a:spcBef>
                <a:spcPts val="120"/>
              </a:spcBef>
            </a:pP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Learning</a:t>
            </a:r>
            <a:r>
              <a:rPr dirty="0" sz="2400" spc="-1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FF9900"/>
                </a:solidFill>
                <a:latin typeface="Trebuchet MS"/>
                <a:cs typeface="Trebuchet MS"/>
              </a:rPr>
              <a:t>rate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 defaults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0.00005 </a:t>
            </a: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Learning</a:t>
            </a:r>
            <a:r>
              <a:rPr dirty="0" sz="2400" spc="95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9900"/>
                </a:solidFill>
                <a:latin typeface="Trebuchet MS"/>
                <a:cs typeface="Trebuchet MS"/>
              </a:rPr>
              <a:t>warmup</a:t>
            </a:r>
            <a:r>
              <a:rPr dirty="0" sz="2400" spc="114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9900"/>
                </a:solidFill>
                <a:latin typeface="Trebuchet MS"/>
                <a:cs typeface="Trebuchet MS"/>
              </a:rPr>
              <a:t>steps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recommended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88839" y="6463791"/>
            <a:ext cx="284797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77076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Fine-</a:t>
            </a:r>
            <a:r>
              <a:rPr dirty="0" spc="-10"/>
              <a:t>tuning</a:t>
            </a:r>
            <a:r>
              <a:rPr dirty="0" spc="-290"/>
              <a:t> </a:t>
            </a:r>
            <a:r>
              <a:rPr dirty="0" spc="-165"/>
              <a:t>architecture</a:t>
            </a:r>
            <a:r>
              <a:rPr dirty="0" spc="-285"/>
              <a:t> </a:t>
            </a:r>
            <a:r>
              <a:rPr dirty="0" spc="-70"/>
              <a:t>overview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930159" y="3437635"/>
            <a:ext cx="650875" cy="40957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endpoint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788098" y="1006963"/>
            <a:ext cx="5961380" cy="4006850"/>
            <a:chOff x="1788098" y="1006963"/>
            <a:chExt cx="5961380" cy="400685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015" y="2935223"/>
              <a:ext cx="472440" cy="47243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797623" y="1016488"/>
              <a:ext cx="5942330" cy="3987800"/>
            </a:xfrm>
            <a:custGeom>
              <a:avLst/>
              <a:gdLst/>
              <a:ahLst/>
              <a:cxnLst/>
              <a:rect l="l" t="t" r="r" b="b"/>
              <a:pathLst>
                <a:path w="5942330" h="3987800">
                  <a:moveTo>
                    <a:pt x="0" y="0"/>
                  </a:moveTo>
                  <a:lnTo>
                    <a:pt x="5941756" y="0"/>
                  </a:lnTo>
                  <a:lnTo>
                    <a:pt x="5941756" y="3987312"/>
                  </a:lnTo>
                  <a:lnTo>
                    <a:pt x="0" y="398731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147E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333563" y="1099819"/>
            <a:ext cx="2285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account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590653" y="1024127"/>
            <a:ext cx="5910580" cy="3724275"/>
            <a:chOff x="1590653" y="1024127"/>
            <a:chExt cx="5910580" cy="372427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4415" y="1024127"/>
              <a:ext cx="414528" cy="41452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118778" y="1596355"/>
              <a:ext cx="1085215" cy="3142615"/>
            </a:xfrm>
            <a:custGeom>
              <a:avLst/>
              <a:gdLst/>
              <a:ahLst/>
              <a:cxnLst/>
              <a:rect l="l" t="t" r="r" b="b"/>
              <a:pathLst>
                <a:path w="1085214" h="3142615">
                  <a:moveTo>
                    <a:pt x="904099" y="0"/>
                  </a:moveTo>
                  <a:lnTo>
                    <a:pt x="180823" y="0"/>
                  </a:lnTo>
                  <a:lnTo>
                    <a:pt x="132753" y="6459"/>
                  </a:lnTo>
                  <a:lnTo>
                    <a:pt x="89558" y="24687"/>
                  </a:lnTo>
                  <a:lnTo>
                    <a:pt x="52962" y="52961"/>
                  </a:lnTo>
                  <a:lnTo>
                    <a:pt x="24687" y="89558"/>
                  </a:lnTo>
                  <a:lnTo>
                    <a:pt x="6459" y="132752"/>
                  </a:lnTo>
                  <a:lnTo>
                    <a:pt x="0" y="180822"/>
                  </a:lnTo>
                  <a:lnTo>
                    <a:pt x="0" y="2961173"/>
                  </a:lnTo>
                  <a:lnTo>
                    <a:pt x="6459" y="3009244"/>
                  </a:lnTo>
                  <a:lnTo>
                    <a:pt x="24687" y="3052439"/>
                  </a:lnTo>
                  <a:lnTo>
                    <a:pt x="52962" y="3089035"/>
                  </a:lnTo>
                  <a:lnTo>
                    <a:pt x="89558" y="3117310"/>
                  </a:lnTo>
                  <a:lnTo>
                    <a:pt x="132753" y="3135538"/>
                  </a:lnTo>
                  <a:lnTo>
                    <a:pt x="180823" y="3141997"/>
                  </a:lnTo>
                  <a:lnTo>
                    <a:pt x="904099" y="3141997"/>
                  </a:lnTo>
                  <a:lnTo>
                    <a:pt x="952168" y="3135538"/>
                  </a:lnTo>
                  <a:lnTo>
                    <a:pt x="995363" y="3117310"/>
                  </a:lnTo>
                  <a:lnTo>
                    <a:pt x="1031959" y="3089035"/>
                  </a:lnTo>
                  <a:lnTo>
                    <a:pt x="1060233" y="3052439"/>
                  </a:lnTo>
                  <a:lnTo>
                    <a:pt x="1078462" y="3009244"/>
                  </a:lnTo>
                  <a:lnTo>
                    <a:pt x="1084921" y="2961173"/>
                  </a:lnTo>
                  <a:lnTo>
                    <a:pt x="1084921" y="180822"/>
                  </a:lnTo>
                  <a:lnTo>
                    <a:pt x="1078462" y="132752"/>
                  </a:lnTo>
                  <a:lnTo>
                    <a:pt x="1060233" y="89558"/>
                  </a:lnTo>
                  <a:lnTo>
                    <a:pt x="1031959" y="52961"/>
                  </a:lnTo>
                  <a:lnTo>
                    <a:pt x="995363" y="24687"/>
                  </a:lnTo>
                  <a:lnTo>
                    <a:pt x="952168" y="6459"/>
                  </a:lnTo>
                  <a:lnTo>
                    <a:pt x="904099" y="0"/>
                  </a:lnTo>
                  <a:close/>
                </a:path>
              </a:pathLst>
            </a:custGeom>
            <a:solidFill>
              <a:srgbClr val="9400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118778" y="1596356"/>
              <a:ext cx="1085215" cy="3142615"/>
            </a:xfrm>
            <a:custGeom>
              <a:avLst/>
              <a:gdLst/>
              <a:ahLst/>
              <a:cxnLst/>
              <a:rect l="l" t="t" r="r" b="b"/>
              <a:pathLst>
                <a:path w="1085214" h="3142615">
                  <a:moveTo>
                    <a:pt x="180823" y="3141997"/>
                  </a:moveTo>
                  <a:lnTo>
                    <a:pt x="132753" y="3135537"/>
                  </a:lnTo>
                  <a:lnTo>
                    <a:pt x="89558" y="3117309"/>
                  </a:lnTo>
                  <a:lnTo>
                    <a:pt x="52961" y="3089035"/>
                  </a:lnTo>
                  <a:lnTo>
                    <a:pt x="24687" y="3052438"/>
                  </a:lnTo>
                  <a:lnTo>
                    <a:pt x="6459" y="3009244"/>
                  </a:lnTo>
                  <a:lnTo>
                    <a:pt x="0" y="2961174"/>
                  </a:lnTo>
                  <a:lnTo>
                    <a:pt x="0" y="180823"/>
                  </a:lnTo>
                  <a:lnTo>
                    <a:pt x="6459" y="132753"/>
                  </a:lnTo>
                  <a:lnTo>
                    <a:pt x="24687" y="89558"/>
                  </a:lnTo>
                  <a:lnTo>
                    <a:pt x="52961" y="52961"/>
                  </a:lnTo>
                  <a:lnTo>
                    <a:pt x="89558" y="24687"/>
                  </a:lnTo>
                  <a:lnTo>
                    <a:pt x="132753" y="6459"/>
                  </a:lnTo>
                  <a:lnTo>
                    <a:pt x="180823" y="0"/>
                  </a:lnTo>
                  <a:lnTo>
                    <a:pt x="904098" y="0"/>
                  </a:lnTo>
                  <a:lnTo>
                    <a:pt x="952168" y="6459"/>
                  </a:lnTo>
                  <a:lnTo>
                    <a:pt x="995362" y="24687"/>
                  </a:lnTo>
                  <a:lnTo>
                    <a:pt x="1031959" y="52961"/>
                  </a:lnTo>
                  <a:lnTo>
                    <a:pt x="1060233" y="89558"/>
                  </a:lnTo>
                  <a:lnTo>
                    <a:pt x="1078461" y="132753"/>
                  </a:lnTo>
                  <a:lnTo>
                    <a:pt x="1084921" y="180823"/>
                  </a:lnTo>
                  <a:lnTo>
                    <a:pt x="1084921" y="2961174"/>
                  </a:lnTo>
                  <a:lnTo>
                    <a:pt x="1078461" y="3009244"/>
                  </a:lnTo>
                  <a:lnTo>
                    <a:pt x="1060233" y="3052438"/>
                  </a:lnTo>
                  <a:lnTo>
                    <a:pt x="1031959" y="3089035"/>
                  </a:lnTo>
                  <a:lnTo>
                    <a:pt x="995362" y="3117309"/>
                  </a:lnTo>
                  <a:lnTo>
                    <a:pt x="952168" y="3135537"/>
                  </a:lnTo>
                  <a:lnTo>
                    <a:pt x="904098" y="3141997"/>
                  </a:lnTo>
                  <a:lnTo>
                    <a:pt x="180823" y="314199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90649" y="3107829"/>
              <a:ext cx="1528445" cy="127635"/>
            </a:xfrm>
            <a:custGeom>
              <a:avLst/>
              <a:gdLst/>
              <a:ahLst/>
              <a:cxnLst/>
              <a:rect l="l" t="t" r="r" b="b"/>
              <a:pathLst>
                <a:path w="1528445" h="127635">
                  <a:moveTo>
                    <a:pt x="424865" y="73101"/>
                  </a:moveTo>
                  <a:lnTo>
                    <a:pt x="334048" y="73101"/>
                  </a:lnTo>
                  <a:lnTo>
                    <a:pt x="316090" y="73101"/>
                  </a:lnTo>
                  <a:lnTo>
                    <a:pt x="315849" y="126987"/>
                  </a:lnTo>
                  <a:lnTo>
                    <a:pt x="424865" y="73101"/>
                  </a:lnTo>
                  <a:close/>
                </a:path>
                <a:path w="1528445" h="127635">
                  <a:moveTo>
                    <a:pt x="443128" y="64071"/>
                  </a:moveTo>
                  <a:lnTo>
                    <a:pt x="316420" y="0"/>
                  </a:lnTo>
                  <a:lnTo>
                    <a:pt x="316179" y="53975"/>
                  </a:lnTo>
                  <a:lnTo>
                    <a:pt x="4330" y="52565"/>
                  </a:lnTo>
                  <a:lnTo>
                    <a:pt x="50" y="56807"/>
                  </a:lnTo>
                  <a:lnTo>
                    <a:pt x="0" y="67322"/>
                  </a:lnTo>
                  <a:lnTo>
                    <a:pt x="4241" y="71615"/>
                  </a:lnTo>
                  <a:lnTo>
                    <a:pt x="316090" y="73025"/>
                  </a:lnTo>
                  <a:lnTo>
                    <a:pt x="334048" y="73101"/>
                  </a:lnTo>
                  <a:lnTo>
                    <a:pt x="425030" y="73025"/>
                  </a:lnTo>
                  <a:lnTo>
                    <a:pt x="443128" y="64071"/>
                  </a:lnTo>
                  <a:close/>
                </a:path>
                <a:path w="1528445" h="127635">
                  <a:moveTo>
                    <a:pt x="1528127" y="64071"/>
                  </a:moveTo>
                  <a:lnTo>
                    <a:pt x="1509077" y="54546"/>
                  </a:lnTo>
                  <a:lnTo>
                    <a:pt x="1401127" y="571"/>
                  </a:lnTo>
                  <a:lnTo>
                    <a:pt x="1401127" y="54546"/>
                  </a:lnTo>
                  <a:lnTo>
                    <a:pt x="907770" y="54546"/>
                  </a:lnTo>
                  <a:lnTo>
                    <a:pt x="903503" y="58813"/>
                  </a:lnTo>
                  <a:lnTo>
                    <a:pt x="903503" y="69329"/>
                  </a:lnTo>
                  <a:lnTo>
                    <a:pt x="907770" y="73596"/>
                  </a:lnTo>
                  <a:lnTo>
                    <a:pt x="1401127" y="73596"/>
                  </a:lnTo>
                  <a:lnTo>
                    <a:pt x="1401127" y="127571"/>
                  </a:lnTo>
                  <a:lnTo>
                    <a:pt x="1509077" y="73596"/>
                  </a:lnTo>
                  <a:lnTo>
                    <a:pt x="1528127" y="64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880076" y="1701625"/>
              <a:ext cx="2611755" cy="699770"/>
            </a:xfrm>
            <a:custGeom>
              <a:avLst/>
              <a:gdLst/>
              <a:ahLst/>
              <a:cxnLst/>
              <a:rect l="l" t="t" r="r" b="b"/>
              <a:pathLst>
                <a:path w="2611754" h="699769">
                  <a:moveTo>
                    <a:pt x="2494605" y="0"/>
                  </a:moveTo>
                  <a:lnTo>
                    <a:pt x="116559" y="0"/>
                  </a:lnTo>
                  <a:lnTo>
                    <a:pt x="71189" y="9159"/>
                  </a:lnTo>
                  <a:lnTo>
                    <a:pt x="34139" y="34139"/>
                  </a:lnTo>
                  <a:lnTo>
                    <a:pt x="9159" y="71189"/>
                  </a:lnTo>
                  <a:lnTo>
                    <a:pt x="0" y="116560"/>
                  </a:lnTo>
                  <a:lnTo>
                    <a:pt x="0" y="582786"/>
                  </a:lnTo>
                  <a:lnTo>
                    <a:pt x="9159" y="628157"/>
                  </a:lnTo>
                  <a:lnTo>
                    <a:pt x="34139" y="665207"/>
                  </a:lnTo>
                  <a:lnTo>
                    <a:pt x="71189" y="690187"/>
                  </a:lnTo>
                  <a:lnTo>
                    <a:pt x="116559" y="699347"/>
                  </a:lnTo>
                  <a:lnTo>
                    <a:pt x="2494605" y="699347"/>
                  </a:lnTo>
                  <a:lnTo>
                    <a:pt x="2539975" y="690187"/>
                  </a:lnTo>
                  <a:lnTo>
                    <a:pt x="2577026" y="665207"/>
                  </a:lnTo>
                  <a:lnTo>
                    <a:pt x="2602005" y="628157"/>
                  </a:lnTo>
                  <a:lnTo>
                    <a:pt x="2611165" y="582786"/>
                  </a:lnTo>
                  <a:lnTo>
                    <a:pt x="2611165" y="116560"/>
                  </a:lnTo>
                  <a:lnTo>
                    <a:pt x="2602005" y="71189"/>
                  </a:lnTo>
                  <a:lnTo>
                    <a:pt x="2577026" y="34139"/>
                  </a:lnTo>
                  <a:lnTo>
                    <a:pt x="2539975" y="9159"/>
                  </a:lnTo>
                  <a:lnTo>
                    <a:pt x="2494605" y="0"/>
                  </a:lnTo>
                  <a:close/>
                </a:path>
              </a:pathLst>
            </a:custGeom>
            <a:solidFill>
              <a:srgbClr val="4000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880076" y="1701625"/>
              <a:ext cx="2611755" cy="699770"/>
            </a:xfrm>
            <a:custGeom>
              <a:avLst/>
              <a:gdLst/>
              <a:ahLst/>
              <a:cxnLst/>
              <a:rect l="l" t="t" r="r" b="b"/>
              <a:pathLst>
                <a:path w="2611754" h="699769">
                  <a:moveTo>
                    <a:pt x="0" y="116560"/>
                  </a:moveTo>
                  <a:lnTo>
                    <a:pt x="9159" y="71189"/>
                  </a:lnTo>
                  <a:lnTo>
                    <a:pt x="34139" y="34139"/>
                  </a:lnTo>
                  <a:lnTo>
                    <a:pt x="71189" y="9159"/>
                  </a:lnTo>
                  <a:lnTo>
                    <a:pt x="116560" y="0"/>
                  </a:lnTo>
                  <a:lnTo>
                    <a:pt x="2494606" y="0"/>
                  </a:lnTo>
                  <a:lnTo>
                    <a:pt x="2539976" y="9159"/>
                  </a:lnTo>
                  <a:lnTo>
                    <a:pt x="2577026" y="34139"/>
                  </a:lnTo>
                  <a:lnTo>
                    <a:pt x="2602006" y="71189"/>
                  </a:lnTo>
                  <a:lnTo>
                    <a:pt x="2611166" y="116560"/>
                  </a:lnTo>
                  <a:lnTo>
                    <a:pt x="2611166" y="582786"/>
                  </a:lnTo>
                  <a:lnTo>
                    <a:pt x="2602006" y="628157"/>
                  </a:lnTo>
                  <a:lnTo>
                    <a:pt x="2577026" y="665207"/>
                  </a:lnTo>
                  <a:lnTo>
                    <a:pt x="2539976" y="690187"/>
                  </a:lnTo>
                  <a:lnTo>
                    <a:pt x="2494606" y="699347"/>
                  </a:lnTo>
                  <a:lnTo>
                    <a:pt x="116560" y="699347"/>
                  </a:lnTo>
                  <a:lnTo>
                    <a:pt x="71189" y="690187"/>
                  </a:lnTo>
                  <a:lnTo>
                    <a:pt x="34139" y="665207"/>
                  </a:lnTo>
                  <a:lnTo>
                    <a:pt x="9159" y="628157"/>
                  </a:lnTo>
                  <a:lnTo>
                    <a:pt x="0" y="582786"/>
                  </a:lnTo>
                  <a:lnTo>
                    <a:pt x="0" y="11656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152197" y="1902459"/>
            <a:ext cx="20688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orchestration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870551" y="2909750"/>
            <a:ext cx="2562860" cy="718820"/>
            <a:chOff x="4870551" y="2909750"/>
            <a:chExt cx="2562860" cy="718820"/>
          </a:xfrm>
        </p:grpSpPr>
        <p:sp>
          <p:nvSpPr>
            <p:cNvPr id="19" name="object 19" descr=""/>
            <p:cNvSpPr/>
            <p:nvPr/>
          </p:nvSpPr>
          <p:spPr>
            <a:xfrm>
              <a:off x="4880076" y="2919275"/>
              <a:ext cx="2543810" cy="699770"/>
            </a:xfrm>
            <a:custGeom>
              <a:avLst/>
              <a:gdLst/>
              <a:ahLst/>
              <a:cxnLst/>
              <a:rect l="l" t="t" r="r" b="b"/>
              <a:pathLst>
                <a:path w="2543809" h="699770">
                  <a:moveTo>
                    <a:pt x="2427022" y="0"/>
                  </a:moveTo>
                  <a:lnTo>
                    <a:pt x="116560" y="0"/>
                  </a:lnTo>
                  <a:lnTo>
                    <a:pt x="71189" y="9159"/>
                  </a:lnTo>
                  <a:lnTo>
                    <a:pt x="34139" y="34139"/>
                  </a:lnTo>
                  <a:lnTo>
                    <a:pt x="9159" y="71190"/>
                  </a:lnTo>
                  <a:lnTo>
                    <a:pt x="0" y="116561"/>
                  </a:lnTo>
                  <a:lnTo>
                    <a:pt x="0" y="582786"/>
                  </a:lnTo>
                  <a:lnTo>
                    <a:pt x="9159" y="628157"/>
                  </a:lnTo>
                  <a:lnTo>
                    <a:pt x="34139" y="665207"/>
                  </a:lnTo>
                  <a:lnTo>
                    <a:pt x="71189" y="690187"/>
                  </a:lnTo>
                  <a:lnTo>
                    <a:pt x="116560" y="699347"/>
                  </a:lnTo>
                  <a:lnTo>
                    <a:pt x="2427022" y="699347"/>
                  </a:lnTo>
                  <a:lnTo>
                    <a:pt x="2472392" y="690187"/>
                  </a:lnTo>
                  <a:lnTo>
                    <a:pt x="2509443" y="665207"/>
                  </a:lnTo>
                  <a:lnTo>
                    <a:pt x="2534422" y="628157"/>
                  </a:lnTo>
                  <a:lnTo>
                    <a:pt x="2543582" y="582786"/>
                  </a:lnTo>
                  <a:lnTo>
                    <a:pt x="2543582" y="116561"/>
                  </a:lnTo>
                  <a:lnTo>
                    <a:pt x="2534422" y="71190"/>
                  </a:lnTo>
                  <a:lnTo>
                    <a:pt x="2509443" y="34139"/>
                  </a:lnTo>
                  <a:lnTo>
                    <a:pt x="2472392" y="9159"/>
                  </a:lnTo>
                  <a:lnTo>
                    <a:pt x="2427022" y="0"/>
                  </a:lnTo>
                  <a:close/>
                </a:path>
              </a:pathLst>
            </a:custGeom>
            <a:solidFill>
              <a:srgbClr val="4000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880076" y="2919275"/>
              <a:ext cx="2543810" cy="699770"/>
            </a:xfrm>
            <a:custGeom>
              <a:avLst/>
              <a:gdLst/>
              <a:ahLst/>
              <a:cxnLst/>
              <a:rect l="l" t="t" r="r" b="b"/>
              <a:pathLst>
                <a:path w="2543809" h="699770">
                  <a:moveTo>
                    <a:pt x="0" y="116561"/>
                  </a:moveTo>
                  <a:lnTo>
                    <a:pt x="9159" y="71190"/>
                  </a:lnTo>
                  <a:lnTo>
                    <a:pt x="34140" y="34140"/>
                  </a:lnTo>
                  <a:lnTo>
                    <a:pt x="71190" y="9159"/>
                  </a:lnTo>
                  <a:lnTo>
                    <a:pt x="116561" y="0"/>
                  </a:lnTo>
                  <a:lnTo>
                    <a:pt x="2427023" y="0"/>
                  </a:lnTo>
                  <a:lnTo>
                    <a:pt x="2472393" y="9159"/>
                  </a:lnTo>
                  <a:lnTo>
                    <a:pt x="2509444" y="34140"/>
                  </a:lnTo>
                  <a:lnTo>
                    <a:pt x="2534424" y="71190"/>
                  </a:lnTo>
                  <a:lnTo>
                    <a:pt x="2543584" y="116561"/>
                  </a:lnTo>
                  <a:lnTo>
                    <a:pt x="2543584" y="582786"/>
                  </a:lnTo>
                  <a:lnTo>
                    <a:pt x="2534424" y="628157"/>
                  </a:lnTo>
                  <a:lnTo>
                    <a:pt x="2509444" y="665207"/>
                  </a:lnTo>
                  <a:lnTo>
                    <a:pt x="2472393" y="690188"/>
                  </a:lnTo>
                  <a:lnTo>
                    <a:pt x="2427023" y="699348"/>
                  </a:lnTo>
                  <a:lnTo>
                    <a:pt x="116561" y="699348"/>
                  </a:lnTo>
                  <a:lnTo>
                    <a:pt x="71190" y="690188"/>
                  </a:lnTo>
                  <a:lnTo>
                    <a:pt x="34140" y="665207"/>
                  </a:lnTo>
                  <a:lnTo>
                    <a:pt x="9159" y="628157"/>
                  </a:lnTo>
                  <a:lnTo>
                    <a:pt x="0" y="582786"/>
                  </a:lnTo>
                  <a:lnTo>
                    <a:pt x="0" y="11656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5292235" y="3121659"/>
            <a:ext cx="17195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inference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8077200" y="1016487"/>
            <a:ext cx="3808729" cy="3722370"/>
          </a:xfrm>
          <a:custGeom>
            <a:avLst/>
            <a:gdLst/>
            <a:ahLst/>
            <a:cxnLst/>
            <a:rect l="l" t="t" r="r" b="b"/>
            <a:pathLst>
              <a:path w="3808729" h="3722370">
                <a:moveTo>
                  <a:pt x="0" y="0"/>
                </a:moveTo>
                <a:lnTo>
                  <a:pt x="3808730" y="0"/>
                </a:lnTo>
                <a:lnTo>
                  <a:pt x="3808730" y="3721882"/>
                </a:lnTo>
                <a:lnTo>
                  <a:pt x="0" y="372188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147E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8613140" y="1090675"/>
            <a:ext cx="1922780" cy="409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2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dirty="0" sz="12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account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(AWS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owned</a:t>
            </a:r>
            <a:r>
              <a:rPr dirty="0" sz="12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operated)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86343" y="1024127"/>
            <a:ext cx="414527" cy="414527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8949145" y="3020059"/>
            <a:ext cx="831850" cy="5772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Provisioned capacity compute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375484" y="4227067"/>
            <a:ext cx="1258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tuned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77983" y="3706367"/>
            <a:ext cx="475487" cy="475488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9601735" y="2617723"/>
            <a:ext cx="8267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Base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651714" y="2118360"/>
            <a:ext cx="8218805" cy="4424045"/>
            <a:chOff x="3651714" y="2118360"/>
            <a:chExt cx="8218805" cy="4424045"/>
          </a:xfrm>
        </p:grpSpPr>
        <p:sp>
          <p:nvSpPr>
            <p:cNvPr id="30" name="object 30" descr=""/>
            <p:cNvSpPr/>
            <p:nvPr/>
          </p:nvSpPr>
          <p:spPr>
            <a:xfrm>
              <a:off x="3651714" y="4728828"/>
              <a:ext cx="920750" cy="596900"/>
            </a:xfrm>
            <a:custGeom>
              <a:avLst/>
              <a:gdLst/>
              <a:ahLst/>
              <a:cxnLst/>
              <a:rect l="l" t="t" r="r" b="b"/>
              <a:pathLst>
                <a:path w="920750" h="596900">
                  <a:moveTo>
                    <a:pt x="793667" y="469315"/>
                  </a:moveTo>
                  <a:lnTo>
                    <a:pt x="793667" y="596315"/>
                  </a:lnTo>
                  <a:lnTo>
                    <a:pt x="901617" y="542340"/>
                  </a:lnTo>
                  <a:lnTo>
                    <a:pt x="811627" y="542340"/>
                  </a:lnTo>
                  <a:lnTo>
                    <a:pt x="815892" y="538077"/>
                  </a:lnTo>
                  <a:lnTo>
                    <a:pt x="815892" y="527555"/>
                  </a:lnTo>
                  <a:lnTo>
                    <a:pt x="811627" y="523290"/>
                  </a:lnTo>
                  <a:lnTo>
                    <a:pt x="901617" y="523290"/>
                  </a:lnTo>
                  <a:lnTo>
                    <a:pt x="793667" y="469315"/>
                  </a:lnTo>
                  <a:close/>
                </a:path>
                <a:path w="920750" h="596900">
                  <a:moveTo>
                    <a:pt x="14785" y="0"/>
                  </a:moveTo>
                  <a:lnTo>
                    <a:pt x="4264" y="0"/>
                  </a:lnTo>
                  <a:lnTo>
                    <a:pt x="0" y="4263"/>
                  </a:lnTo>
                  <a:lnTo>
                    <a:pt x="0" y="542340"/>
                  </a:lnTo>
                  <a:lnTo>
                    <a:pt x="793667" y="542340"/>
                  </a:lnTo>
                  <a:lnTo>
                    <a:pt x="793667" y="532815"/>
                  </a:lnTo>
                  <a:lnTo>
                    <a:pt x="19050" y="532815"/>
                  </a:lnTo>
                  <a:lnTo>
                    <a:pt x="9525" y="523290"/>
                  </a:lnTo>
                  <a:lnTo>
                    <a:pt x="19050" y="523290"/>
                  </a:lnTo>
                  <a:lnTo>
                    <a:pt x="19050" y="4263"/>
                  </a:lnTo>
                  <a:lnTo>
                    <a:pt x="14785" y="0"/>
                  </a:lnTo>
                  <a:close/>
                </a:path>
                <a:path w="920750" h="596900">
                  <a:moveTo>
                    <a:pt x="901617" y="523290"/>
                  </a:moveTo>
                  <a:lnTo>
                    <a:pt x="811627" y="523290"/>
                  </a:lnTo>
                  <a:lnTo>
                    <a:pt x="815892" y="527555"/>
                  </a:lnTo>
                  <a:lnTo>
                    <a:pt x="815892" y="538077"/>
                  </a:lnTo>
                  <a:lnTo>
                    <a:pt x="811627" y="542340"/>
                  </a:lnTo>
                  <a:lnTo>
                    <a:pt x="901617" y="542340"/>
                  </a:lnTo>
                  <a:lnTo>
                    <a:pt x="920667" y="532815"/>
                  </a:lnTo>
                  <a:lnTo>
                    <a:pt x="901617" y="523290"/>
                  </a:lnTo>
                  <a:close/>
                </a:path>
                <a:path w="920750" h="596900">
                  <a:moveTo>
                    <a:pt x="19050" y="523290"/>
                  </a:moveTo>
                  <a:lnTo>
                    <a:pt x="9525" y="523290"/>
                  </a:lnTo>
                  <a:lnTo>
                    <a:pt x="19050" y="532815"/>
                  </a:lnTo>
                  <a:lnTo>
                    <a:pt x="19050" y="523290"/>
                  </a:lnTo>
                  <a:close/>
                </a:path>
                <a:path w="920750" h="596900">
                  <a:moveTo>
                    <a:pt x="793667" y="523290"/>
                  </a:moveTo>
                  <a:lnTo>
                    <a:pt x="19050" y="523290"/>
                  </a:lnTo>
                  <a:lnTo>
                    <a:pt x="19050" y="532815"/>
                  </a:lnTo>
                  <a:lnTo>
                    <a:pt x="793667" y="532815"/>
                  </a:lnTo>
                  <a:lnTo>
                    <a:pt x="793667" y="5232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7983" y="2118360"/>
              <a:ext cx="472440" cy="475488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0250807" y="3231911"/>
              <a:ext cx="899794" cy="775970"/>
            </a:xfrm>
            <a:custGeom>
              <a:avLst/>
              <a:gdLst/>
              <a:ahLst/>
              <a:cxnLst/>
              <a:rect l="l" t="t" r="r" b="b"/>
              <a:pathLst>
                <a:path w="899795" h="775970">
                  <a:moveTo>
                    <a:pt x="127000" y="648949"/>
                  </a:moveTo>
                  <a:lnTo>
                    <a:pt x="0" y="712449"/>
                  </a:lnTo>
                  <a:lnTo>
                    <a:pt x="127000" y="775949"/>
                  </a:lnTo>
                  <a:lnTo>
                    <a:pt x="127000" y="721974"/>
                  </a:lnTo>
                  <a:lnTo>
                    <a:pt x="109038" y="721974"/>
                  </a:lnTo>
                  <a:lnTo>
                    <a:pt x="104773" y="717710"/>
                  </a:lnTo>
                  <a:lnTo>
                    <a:pt x="104773" y="707189"/>
                  </a:lnTo>
                  <a:lnTo>
                    <a:pt x="109038" y="702924"/>
                  </a:lnTo>
                  <a:lnTo>
                    <a:pt x="127000" y="702924"/>
                  </a:lnTo>
                  <a:lnTo>
                    <a:pt x="127000" y="648949"/>
                  </a:lnTo>
                  <a:close/>
                </a:path>
                <a:path w="899795" h="775970">
                  <a:moveTo>
                    <a:pt x="127000" y="702924"/>
                  </a:moveTo>
                  <a:lnTo>
                    <a:pt x="109038" y="702924"/>
                  </a:lnTo>
                  <a:lnTo>
                    <a:pt x="104773" y="707189"/>
                  </a:lnTo>
                  <a:lnTo>
                    <a:pt x="104773" y="717710"/>
                  </a:lnTo>
                  <a:lnTo>
                    <a:pt x="109038" y="721974"/>
                  </a:lnTo>
                  <a:lnTo>
                    <a:pt x="127000" y="721974"/>
                  </a:lnTo>
                  <a:lnTo>
                    <a:pt x="127000" y="702924"/>
                  </a:lnTo>
                  <a:close/>
                </a:path>
                <a:path w="899795" h="775970">
                  <a:moveTo>
                    <a:pt x="880342" y="702924"/>
                  </a:moveTo>
                  <a:lnTo>
                    <a:pt x="127000" y="702924"/>
                  </a:lnTo>
                  <a:lnTo>
                    <a:pt x="127000" y="721974"/>
                  </a:lnTo>
                  <a:lnTo>
                    <a:pt x="899392" y="721974"/>
                  </a:lnTo>
                  <a:lnTo>
                    <a:pt x="899392" y="712449"/>
                  </a:lnTo>
                  <a:lnTo>
                    <a:pt x="880342" y="712449"/>
                  </a:lnTo>
                  <a:lnTo>
                    <a:pt x="880342" y="702924"/>
                  </a:lnTo>
                  <a:close/>
                </a:path>
                <a:path w="899795" h="775970">
                  <a:moveTo>
                    <a:pt x="880342" y="15869"/>
                  </a:moveTo>
                  <a:lnTo>
                    <a:pt x="880342" y="712449"/>
                  </a:lnTo>
                  <a:lnTo>
                    <a:pt x="889867" y="702924"/>
                  </a:lnTo>
                  <a:lnTo>
                    <a:pt x="899392" y="702924"/>
                  </a:lnTo>
                  <a:lnTo>
                    <a:pt x="899392" y="19050"/>
                  </a:lnTo>
                  <a:lnTo>
                    <a:pt x="883522" y="19050"/>
                  </a:lnTo>
                  <a:lnTo>
                    <a:pt x="880342" y="15869"/>
                  </a:lnTo>
                  <a:close/>
                </a:path>
                <a:path w="899795" h="775970">
                  <a:moveTo>
                    <a:pt x="899392" y="702924"/>
                  </a:moveTo>
                  <a:lnTo>
                    <a:pt x="889867" y="702924"/>
                  </a:lnTo>
                  <a:lnTo>
                    <a:pt x="880342" y="712449"/>
                  </a:lnTo>
                  <a:lnTo>
                    <a:pt x="899392" y="712449"/>
                  </a:lnTo>
                  <a:lnTo>
                    <a:pt x="899392" y="702924"/>
                  </a:lnTo>
                  <a:close/>
                </a:path>
                <a:path w="899795" h="775970">
                  <a:moveTo>
                    <a:pt x="880342" y="9525"/>
                  </a:moveTo>
                  <a:lnTo>
                    <a:pt x="880342" y="15869"/>
                  </a:lnTo>
                  <a:lnTo>
                    <a:pt x="883522" y="19050"/>
                  </a:lnTo>
                  <a:lnTo>
                    <a:pt x="889867" y="19050"/>
                  </a:lnTo>
                  <a:lnTo>
                    <a:pt x="880342" y="9525"/>
                  </a:lnTo>
                  <a:close/>
                </a:path>
                <a:path w="899795" h="775970">
                  <a:moveTo>
                    <a:pt x="899392" y="9525"/>
                  </a:moveTo>
                  <a:lnTo>
                    <a:pt x="880342" y="9525"/>
                  </a:lnTo>
                  <a:lnTo>
                    <a:pt x="889867" y="19050"/>
                  </a:lnTo>
                  <a:lnTo>
                    <a:pt x="899392" y="19050"/>
                  </a:lnTo>
                  <a:lnTo>
                    <a:pt x="899392" y="9525"/>
                  </a:lnTo>
                  <a:close/>
                </a:path>
                <a:path w="899795" h="775970">
                  <a:moveTo>
                    <a:pt x="899392" y="0"/>
                  </a:moveTo>
                  <a:lnTo>
                    <a:pt x="883522" y="0"/>
                  </a:lnTo>
                  <a:lnTo>
                    <a:pt x="879257" y="4264"/>
                  </a:lnTo>
                  <a:lnTo>
                    <a:pt x="879257" y="14785"/>
                  </a:lnTo>
                  <a:lnTo>
                    <a:pt x="880342" y="15869"/>
                  </a:lnTo>
                  <a:lnTo>
                    <a:pt x="880342" y="9525"/>
                  </a:lnTo>
                  <a:lnTo>
                    <a:pt x="899392" y="9525"/>
                  </a:lnTo>
                  <a:lnTo>
                    <a:pt x="899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051723" y="4935079"/>
              <a:ext cx="3808729" cy="1598295"/>
            </a:xfrm>
            <a:custGeom>
              <a:avLst/>
              <a:gdLst/>
              <a:ahLst/>
              <a:cxnLst/>
              <a:rect l="l" t="t" r="r" b="b"/>
              <a:pathLst>
                <a:path w="3808729" h="1598295">
                  <a:moveTo>
                    <a:pt x="0" y="0"/>
                  </a:moveTo>
                  <a:lnTo>
                    <a:pt x="3808730" y="0"/>
                  </a:lnTo>
                  <a:lnTo>
                    <a:pt x="3808730" y="1597801"/>
                  </a:lnTo>
                  <a:lnTo>
                    <a:pt x="0" y="159780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147E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110420" y="5050027"/>
            <a:ext cx="1663700" cy="409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6050">
              <a:lnSpc>
                <a:spcPct val="105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Identity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access,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logging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87663" y="5019547"/>
            <a:ext cx="12763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account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61959" y="4937759"/>
            <a:ext cx="411479" cy="411479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8167979" y="6071108"/>
            <a:ext cx="943610" cy="4006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80645" marR="5080" indent="-68580">
              <a:lnSpc>
                <a:spcPct val="105000"/>
              </a:lnSpc>
              <a:spcBef>
                <a:spcPts val="25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200" spc="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46320" y="5522976"/>
            <a:ext cx="320039" cy="323088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82055" y="5522976"/>
            <a:ext cx="320039" cy="323088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06183" y="5522976"/>
            <a:ext cx="323088" cy="323088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3423945" y="1669164"/>
            <a:ext cx="8322309" cy="4733290"/>
            <a:chOff x="3423945" y="1669164"/>
            <a:chExt cx="8322309" cy="4733290"/>
          </a:xfrm>
        </p:grpSpPr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3945" y="1669164"/>
              <a:ext cx="474588" cy="452103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8619579" y="2346693"/>
              <a:ext cx="2571115" cy="1607820"/>
            </a:xfrm>
            <a:custGeom>
              <a:avLst/>
              <a:gdLst/>
              <a:ahLst/>
              <a:cxnLst/>
              <a:rect l="l" t="t" r="r" b="b"/>
              <a:pathLst>
                <a:path w="2571115" h="1607820">
                  <a:moveTo>
                    <a:pt x="73025" y="1509128"/>
                  </a:moveTo>
                  <a:lnTo>
                    <a:pt x="68770" y="1504861"/>
                  </a:lnTo>
                  <a:lnTo>
                    <a:pt x="58242" y="1504861"/>
                  </a:lnTo>
                  <a:lnTo>
                    <a:pt x="53975" y="1509128"/>
                  </a:lnTo>
                  <a:lnTo>
                    <a:pt x="53975" y="1557756"/>
                  </a:lnTo>
                  <a:lnTo>
                    <a:pt x="58242" y="1562011"/>
                  </a:lnTo>
                  <a:lnTo>
                    <a:pt x="68770" y="1562011"/>
                  </a:lnTo>
                  <a:lnTo>
                    <a:pt x="73025" y="1557756"/>
                  </a:lnTo>
                  <a:lnTo>
                    <a:pt x="73025" y="1509128"/>
                  </a:lnTo>
                  <a:close/>
                </a:path>
                <a:path w="2571115" h="1607820">
                  <a:moveTo>
                    <a:pt x="73025" y="1432928"/>
                  </a:moveTo>
                  <a:lnTo>
                    <a:pt x="68770" y="1428661"/>
                  </a:lnTo>
                  <a:lnTo>
                    <a:pt x="58242" y="1428661"/>
                  </a:lnTo>
                  <a:lnTo>
                    <a:pt x="53975" y="1432928"/>
                  </a:lnTo>
                  <a:lnTo>
                    <a:pt x="53975" y="1481556"/>
                  </a:lnTo>
                  <a:lnTo>
                    <a:pt x="58242" y="1485811"/>
                  </a:lnTo>
                  <a:lnTo>
                    <a:pt x="68770" y="1485811"/>
                  </a:lnTo>
                  <a:lnTo>
                    <a:pt x="73025" y="1481556"/>
                  </a:lnTo>
                  <a:lnTo>
                    <a:pt x="73025" y="1432928"/>
                  </a:lnTo>
                  <a:close/>
                </a:path>
                <a:path w="2571115" h="1607820">
                  <a:moveTo>
                    <a:pt x="73025" y="1356728"/>
                  </a:moveTo>
                  <a:lnTo>
                    <a:pt x="68770" y="1352461"/>
                  </a:lnTo>
                  <a:lnTo>
                    <a:pt x="58242" y="1352461"/>
                  </a:lnTo>
                  <a:lnTo>
                    <a:pt x="53975" y="1356728"/>
                  </a:lnTo>
                  <a:lnTo>
                    <a:pt x="53975" y="1405356"/>
                  </a:lnTo>
                  <a:lnTo>
                    <a:pt x="58242" y="1409611"/>
                  </a:lnTo>
                  <a:lnTo>
                    <a:pt x="68770" y="1409611"/>
                  </a:lnTo>
                  <a:lnTo>
                    <a:pt x="73025" y="1405356"/>
                  </a:lnTo>
                  <a:lnTo>
                    <a:pt x="73025" y="1356728"/>
                  </a:lnTo>
                  <a:close/>
                </a:path>
                <a:path w="2571115" h="1607820">
                  <a:moveTo>
                    <a:pt x="73025" y="508025"/>
                  </a:moveTo>
                  <a:lnTo>
                    <a:pt x="68757" y="503758"/>
                  </a:lnTo>
                  <a:lnTo>
                    <a:pt x="58242" y="503758"/>
                  </a:lnTo>
                  <a:lnTo>
                    <a:pt x="53975" y="508025"/>
                  </a:lnTo>
                  <a:lnTo>
                    <a:pt x="53975" y="556641"/>
                  </a:lnTo>
                  <a:lnTo>
                    <a:pt x="58242" y="560908"/>
                  </a:lnTo>
                  <a:lnTo>
                    <a:pt x="68757" y="560908"/>
                  </a:lnTo>
                  <a:lnTo>
                    <a:pt x="73025" y="556641"/>
                  </a:lnTo>
                  <a:lnTo>
                    <a:pt x="73025" y="508025"/>
                  </a:lnTo>
                  <a:close/>
                </a:path>
                <a:path w="2571115" h="1607820">
                  <a:moveTo>
                    <a:pt x="73025" y="431825"/>
                  </a:moveTo>
                  <a:lnTo>
                    <a:pt x="68757" y="427558"/>
                  </a:lnTo>
                  <a:lnTo>
                    <a:pt x="58242" y="427558"/>
                  </a:lnTo>
                  <a:lnTo>
                    <a:pt x="53975" y="431825"/>
                  </a:lnTo>
                  <a:lnTo>
                    <a:pt x="53975" y="480441"/>
                  </a:lnTo>
                  <a:lnTo>
                    <a:pt x="58242" y="484708"/>
                  </a:lnTo>
                  <a:lnTo>
                    <a:pt x="68757" y="484708"/>
                  </a:lnTo>
                  <a:lnTo>
                    <a:pt x="73025" y="480441"/>
                  </a:lnTo>
                  <a:lnTo>
                    <a:pt x="73025" y="431825"/>
                  </a:lnTo>
                  <a:close/>
                </a:path>
                <a:path w="2571115" h="1607820">
                  <a:moveTo>
                    <a:pt x="73025" y="355625"/>
                  </a:moveTo>
                  <a:lnTo>
                    <a:pt x="68757" y="351358"/>
                  </a:lnTo>
                  <a:lnTo>
                    <a:pt x="58242" y="351358"/>
                  </a:lnTo>
                  <a:lnTo>
                    <a:pt x="53975" y="355625"/>
                  </a:lnTo>
                  <a:lnTo>
                    <a:pt x="53975" y="404241"/>
                  </a:lnTo>
                  <a:lnTo>
                    <a:pt x="58242" y="408508"/>
                  </a:lnTo>
                  <a:lnTo>
                    <a:pt x="68757" y="408508"/>
                  </a:lnTo>
                  <a:lnTo>
                    <a:pt x="73025" y="404241"/>
                  </a:lnTo>
                  <a:lnTo>
                    <a:pt x="73025" y="355625"/>
                  </a:lnTo>
                  <a:close/>
                </a:path>
                <a:path w="2571115" h="1607820">
                  <a:moveTo>
                    <a:pt x="73025" y="279425"/>
                  </a:moveTo>
                  <a:lnTo>
                    <a:pt x="68757" y="275158"/>
                  </a:lnTo>
                  <a:lnTo>
                    <a:pt x="58242" y="275158"/>
                  </a:lnTo>
                  <a:lnTo>
                    <a:pt x="53975" y="279425"/>
                  </a:lnTo>
                  <a:lnTo>
                    <a:pt x="53975" y="328041"/>
                  </a:lnTo>
                  <a:lnTo>
                    <a:pt x="58242" y="332308"/>
                  </a:lnTo>
                  <a:lnTo>
                    <a:pt x="68757" y="332308"/>
                  </a:lnTo>
                  <a:lnTo>
                    <a:pt x="73025" y="328041"/>
                  </a:lnTo>
                  <a:lnTo>
                    <a:pt x="73025" y="279425"/>
                  </a:lnTo>
                  <a:close/>
                </a:path>
                <a:path w="2571115" h="1607820">
                  <a:moveTo>
                    <a:pt x="73025" y="203225"/>
                  </a:moveTo>
                  <a:lnTo>
                    <a:pt x="68757" y="198958"/>
                  </a:lnTo>
                  <a:lnTo>
                    <a:pt x="58242" y="198958"/>
                  </a:lnTo>
                  <a:lnTo>
                    <a:pt x="53975" y="203225"/>
                  </a:lnTo>
                  <a:lnTo>
                    <a:pt x="53975" y="251841"/>
                  </a:lnTo>
                  <a:lnTo>
                    <a:pt x="58242" y="256108"/>
                  </a:lnTo>
                  <a:lnTo>
                    <a:pt x="68757" y="256108"/>
                  </a:lnTo>
                  <a:lnTo>
                    <a:pt x="73025" y="251841"/>
                  </a:lnTo>
                  <a:lnTo>
                    <a:pt x="73025" y="203225"/>
                  </a:lnTo>
                  <a:close/>
                </a:path>
                <a:path w="2571115" h="1607820">
                  <a:moveTo>
                    <a:pt x="73025" y="127025"/>
                  </a:moveTo>
                  <a:lnTo>
                    <a:pt x="68757" y="122758"/>
                  </a:lnTo>
                  <a:lnTo>
                    <a:pt x="58242" y="122758"/>
                  </a:lnTo>
                  <a:lnTo>
                    <a:pt x="53975" y="127025"/>
                  </a:lnTo>
                  <a:lnTo>
                    <a:pt x="53975" y="175641"/>
                  </a:lnTo>
                  <a:lnTo>
                    <a:pt x="58242" y="179908"/>
                  </a:lnTo>
                  <a:lnTo>
                    <a:pt x="68757" y="179908"/>
                  </a:lnTo>
                  <a:lnTo>
                    <a:pt x="73025" y="175641"/>
                  </a:lnTo>
                  <a:lnTo>
                    <a:pt x="73025" y="127025"/>
                  </a:lnTo>
                  <a:close/>
                </a:path>
                <a:path w="2571115" h="1607820">
                  <a:moveTo>
                    <a:pt x="73025" y="50825"/>
                  </a:moveTo>
                  <a:lnTo>
                    <a:pt x="68757" y="46558"/>
                  </a:lnTo>
                  <a:lnTo>
                    <a:pt x="58242" y="46558"/>
                  </a:lnTo>
                  <a:lnTo>
                    <a:pt x="53975" y="50825"/>
                  </a:lnTo>
                  <a:lnTo>
                    <a:pt x="53975" y="99441"/>
                  </a:lnTo>
                  <a:lnTo>
                    <a:pt x="58242" y="103708"/>
                  </a:lnTo>
                  <a:lnTo>
                    <a:pt x="68757" y="103708"/>
                  </a:lnTo>
                  <a:lnTo>
                    <a:pt x="73025" y="99441"/>
                  </a:lnTo>
                  <a:lnTo>
                    <a:pt x="73025" y="50825"/>
                  </a:lnTo>
                  <a:close/>
                </a:path>
                <a:path w="2571115" h="1607820">
                  <a:moveTo>
                    <a:pt x="102679" y="4267"/>
                  </a:moveTo>
                  <a:lnTo>
                    <a:pt x="98412" y="0"/>
                  </a:lnTo>
                  <a:lnTo>
                    <a:pt x="53975" y="0"/>
                  </a:lnTo>
                  <a:lnTo>
                    <a:pt x="53975" y="23241"/>
                  </a:lnTo>
                  <a:lnTo>
                    <a:pt x="58242" y="27508"/>
                  </a:lnTo>
                  <a:lnTo>
                    <a:pt x="68757" y="27508"/>
                  </a:lnTo>
                  <a:lnTo>
                    <a:pt x="73025" y="23241"/>
                  </a:lnTo>
                  <a:lnTo>
                    <a:pt x="73025" y="19050"/>
                  </a:lnTo>
                  <a:lnTo>
                    <a:pt x="98412" y="19050"/>
                  </a:lnTo>
                  <a:lnTo>
                    <a:pt x="102679" y="14795"/>
                  </a:lnTo>
                  <a:lnTo>
                    <a:pt x="102679" y="9525"/>
                  </a:lnTo>
                  <a:lnTo>
                    <a:pt x="102679" y="4267"/>
                  </a:lnTo>
                  <a:close/>
                </a:path>
                <a:path w="2571115" h="1607820">
                  <a:moveTo>
                    <a:pt x="104051" y="1592414"/>
                  </a:moveTo>
                  <a:lnTo>
                    <a:pt x="99783" y="1588147"/>
                  </a:lnTo>
                  <a:lnTo>
                    <a:pt x="73025" y="1588147"/>
                  </a:lnTo>
                  <a:lnTo>
                    <a:pt x="73025" y="1585328"/>
                  </a:lnTo>
                  <a:lnTo>
                    <a:pt x="68770" y="1581061"/>
                  </a:lnTo>
                  <a:lnTo>
                    <a:pt x="58242" y="1581061"/>
                  </a:lnTo>
                  <a:lnTo>
                    <a:pt x="53975" y="1585328"/>
                  </a:lnTo>
                  <a:lnTo>
                    <a:pt x="53975" y="1607197"/>
                  </a:lnTo>
                  <a:lnTo>
                    <a:pt x="99783" y="1607197"/>
                  </a:lnTo>
                  <a:lnTo>
                    <a:pt x="104051" y="1602930"/>
                  </a:lnTo>
                  <a:lnTo>
                    <a:pt x="104051" y="1597672"/>
                  </a:lnTo>
                  <a:lnTo>
                    <a:pt x="104051" y="1592414"/>
                  </a:lnTo>
                  <a:close/>
                </a:path>
                <a:path w="2571115" h="1607820">
                  <a:moveTo>
                    <a:pt x="127000" y="1290320"/>
                  </a:moveTo>
                  <a:lnTo>
                    <a:pt x="119976" y="1276261"/>
                  </a:lnTo>
                  <a:lnTo>
                    <a:pt x="63500" y="1163320"/>
                  </a:lnTo>
                  <a:lnTo>
                    <a:pt x="0" y="1290320"/>
                  </a:lnTo>
                  <a:lnTo>
                    <a:pt x="53975" y="1290320"/>
                  </a:lnTo>
                  <a:lnTo>
                    <a:pt x="53975" y="1329156"/>
                  </a:lnTo>
                  <a:lnTo>
                    <a:pt x="58242" y="1333411"/>
                  </a:lnTo>
                  <a:lnTo>
                    <a:pt x="68770" y="1333411"/>
                  </a:lnTo>
                  <a:lnTo>
                    <a:pt x="73025" y="1329156"/>
                  </a:lnTo>
                  <a:lnTo>
                    <a:pt x="73025" y="1290320"/>
                  </a:lnTo>
                  <a:lnTo>
                    <a:pt x="127000" y="1290320"/>
                  </a:lnTo>
                  <a:close/>
                </a:path>
                <a:path w="2571115" h="1607820">
                  <a:moveTo>
                    <a:pt x="127000" y="568083"/>
                  </a:moveTo>
                  <a:lnTo>
                    <a:pt x="0" y="568083"/>
                  </a:lnTo>
                  <a:lnTo>
                    <a:pt x="63500" y="695083"/>
                  </a:lnTo>
                  <a:lnTo>
                    <a:pt x="127000" y="568083"/>
                  </a:lnTo>
                  <a:close/>
                </a:path>
                <a:path w="2571115" h="1607820">
                  <a:moveTo>
                    <a:pt x="178879" y="4267"/>
                  </a:moveTo>
                  <a:lnTo>
                    <a:pt x="174612" y="0"/>
                  </a:lnTo>
                  <a:lnTo>
                    <a:pt x="125996" y="0"/>
                  </a:lnTo>
                  <a:lnTo>
                    <a:pt x="121729" y="4267"/>
                  </a:lnTo>
                  <a:lnTo>
                    <a:pt x="121729" y="14795"/>
                  </a:lnTo>
                  <a:lnTo>
                    <a:pt x="125996" y="19050"/>
                  </a:lnTo>
                  <a:lnTo>
                    <a:pt x="174612" y="19050"/>
                  </a:lnTo>
                  <a:lnTo>
                    <a:pt x="178879" y="14795"/>
                  </a:lnTo>
                  <a:lnTo>
                    <a:pt x="178879" y="4267"/>
                  </a:lnTo>
                  <a:close/>
                </a:path>
                <a:path w="2571115" h="1607820">
                  <a:moveTo>
                    <a:pt x="180251" y="1592414"/>
                  </a:moveTo>
                  <a:lnTo>
                    <a:pt x="175983" y="1588147"/>
                  </a:lnTo>
                  <a:lnTo>
                    <a:pt x="127368" y="1588147"/>
                  </a:lnTo>
                  <a:lnTo>
                    <a:pt x="123101" y="1592414"/>
                  </a:lnTo>
                  <a:lnTo>
                    <a:pt x="123101" y="1602930"/>
                  </a:lnTo>
                  <a:lnTo>
                    <a:pt x="127368" y="1607197"/>
                  </a:lnTo>
                  <a:lnTo>
                    <a:pt x="175983" y="1607197"/>
                  </a:lnTo>
                  <a:lnTo>
                    <a:pt x="180251" y="1602930"/>
                  </a:lnTo>
                  <a:lnTo>
                    <a:pt x="180251" y="1592414"/>
                  </a:lnTo>
                  <a:close/>
                </a:path>
                <a:path w="2571115" h="1607820">
                  <a:moveTo>
                    <a:pt x="255079" y="4267"/>
                  </a:moveTo>
                  <a:lnTo>
                    <a:pt x="250812" y="0"/>
                  </a:lnTo>
                  <a:lnTo>
                    <a:pt x="202196" y="0"/>
                  </a:lnTo>
                  <a:lnTo>
                    <a:pt x="197929" y="4267"/>
                  </a:lnTo>
                  <a:lnTo>
                    <a:pt x="197929" y="14795"/>
                  </a:lnTo>
                  <a:lnTo>
                    <a:pt x="202196" y="19050"/>
                  </a:lnTo>
                  <a:lnTo>
                    <a:pt x="250812" y="19050"/>
                  </a:lnTo>
                  <a:lnTo>
                    <a:pt x="255079" y="14795"/>
                  </a:lnTo>
                  <a:lnTo>
                    <a:pt x="255079" y="4267"/>
                  </a:lnTo>
                  <a:close/>
                </a:path>
                <a:path w="2571115" h="1607820">
                  <a:moveTo>
                    <a:pt x="256451" y="1592414"/>
                  </a:moveTo>
                  <a:lnTo>
                    <a:pt x="252183" y="1588147"/>
                  </a:lnTo>
                  <a:lnTo>
                    <a:pt x="203568" y="1588147"/>
                  </a:lnTo>
                  <a:lnTo>
                    <a:pt x="199301" y="1592414"/>
                  </a:lnTo>
                  <a:lnTo>
                    <a:pt x="199301" y="1602930"/>
                  </a:lnTo>
                  <a:lnTo>
                    <a:pt x="203568" y="1607197"/>
                  </a:lnTo>
                  <a:lnTo>
                    <a:pt x="252183" y="1607197"/>
                  </a:lnTo>
                  <a:lnTo>
                    <a:pt x="256451" y="1602930"/>
                  </a:lnTo>
                  <a:lnTo>
                    <a:pt x="256451" y="1592414"/>
                  </a:lnTo>
                  <a:close/>
                </a:path>
                <a:path w="2571115" h="1607820">
                  <a:moveTo>
                    <a:pt x="331279" y="4267"/>
                  </a:moveTo>
                  <a:lnTo>
                    <a:pt x="327012" y="0"/>
                  </a:lnTo>
                  <a:lnTo>
                    <a:pt x="278396" y="0"/>
                  </a:lnTo>
                  <a:lnTo>
                    <a:pt x="274129" y="4267"/>
                  </a:lnTo>
                  <a:lnTo>
                    <a:pt x="274129" y="14795"/>
                  </a:lnTo>
                  <a:lnTo>
                    <a:pt x="278396" y="19050"/>
                  </a:lnTo>
                  <a:lnTo>
                    <a:pt x="327012" y="19050"/>
                  </a:lnTo>
                  <a:lnTo>
                    <a:pt x="331279" y="14795"/>
                  </a:lnTo>
                  <a:lnTo>
                    <a:pt x="331279" y="4267"/>
                  </a:lnTo>
                  <a:close/>
                </a:path>
                <a:path w="2571115" h="1607820">
                  <a:moveTo>
                    <a:pt x="332651" y="1592414"/>
                  </a:moveTo>
                  <a:lnTo>
                    <a:pt x="328383" y="1588147"/>
                  </a:lnTo>
                  <a:lnTo>
                    <a:pt x="279768" y="1588147"/>
                  </a:lnTo>
                  <a:lnTo>
                    <a:pt x="275501" y="1592414"/>
                  </a:lnTo>
                  <a:lnTo>
                    <a:pt x="275501" y="1602930"/>
                  </a:lnTo>
                  <a:lnTo>
                    <a:pt x="279768" y="1607197"/>
                  </a:lnTo>
                  <a:lnTo>
                    <a:pt x="328383" y="1607197"/>
                  </a:lnTo>
                  <a:lnTo>
                    <a:pt x="332651" y="1602930"/>
                  </a:lnTo>
                  <a:lnTo>
                    <a:pt x="332651" y="1592414"/>
                  </a:lnTo>
                  <a:close/>
                </a:path>
                <a:path w="2571115" h="1607820">
                  <a:moveTo>
                    <a:pt x="407479" y="4267"/>
                  </a:moveTo>
                  <a:lnTo>
                    <a:pt x="403212" y="0"/>
                  </a:lnTo>
                  <a:lnTo>
                    <a:pt x="354596" y="0"/>
                  </a:lnTo>
                  <a:lnTo>
                    <a:pt x="350329" y="4267"/>
                  </a:lnTo>
                  <a:lnTo>
                    <a:pt x="350329" y="14795"/>
                  </a:lnTo>
                  <a:lnTo>
                    <a:pt x="354596" y="19050"/>
                  </a:lnTo>
                  <a:lnTo>
                    <a:pt x="403212" y="19050"/>
                  </a:lnTo>
                  <a:lnTo>
                    <a:pt x="407479" y="14795"/>
                  </a:lnTo>
                  <a:lnTo>
                    <a:pt x="407479" y="4267"/>
                  </a:lnTo>
                  <a:close/>
                </a:path>
                <a:path w="2571115" h="1607820">
                  <a:moveTo>
                    <a:pt x="408851" y="1592414"/>
                  </a:moveTo>
                  <a:lnTo>
                    <a:pt x="404583" y="1588147"/>
                  </a:lnTo>
                  <a:lnTo>
                    <a:pt x="355968" y="1588147"/>
                  </a:lnTo>
                  <a:lnTo>
                    <a:pt x="351701" y="1592414"/>
                  </a:lnTo>
                  <a:lnTo>
                    <a:pt x="351701" y="1602930"/>
                  </a:lnTo>
                  <a:lnTo>
                    <a:pt x="355968" y="1607197"/>
                  </a:lnTo>
                  <a:lnTo>
                    <a:pt x="404583" y="1607197"/>
                  </a:lnTo>
                  <a:lnTo>
                    <a:pt x="408851" y="1602930"/>
                  </a:lnTo>
                  <a:lnTo>
                    <a:pt x="408851" y="1592414"/>
                  </a:lnTo>
                  <a:close/>
                </a:path>
                <a:path w="2571115" h="1607820">
                  <a:moveTo>
                    <a:pt x="483679" y="4267"/>
                  </a:moveTo>
                  <a:lnTo>
                    <a:pt x="479412" y="0"/>
                  </a:lnTo>
                  <a:lnTo>
                    <a:pt x="430796" y="0"/>
                  </a:lnTo>
                  <a:lnTo>
                    <a:pt x="426529" y="4267"/>
                  </a:lnTo>
                  <a:lnTo>
                    <a:pt x="426529" y="14795"/>
                  </a:lnTo>
                  <a:lnTo>
                    <a:pt x="430796" y="19050"/>
                  </a:lnTo>
                  <a:lnTo>
                    <a:pt x="479412" y="19050"/>
                  </a:lnTo>
                  <a:lnTo>
                    <a:pt x="483679" y="14795"/>
                  </a:lnTo>
                  <a:lnTo>
                    <a:pt x="483679" y="4267"/>
                  </a:lnTo>
                  <a:close/>
                </a:path>
                <a:path w="2571115" h="1607820">
                  <a:moveTo>
                    <a:pt x="485051" y="1592414"/>
                  </a:moveTo>
                  <a:lnTo>
                    <a:pt x="480783" y="1588147"/>
                  </a:lnTo>
                  <a:lnTo>
                    <a:pt x="432168" y="1588147"/>
                  </a:lnTo>
                  <a:lnTo>
                    <a:pt x="427901" y="1592414"/>
                  </a:lnTo>
                  <a:lnTo>
                    <a:pt x="427901" y="1602930"/>
                  </a:lnTo>
                  <a:lnTo>
                    <a:pt x="432168" y="1607197"/>
                  </a:lnTo>
                  <a:lnTo>
                    <a:pt x="480783" y="1607197"/>
                  </a:lnTo>
                  <a:lnTo>
                    <a:pt x="485051" y="1602930"/>
                  </a:lnTo>
                  <a:lnTo>
                    <a:pt x="485051" y="1592414"/>
                  </a:lnTo>
                  <a:close/>
                </a:path>
                <a:path w="2571115" h="1607820">
                  <a:moveTo>
                    <a:pt x="559879" y="4267"/>
                  </a:moveTo>
                  <a:lnTo>
                    <a:pt x="555612" y="0"/>
                  </a:lnTo>
                  <a:lnTo>
                    <a:pt x="506996" y="0"/>
                  </a:lnTo>
                  <a:lnTo>
                    <a:pt x="502729" y="4267"/>
                  </a:lnTo>
                  <a:lnTo>
                    <a:pt x="502729" y="14795"/>
                  </a:lnTo>
                  <a:lnTo>
                    <a:pt x="506996" y="19050"/>
                  </a:lnTo>
                  <a:lnTo>
                    <a:pt x="555612" y="19050"/>
                  </a:lnTo>
                  <a:lnTo>
                    <a:pt x="559879" y="14795"/>
                  </a:lnTo>
                  <a:lnTo>
                    <a:pt x="559879" y="4267"/>
                  </a:lnTo>
                  <a:close/>
                </a:path>
                <a:path w="2571115" h="1607820">
                  <a:moveTo>
                    <a:pt x="561251" y="1592414"/>
                  </a:moveTo>
                  <a:lnTo>
                    <a:pt x="556983" y="1588147"/>
                  </a:lnTo>
                  <a:lnTo>
                    <a:pt x="508368" y="1588147"/>
                  </a:lnTo>
                  <a:lnTo>
                    <a:pt x="504101" y="1592414"/>
                  </a:lnTo>
                  <a:lnTo>
                    <a:pt x="504101" y="1602930"/>
                  </a:lnTo>
                  <a:lnTo>
                    <a:pt x="508368" y="1607197"/>
                  </a:lnTo>
                  <a:lnTo>
                    <a:pt x="556983" y="1607197"/>
                  </a:lnTo>
                  <a:lnTo>
                    <a:pt x="561251" y="1602930"/>
                  </a:lnTo>
                  <a:lnTo>
                    <a:pt x="561251" y="1592414"/>
                  </a:lnTo>
                  <a:close/>
                </a:path>
                <a:path w="2571115" h="1607820">
                  <a:moveTo>
                    <a:pt x="636079" y="4267"/>
                  </a:moveTo>
                  <a:lnTo>
                    <a:pt x="631812" y="0"/>
                  </a:lnTo>
                  <a:lnTo>
                    <a:pt x="583196" y="0"/>
                  </a:lnTo>
                  <a:lnTo>
                    <a:pt x="578929" y="4267"/>
                  </a:lnTo>
                  <a:lnTo>
                    <a:pt x="578929" y="14795"/>
                  </a:lnTo>
                  <a:lnTo>
                    <a:pt x="583196" y="19050"/>
                  </a:lnTo>
                  <a:lnTo>
                    <a:pt x="631812" y="19050"/>
                  </a:lnTo>
                  <a:lnTo>
                    <a:pt x="636079" y="14795"/>
                  </a:lnTo>
                  <a:lnTo>
                    <a:pt x="636079" y="4267"/>
                  </a:lnTo>
                  <a:close/>
                </a:path>
                <a:path w="2571115" h="1607820">
                  <a:moveTo>
                    <a:pt x="637451" y="1592414"/>
                  </a:moveTo>
                  <a:lnTo>
                    <a:pt x="633183" y="1588147"/>
                  </a:lnTo>
                  <a:lnTo>
                    <a:pt x="584568" y="1588147"/>
                  </a:lnTo>
                  <a:lnTo>
                    <a:pt x="580301" y="1592414"/>
                  </a:lnTo>
                  <a:lnTo>
                    <a:pt x="580301" y="1602930"/>
                  </a:lnTo>
                  <a:lnTo>
                    <a:pt x="584568" y="1607197"/>
                  </a:lnTo>
                  <a:lnTo>
                    <a:pt x="633183" y="1607197"/>
                  </a:lnTo>
                  <a:lnTo>
                    <a:pt x="637451" y="1602930"/>
                  </a:lnTo>
                  <a:lnTo>
                    <a:pt x="637451" y="1592414"/>
                  </a:lnTo>
                  <a:close/>
                </a:path>
                <a:path w="2571115" h="1607820">
                  <a:moveTo>
                    <a:pt x="712279" y="4267"/>
                  </a:moveTo>
                  <a:lnTo>
                    <a:pt x="708012" y="0"/>
                  </a:lnTo>
                  <a:lnTo>
                    <a:pt x="659396" y="0"/>
                  </a:lnTo>
                  <a:lnTo>
                    <a:pt x="655129" y="4267"/>
                  </a:lnTo>
                  <a:lnTo>
                    <a:pt x="655129" y="14795"/>
                  </a:lnTo>
                  <a:lnTo>
                    <a:pt x="659396" y="19050"/>
                  </a:lnTo>
                  <a:lnTo>
                    <a:pt x="708012" y="19050"/>
                  </a:lnTo>
                  <a:lnTo>
                    <a:pt x="712279" y="14795"/>
                  </a:lnTo>
                  <a:lnTo>
                    <a:pt x="712279" y="4267"/>
                  </a:lnTo>
                  <a:close/>
                </a:path>
                <a:path w="2571115" h="1607820">
                  <a:moveTo>
                    <a:pt x="713651" y="1592414"/>
                  </a:moveTo>
                  <a:lnTo>
                    <a:pt x="709383" y="1588147"/>
                  </a:lnTo>
                  <a:lnTo>
                    <a:pt x="660768" y="1588147"/>
                  </a:lnTo>
                  <a:lnTo>
                    <a:pt x="656501" y="1592414"/>
                  </a:lnTo>
                  <a:lnTo>
                    <a:pt x="656501" y="1602930"/>
                  </a:lnTo>
                  <a:lnTo>
                    <a:pt x="660768" y="1607197"/>
                  </a:lnTo>
                  <a:lnTo>
                    <a:pt x="709383" y="1607197"/>
                  </a:lnTo>
                  <a:lnTo>
                    <a:pt x="713651" y="1602930"/>
                  </a:lnTo>
                  <a:lnTo>
                    <a:pt x="713651" y="1592414"/>
                  </a:lnTo>
                  <a:close/>
                </a:path>
                <a:path w="2571115" h="1607820">
                  <a:moveTo>
                    <a:pt x="788479" y="4267"/>
                  </a:moveTo>
                  <a:lnTo>
                    <a:pt x="784212" y="0"/>
                  </a:lnTo>
                  <a:lnTo>
                    <a:pt x="735596" y="0"/>
                  </a:lnTo>
                  <a:lnTo>
                    <a:pt x="731329" y="4267"/>
                  </a:lnTo>
                  <a:lnTo>
                    <a:pt x="731329" y="14795"/>
                  </a:lnTo>
                  <a:lnTo>
                    <a:pt x="735596" y="19050"/>
                  </a:lnTo>
                  <a:lnTo>
                    <a:pt x="784212" y="19050"/>
                  </a:lnTo>
                  <a:lnTo>
                    <a:pt x="788479" y="14795"/>
                  </a:lnTo>
                  <a:lnTo>
                    <a:pt x="788479" y="4267"/>
                  </a:lnTo>
                  <a:close/>
                </a:path>
                <a:path w="2571115" h="1607820">
                  <a:moveTo>
                    <a:pt x="789851" y="1592414"/>
                  </a:moveTo>
                  <a:lnTo>
                    <a:pt x="785583" y="1588147"/>
                  </a:lnTo>
                  <a:lnTo>
                    <a:pt x="736968" y="1588147"/>
                  </a:lnTo>
                  <a:lnTo>
                    <a:pt x="732701" y="1592414"/>
                  </a:lnTo>
                  <a:lnTo>
                    <a:pt x="732701" y="1602930"/>
                  </a:lnTo>
                  <a:lnTo>
                    <a:pt x="736968" y="1607197"/>
                  </a:lnTo>
                  <a:lnTo>
                    <a:pt x="785583" y="1607197"/>
                  </a:lnTo>
                  <a:lnTo>
                    <a:pt x="789851" y="1602930"/>
                  </a:lnTo>
                  <a:lnTo>
                    <a:pt x="789851" y="1592414"/>
                  </a:lnTo>
                  <a:close/>
                </a:path>
                <a:path w="2571115" h="1607820">
                  <a:moveTo>
                    <a:pt x="864679" y="4267"/>
                  </a:moveTo>
                  <a:lnTo>
                    <a:pt x="860412" y="0"/>
                  </a:lnTo>
                  <a:lnTo>
                    <a:pt x="811796" y="0"/>
                  </a:lnTo>
                  <a:lnTo>
                    <a:pt x="807529" y="4267"/>
                  </a:lnTo>
                  <a:lnTo>
                    <a:pt x="807529" y="14795"/>
                  </a:lnTo>
                  <a:lnTo>
                    <a:pt x="811796" y="19050"/>
                  </a:lnTo>
                  <a:lnTo>
                    <a:pt x="860412" y="19050"/>
                  </a:lnTo>
                  <a:lnTo>
                    <a:pt x="864679" y="14795"/>
                  </a:lnTo>
                  <a:lnTo>
                    <a:pt x="864679" y="4267"/>
                  </a:lnTo>
                  <a:close/>
                </a:path>
                <a:path w="2571115" h="1607820">
                  <a:moveTo>
                    <a:pt x="866051" y="1592414"/>
                  </a:moveTo>
                  <a:lnTo>
                    <a:pt x="861783" y="1588147"/>
                  </a:lnTo>
                  <a:lnTo>
                    <a:pt x="813168" y="1588147"/>
                  </a:lnTo>
                  <a:lnTo>
                    <a:pt x="808901" y="1592414"/>
                  </a:lnTo>
                  <a:lnTo>
                    <a:pt x="808901" y="1602930"/>
                  </a:lnTo>
                  <a:lnTo>
                    <a:pt x="813168" y="1607197"/>
                  </a:lnTo>
                  <a:lnTo>
                    <a:pt x="861783" y="1607197"/>
                  </a:lnTo>
                  <a:lnTo>
                    <a:pt x="866051" y="1602930"/>
                  </a:lnTo>
                  <a:lnTo>
                    <a:pt x="866051" y="1592414"/>
                  </a:lnTo>
                  <a:close/>
                </a:path>
                <a:path w="2571115" h="1607820">
                  <a:moveTo>
                    <a:pt x="940879" y="4267"/>
                  </a:moveTo>
                  <a:lnTo>
                    <a:pt x="936612" y="0"/>
                  </a:lnTo>
                  <a:lnTo>
                    <a:pt x="887996" y="0"/>
                  </a:lnTo>
                  <a:lnTo>
                    <a:pt x="883729" y="4267"/>
                  </a:lnTo>
                  <a:lnTo>
                    <a:pt x="883729" y="14795"/>
                  </a:lnTo>
                  <a:lnTo>
                    <a:pt x="887996" y="19050"/>
                  </a:lnTo>
                  <a:lnTo>
                    <a:pt x="936612" y="19050"/>
                  </a:lnTo>
                  <a:lnTo>
                    <a:pt x="940879" y="14795"/>
                  </a:lnTo>
                  <a:lnTo>
                    <a:pt x="940879" y="4267"/>
                  </a:lnTo>
                  <a:close/>
                </a:path>
                <a:path w="2571115" h="1607820">
                  <a:moveTo>
                    <a:pt x="942251" y="1592414"/>
                  </a:moveTo>
                  <a:lnTo>
                    <a:pt x="937983" y="1588147"/>
                  </a:lnTo>
                  <a:lnTo>
                    <a:pt x="889368" y="1588147"/>
                  </a:lnTo>
                  <a:lnTo>
                    <a:pt x="885101" y="1592414"/>
                  </a:lnTo>
                  <a:lnTo>
                    <a:pt x="885101" y="1602930"/>
                  </a:lnTo>
                  <a:lnTo>
                    <a:pt x="889368" y="1607197"/>
                  </a:lnTo>
                  <a:lnTo>
                    <a:pt x="937983" y="1607197"/>
                  </a:lnTo>
                  <a:lnTo>
                    <a:pt x="942251" y="1602930"/>
                  </a:lnTo>
                  <a:lnTo>
                    <a:pt x="942251" y="1592414"/>
                  </a:lnTo>
                  <a:close/>
                </a:path>
                <a:path w="2571115" h="1607820">
                  <a:moveTo>
                    <a:pt x="1017079" y="4267"/>
                  </a:moveTo>
                  <a:lnTo>
                    <a:pt x="1012812" y="0"/>
                  </a:lnTo>
                  <a:lnTo>
                    <a:pt x="964196" y="0"/>
                  </a:lnTo>
                  <a:lnTo>
                    <a:pt x="959929" y="4267"/>
                  </a:lnTo>
                  <a:lnTo>
                    <a:pt x="959929" y="14795"/>
                  </a:lnTo>
                  <a:lnTo>
                    <a:pt x="964196" y="19050"/>
                  </a:lnTo>
                  <a:lnTo>
                    <a:pt x="1012812" y="19050"/>
                  </a:lnTo>
                  <a:lnTo>
                    <a:pt x="1017079" y="14795"/>
                  </a:lnTo>
                  <a:lnTo>
                    <a:pt x="1017079" y="4267"/>
                  </a:lnTo>
                  <a:close/>
                </a:path>
                <a:path w="2571115" h="1607820">
                  <a:moveTo>
                    <a:pt x="1018451" y="1592414"/>
                  </a:moveTo>
                  <a:lnTo>
                    <a:pt x="1014183" y="1588147"/>
                  </a:lnTo>
                  <a:lnTo>
                    <a:pt x="965568" y="1588147"/>
                  </a:lnTo>
                  <a:lnTo>
                    <a:pt x="961301" y="1592414"/>
                  </a:lnTo>
                  <a:lnTo>
                    <a:pt x="961301" y="1602930"/>
                  </a:lnTo>
                  <a:lnTo>
                    <a:pt x="965568" y="1607197"/>
                  </a:lnTo>
                  <a:lnTo>
                    <a:pt x="1014183" y="1607197"/>
                  </a:lnTo>
                  <a:lnTo>
                    <a:pt x="1018451" y="1602930"/>
                  </a:lnTo>
                  <a:lnTo>
                    <a:pt x="1018451" y="1592414"/>
                  </a:lnTo>
                  <a:close/>
                </a:path>
                <a:path w="2571115" h="1607820">
                  <a:moveTo>
                    <a:pt x="1093279" y="4267"/>
                  </a:moveTo>
                  <a:lnTo>
                    <a:pt x="1089012" y="0"/>
                  </a:lnTo>
                  <a:lnTo>
                    <a:pt x="1040396" y="0"/>
                  </a:lnTo>
                  <a:lnTo>
                    <a:pt x="1036129" y="4267"/>
                  </a:lnTo>
                  <a:lnTo>
                    <a:pt x="1036129" y="14795"/>
                  </a:lnTo>
                  <a:lnTo>
                    <a:pt x="1040396" y="19050"/>
                  </a:lnTo>
                  <a:lnTo>
                    <a:pt x="1089012" y="19050"/>
                  </a:lnTo>
                  <a:lnTo>
                    <a:pt x="1093279" y="14795"/>
                  </a:lnTo>
                  <a:lnTo>
                    <a:pt x="1093279" y="4267"/>
                  </a:lnTo>
                  <a:close/>
                </a:path>
                <a:path w="2571115" h="1607820">
                  <a:moveTo>
                    <a:pt x="1094651" y="1592414"/>
                  </a:moveTo>
                  <a:lnTo>
                    <a:pt x="1090383" y="1588147"/>
                  </a:lnTo>
                  <a:lnTo>
                    <a:pt x="1041768" y="1588147"/>
                  </a:lnTo>
                  <a:lnTo>
                    <a:pt x="1037501" y="1592414"/>
                  </a:lnTo>
                  <a:lnTo>
                    <a:pt x="1037501" y="1602930"/>
                  </a:lnTo>
                  <a:lnTo>
                    <a:pt x="1041768" y="1607197"/>
                  </a:lnTo>
                  <a:lnTo>
                    <a:pt x="1090383" y="1607197"/>
                  </a:lnTo>
                  <a:lnTo>
                    <a:pt x="1094651" y="1602930"/>
                  </a:lnTo>
                  <a:lnTo>
                    <a:pt x="1094651" y="1592414"/>
                  </a:lnTo>
                  <a:close/>
                </a:path>
                <a:path w="2571115" h="1607820">
                  <a:moveTo>
                    <a:pt x="1169479" y="4267"/>
                  </a:moveTo>
                  <a:lnTo>
                    <a:pt x="1165212" y="0"/>
                  </a:lnTo>
                  <a:lnTo>
                    <a:pt x="1116596" y="0"/>
                  </a:lnTo>
                  <a:lnTo>
                    <a:pt x="1112329" y="4267"/>
                  </a:lnTo>
                  <a:lnTo>
                    <a:pt x="1112329" y="14795"/>
                  </a:lnTo>
                  <a:lnTo>
                    <a:pt x="1116596" y="19050"/>
                  </a:lnTo>
                  <a:lnTo>
                    <a:pt x="1165212" y="19050"/>
                  </a:lnTo>
                  <a:lnTo>
                    <a:pt x="1169479" y="14795"/>
                  </a:lnTo>
                  <a:lnTo>
                    <a:pt x="1169479" y="4267"/>
                  </a:lnTo>
                  <a:close/>
                </a:path>
                <a:path w="2571115" h="1607820">
                  <a:moveTo>
                    <a:pt x="1170851" y="1592414"/>
                  </a:moveTo>
                  <a:lnTo>
                    <a:pt x="1166583" y="1588147"/>
                  </a:lnTo>
                  <a:lnTo>
                    <a:pt x="1117968" y="1588147"/>
                  </a:lnTo>
                  <a:lnTo>
                    <a:pt x="1113701" y="1592414"/>
                  </a:lnTo>
                  <a:lnTo>
                    <a:pt x="1113701" y="1602930"/>
                  </a:lnTo>
                  <a:lnTo>
                    <a:pt x="1117968" y="1607197"/>
                  </a:lnTo>
                  <a:lnTo>
                    <a:pt x="1166583" y="1607197"/>
                  </a:lnTo>
                  <a:lnTo>
                    <a:pt x="1170851" y="1602930"/>
                  </a:lnTo>
                  <a:lnTo>
                    <a:pt x="1170851" y="1592414"/>
                  </a:lnTo>
                  <a:close/>
                </a:path>
                <a:path w="2571115" h="1607820">
                  <a:moveTo>
                    <a:pt x="1677479" y="4267"/>
                  </a:moveTo>
                  <a:lnTo>
                    <a:pt x="1673212" y="0"/>
                  </a:lnTo>
                  <a:lnTo>
                    <a:pt x="1624596" y="0"/>
                  </a:lnTo>
                  <a:lnTo>
                    <a:pt x="1620329" y="4267"/>
                  </a:lnTo>
                  <a:lnTo>
                    <a:pt x="1620329" y="14795"/>
                  </a:lnTo>
                  <a:lnTo>
                    <a:pt x="1624596" y="19050"/>
                  </a:lnTo>
                  <a:lnTo>
                    <a:pt x="1673212" y="19050"/>
                  </a:lnTo>
                  <a:lnTo>
                    <a:pt x="1677479" y="14795"/>
                  </a:lnTo>
                  <a:lnTo>
                    <a:pt x="1677479" y="4267"/>
                  </a:lnTo>
                  <a:close/>
                </a:path>
                <a:path w="2571115" h="1607820">
                  <a:moveTo>
                    <a:pt x="1753679" y="4267"/>
                  </a:moveTo>
                  <a:lnTo>
                    <a:pt x="1749412" y="0"/>
                  </a:lnTo>
                  <a:lnTo>
                    <a:pt x="1700796" y="0"/>
                  </a:lnTo>
                  <a:lnTo>
                    <a:pt x="1696529" y="4267"/>
                  </a:lnTo>
                  <a:lnTo>
                    <a:pt x="1696529" y="14795"/>
                  </a:lnTo>
                  <a:lnTo>
                    <a:pt x="1700796" y="19050"/>
                  </a:lnTo>
                  <a:lnTo>
                    <a:pt x="1749412" y="19050"/>
                  </a:lnTo>
                  <a:lnTo>
                    <a:pt x="1753679" y="14795"/>
                  </a:lnTo>
                  <a:lnTo>
                    <a:pt x="1753679" y="4267"/>
                  </a:lnTo>
                  <a:close/>
                </a:path>
                <a:path w="2571115" h="1607820">
                  <a:moveTo>
                    <a:pt x="1829879" y="4267"/>
                  </a:moveTo>
                  <a:lnTo>
                    <a:pt x="1825612" y="0"/>
                  </a:lnTo>
                  <a:lnTo>
                    <a:pt x="1776996" y="0"/>
                  </a:lnTo>
                  <a:lnTo>
                    <a:pt x="1772729" y="4267"/>
                  </a:lnTo>
                  <a:lnTo>
                    <a:pt x="1772729" y="14795"/>
                  </a:lnTo>
                  <a:lnTo>
                    <a:pt x="1776996" y="19050"/>
                  </a:lnTo>
                  <a:lnTo>
                    <a:pt x="1825612" y="19050"/>
                  </a:lnTo>
                  <a:lnTo>
                    <a:pt x="1829879" y="14795"/>
                  </a:lnTo>
                  <a:lnTo>
                    <a:pt x="1829879" y="4267"/>
                  </a:lnTo>
                  <a:close/>
                </a:path>
                <a:path w="2571115" h="1607820">
                  <a:moveTo>
                    <a:pt x="1906079" y="4267"/>
                  </a:moveTo>
                  <a:lnTo>
                    <a:pt x="1901812" y="0"/>
                  </a:lnTo>
                  <a:lnTo>
                    <a:pt x="1853196" y="0"/>
                  </a:lnTo>
                  <a:lnTo>
                    <a:pt x="1848929" y="4267"/>
                  </a:lnTo>
                  <a:lnTo>
                    <a:pt x="1848929" y="14795"/>
                  </a:lnTo>
                  <a:lnTo>
                    <a:pt x="1853196" y="19050"/>
                  </a:lnTo>
                  <a:lnTo>
                    <a:pt x="1901812" y="19050"/>
                  </a:lnTo>
                  <a:lnTo>
                    <a:pt x="1906079" y="14795"/>
                  </a:lnTo>
                  <a:lnTo>
                    <a:pt x="1906079" y="4267"/>
                  </a:lnTo>
                  <a:close/>
                </a:path>
                <a:path w="2571115" h="1607820">
                  <a:moveTo>
                    <a:pt x="1982279" y="4267"/>
                  </a:moveTo>
                  <a:lnTo>
                    <a:pt x="1978012" y="0"/>
                  </a:lnTo>
                  <a:lnTo>
                    <a:pt x="1929396" y="0"/>
                  </a:lnTo>
                  <a:lnTo>
                    <a:pt x="1925129" y="4267"/>
                  </a:lnTo>
                  <a:lnTo>
                    <a:pt x="1925129" y="14795"/>
                  </a:lnTo>
                  <a:lnTo>
                    <a:pt x="1929396" y="19050"/>
                  </a:lnTo>
                  <a:lnTo>
                    <a:pt x="1978012" y="19050"/>
                  </a:lnTo>
                  <a:lnTo>
                    <a:pt x="1982279" y="14795"/>
                  </a:lnTo>
                  <a:lnTo>
                    <a:pt x="1982279" y="4267"/>
                  </a:lnTo>
                  <a:close/>
                </a:path>
                <a:path w="2571115" h="1607820">
                  <a:moveTo>
                    <a:pt x="2058479" y="4267"/>
                  </a:moveTo>
                  <a:lnTo>
                    <a:pt x="2054212" y="0"/>
                  </a:lnTo>
                  <a:lnTo>
                    <a:pt x="2005596" y="0"/>
                  </a:lnTo>
                  <a:lnTo>
                    <a:pt x="2001329" y="4267"/>
                  </a:lnTo>
                  <a:lnTo>
                    <a:pt x="2001329" y="14795"/>
                  </a:lnTo>
                  <a:lnTo>
                    <a:pt x="2005596" y="19050"/>
                  </a:lnTo>
                  <a:lnTo>
                    <a:pt x="2054212" y="19050"/>
                  </a:lnTo>
                  <a:lnTo>
                    <a:pt x="2058479" y="14795"/>
                  </a:lnTo>
                  <a:lnTo>
                    <a:pt x="2058479" y="4267"/>
                  </a:lnTo>
                  <a:close/>
                </a:path>
                <a:path w="2571115" h="1607820">
                  <a:moveTo>
                    <a:pt x="2134679" y="4267"/>
                  </a:moveTo>
                  <a:lnTo>
                    <a:pt x="2130412" y="0"/>
                  </a:lnTo>
                  <a:lnTo>
                    <a:pt x="2081796" y="0"/>
                  </a:lnTo>
                  <a:lnTo>
                    <a:pt x="2077529" y="4267"/>
                  </a:lnTo>
                  <a:lnTo>
                    <a:pt x="2077529" y="14795"/>
                  </a:lnTo>
                  <a:lnTo>
                    <a:pt x="2081796" y="19050"/>
                  </a:lnTo>
                  <a:lnTo>
                    <a:pt x="2130412" y="19050"/>
                  </a:lnTo>
                  <a:lnTo>
                    <a:pt x="2134679" y="14795"/>
                  </a:lnTo>
                  <a:lnTo>
                    <a:pt x="2134679" y="4267"/>
                  </a:lnTo>
                  <a:close/>
                </a:path>
                <a:path w="2571115" h="1607820">
                  <a:moveTo>
                    <a:pt x="2210879" y="4267"/>
                  </a:moveTo>
                  <a:lnTo>
                    <a:pt x="2206612" y="0"/>
                  </a:lnTo>
                  <a:lnTo>
                    <a:pt x="2157996" y="0"/>
                  </a:lnTo>
                  <a:lnTo>
                    <a:pt x="2153729" y="4267"/>
                  </a:lnTo>
                  <a:lnTo>
                    <a:pt x="2153729" y="14795"/>
                  </a:lnTo>
                  <a:lnTo>
                    <a:pt x="2157996" y="19050"/>
                  </a:lnTo>
                  <a:lnTo>
                    <a:pt x="2206612" y="19050"/>
                  </a:lnTo>
                  <a:lnTo>
                    <a:pt x="2210879" y="14795"/>
                  </a:lnTo>
                  <a:lnTo>
                    <a:pt x="2210879" y="4267"/>
                  </a:lnTo>
                  <a:close/>
                </a:path>
                <a:path w="2571115" h="1607820">
                  <a:moveTo>
                    <a:pt x="2287079" y="4267"/>
                  </a:moveTo>
                  <a:lnTo>
                    <a:pt x="2282812" y="0"/>
                  </a:lnTo>
                  <a:lnTo>
                    <a:pt x="2234196" y="0"/>
                  </a:lnTo>
                  <a:lnTo>
                    <a:pt x="2229929" y="4267"/>
                  </a:lnTo>
                  <a:lnTo>
                    <a:pt x="2229929" y="14795"/>
                  </a:lnTo>
                  <a:lnTo>
                    <a:pt x="2234196" y="19050"/>
                  </a:lnTo>
                  <a:lnTo>
                    <a:pt x="2282812" y="19050"/>
                  </a:lnTo>
                  <a:lnTo>
                    <a:pt x="2287079" y="14795"/>
                  </a:lnTo>
                  <a:lnTo>
                    <a:pt x="2287079" y="4267"/>
                  </a:lnTo>
                  <a:close/>
                </a:path>
                <a:path w="2571115" h="1607820">
                  <a:moveTo>
                    <a:pt x="2363279" y="4267"/>
                  </a:moveTo>
                  <a:lnTo>
                    <a:pt x="2359012" y="0"/>
                  </a:lnTo>
                  <a:lnTo>
                    <a:pt x="2310396" y="0"/>
                  </a:lnTo>
                  <a:lnTo>
                    <a:pt x="2306129" y="4267"/>
                  </a:lnTo>
                  <a:lnTo>
                    <a:pt x="2306129" y="14795"/>
                  </a:lnTo>
                  <a:lnTo>
                    <a:pt x="2310396" y="19050"/>
                  </a:lnTo>
                  <a:lnTo>
                    <a:pt x="2359012" y="19050"/>
                  </a:lnTo>
                  <a:lnTo>
                    <a:pt x="2363279" y="14795"/>
                  </a:lnTo>
                  <a:lnTo>
                    <a:pt x="2363279" y="4267"/>
                  </a:lnTo>
                  <a:close/>
                </a:path>
                <a:path w="2571115" h="1607820">
                  <a:moveTo>
                    <a:pt x="2439479" y="4267"/>
                  </a:moveTo>
                  <a:lnTo>
                    <a:pt x="2435212" y="0"/>
                  </a:lnTo>
                  <a:lnTo>
                    <a:pt x="2386596" y="0"/>
                  </a:lnTo>
                  <a:lnTo>
                    <a:pt x="2382329" y="4267"/>
                  </a:lnTo>
                  <a:lnTo>
                    <a:pt x="2382329" y="14795"/>
                  </a:lnTo>
                  <a:lnTo>
                    <a:pt x="2386596" y="19050"/>
                  </a:lnTo>
                  <a:lnTo>
                    <a:pt x="2435212" y="19050"/>
                  </a:lnTo>
                  <a:lnTo>
                    <a:pt x="2439479" y="14795"/>
                  </a:lnTo>
                  <a:lnTo>
                    <a:pt x="2439479" y="4267"/>
                  </a:lnTo>
                  <a:close/>
                </a:path>
                <a:path w="2571115" h="1607820">
                  <a:moveTo>
                    <a:pt x="2515679" y="4267"/>
                  </a:moveTo>
                  <a:lnTo>
                    <a:pt x="2511412" y="0"/>
                  </a:lnTo>
                  <a:lnTo>
                    <a:pt x="2462796" y="0"/>
                  </a:lnTo>
                  <a:lnTo>
                    <a:pt x="2458529" y="4267"/>
                  </a:lnTo>
                  <a:lnTo>
                    <a:pt x="2458529" y="14795"/>
                  </a:lnTo>
                  <a:lnTo>
                    <a:pt x="2462796" y="19050"/>
                  </a:lnTo>
                  <a:lnTo>
                    <a:pt x="2511412" y="19050"/>
                  </a:lnTo>
                  <a:lnTo>
                    <a:pt x="2515679" y="14795"/>
                  </a:lnTo>
                  <a:lnTo>
                    <a:pt x="2515679" y="4267"/>
                  </a:lnTo>
                  <a:close/>
                </a:path>
                <a:path w="2571115" h="1607820">
                  <a:moveTo>
                    <a:pt x="2516581" y="193586"/>
                  </a:moveTo>
                  <a:lnTo>
                    <a:pt x="2512339" y="189331"/>
                  </a:lnTo>
                  <a:lnTo>
                    <a:pt x="2501823" y="189318"/>
                  </a:lnTo>
                  <a:lnTo>
                    <a:pt x="2497556" y="193586"/>
                  </a:lnTo>
                  <a:lnTo>
                    <a:pt x="2497505" y="242227"/>
                  </a:lnTo>
                  <a:lnTo>
                    <a:pt x="2501747" y="246468"/>
                  </a:lnTo>
                  <a:lnTo>
                    <a:pt x="2512263" y="246481"/>
                  </a:lnTo>
                  <a:lnTo>
                    <a:pt x="2516530" y="242227"/>
                  </a:lnTo>
                  <a:lnTo>
                    <a:pt x="2516581" y="193586"/>
                  </a:lnTo>
                  <a:close/>
                </a:path>
                <a:path w="2571115" h="1607820">
                  <a:moveTo>
                    <a:pt x="2516682" y="117386"/>
                  </a:moveTo>
                  <a:lnTo>
                    <a:pt x="2512441" y="113131"/>
                  </a:lnTo>
                  <a:lnTo>
                    <a:pt x="2501925" y="113118"/>
                  </a:lnTo>
                  <a:lnTo>
                    <a:pt x="2497658" y="117386"/>
                  </a:lnTo>
                  <a:lnTo>
                    <a:pt x="2497607" y="166027"/>
                  </a:lnTo>
                  <a:lnTo>
                    <a:pt x="2501849" y="170268"/>
                  </a:lnTo>
                  <a:lnTo>
                    <a:pt x="2512364" y="170281"/>
                  </a:lnTo>
                  <a:lnTo>
                    <a:pt x="2516644" y="166027"/>
                  </a:lnTo>
                  <a:lnTo>
                    <a:pt x="2516682" y="117386"/>
                  </a:lnTo>
                  <a:close/>
                </a:path>
                <a:path w="2571115" h="1607820">
                  <a:moveTo>
                    <a:pt x="2516784" y="41186"/>
                  </a:moveTo>
                  <a:lnTo>
                    <a:pt x="2512555" y="36931"/>
                  </a:lnTo>
                  <a:lnTo>
                    <a:pt x="2502027" y="36918"/>
                  </a:lnTo>
                  <a:lnTo>
                    <a:pt x="2497759" y="41186"/>
                  </a:lnTo>
                  <a:lnTo>
                    <a:pt x="2497721" y="89827"/>
                  </a:lnTo>
                  <a:lnTo>
                    <a:pt x="2501950" y="94068"/>
                  </a:lnTo>
                  <a:lnTo>
                    <a:pt x="2512479" y="94081"/>
                  </a:lnTo>
                  <a:lnTo>
                    <a:pt x="2516746" y="89827"/>
                  </a:lnTo>
                  <a:lnTo>
                    <a:pt x="2516784" y="41186"/>
                  </a:lnTo>
                  <a:close/>
                </a:path>
                <a:path w="2571115" h="1607820">
                  <a:moveTo>
                    <a:pt x="2570797" y="280949"/>
                  </a:moveTo>
                  <a:lnTo>
                    <a:pt x="2516479" y="279298"/>
                  </a:lnTo>
                  <a:lnTo>
                    <a:pt x="2516467" y="269773"/>
                  </a:lnTo>
                  <a:lnTo>
                    <a:pt x="2512237" y="265531"/>
                  </a:lnTo>
                  <a:lnTo>
                    <a:pt x="2501722" y="265518"/>
                  </a:lnTo>
                  <a:lnTo>
                    <a:pt x="2497442" y="269773"/>
                  </a:lnTo>
                  <a:lnTo>
                    <a:pt x="2497429" y="278714"/>
                  </a:lnTo>
                  <a:lnTo>
                    <a:pt x="2443861" y="277075"/>
                  </a:lnTo>
                  <a:lnTo>
                    <a:pt x="2503449" y="405955"/>
                  </a:lnTo>
                  <a:lnTo>
                    <a:pt x="2559862" y="301244"/>
                  </a:lnTo>
                  <a:lnTo>
                    <a:pt x="2570797" y="2809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03335" y="5541263"/>
              <a:ext cx="472440" cy="47548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6815" y="5888735"/>
              <a:ext cx="399288" cy="39928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83695" y="5888735"/>
              <a:ext cx="396240" cy="39928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9541408" y="5418927"/>
              <a:ext cx="2197100" cy="975360"/>
            </a:xfrm>
            <a:custGeom>
              <a:avLst/>
              <a:gdLst/>
              <a:ahLst/>
              <a:cxnLst/>
              <a:rect l="l" t="t" r="r" b="b"/>
              <a:pathLst>
                <a:path w="2197100" h="975360">
                  <a:moveTo>
                    <a:pt x="0" y="0"/>
                  </a:moveTo>
                  <a:lnTo>
                    <a:pt x="2196767" y="0"/>
                  </a:lnTo>
                  <a:lnTo>
                    <a:pt x="2196767" y="975288"/>
                  </a:lnTo>
                  <a:lnTo>
                    <a:pt x="0" y="975288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8C4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4639951" y="5885179"/>
            <a:ext cx="734695" cy="40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CloudTrail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508881" y="5885179"/>
            <a:ext cx="867410" cy="4006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 indent="137160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Amazon CloudWatch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496874" y="5885179"/>
            <a:ext cx="939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7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Identity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Access Management (IAM)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031628" y="5485891"/>
            <a:ext cx="1430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Virtual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7414134" y="2041775"/>
            <a:ext cx="4334510" cy="4110354"/>
            <a:chOff x="7414134" y="2041775"/>
            <a:chExt cx="4334510" cy="4110354"/>
          </a:xfrm>
        </p:grpSpPr>
        <p:pic>
          <p:nvPicPr>
            <p:cNvPr id="53" name="object 5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48970" y="3041774"/>
              <a:ext cx="468232" cy="468232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7414133" y="2041778"/>
              <a:ext cx="4105910" cy="1290955"/>
            </a:xfrm>
            <a:custGeom>
              <a:avLst/>
              <a:gdLst/>
              <a:ahLst/>
              <a:cxnLst/>
              <a:rect l="l" t="t" r="r" b="b"/>
              <a:pathLst>
                <a:path w="4105909" h="1290954">
                  <a:moveTo>
                    <a:pt x="1018959" y="1227175"/>
                  </a:moveTo>
                  <a:lnTo>
                    <a:pt x="999909" y="1217650"/>
                  </a:lnTo>
                  <a:lnTo>
                    <a:pt x="891959" y="1163675"/>
                  </a:lnTo>
                  <a:lnTo>
                    <a:pt x="891959" y="1217650"/>
                  </a:lnTo>
                  <a:lnTo>
                    <a:pt x="4254" y="1217650"/>
                  </a:lnTo>
                  <a:lnTo>
                    <a:pt x="0" y="1221917"/>
                  </a:lnTo>
                  <a:lnTo>
                    <a:pt x="0" y="1232433"/>
                  </a:lnTo>
                  <a:lnTo>
                    <a:pt x="4254" y="1236700"/>
                  </a:lnTo>
                  <a:lnTo>
                    <a:pt x="891959" y="1236700"/>
                  </a:lnTo>
                  <a:lnTo>
                    <a:pt x="891959" y="1290675"/>
                  </a:lnTo>
                  <a:lnTo>
                    <a:pt x="999909" y="1236700"/>
                  </a:lnTo>
                  <a:lnTo>
                    <a:pt x="1018959" y="1227175"/>
                  </a:lnTo>
                  <a:close/>
                </a:path>
                <a:path w="4105909" h="1290954">
                  <a:moveTo>
                    <a:pt x="4105579" y="591896"/>
                  </a:moveTo>
                  <a:lnTo>
                    <a:pt x="4051922" y="593166"/>
                  </a:lnTo>
                  <a:lnTo>
                    <a:pt x="4051630" y="19050"/>
                  </a:lnTo>
                  <a:lnTo>
                    <a:pt x="4051617" y="9537"/>
                  </a:lnTo>
                  <a:lnTo>
                    <a:pt x="4051617" y="0"/>
                  </a:lnTo>
                  <a:lnTo>
                    <a:pt x="71843" y="0"/>
                  </a:lnTo>
                  <a:lnTo>
                    <a:pt x="67576" y="4267"/>
                  </a:lnTo>
                  <a:lnTo>
                    <a:pt x="67576" y="14782"/>
                  </a:lnTo>
                  <a:lnTo>
                    <a:pt x="71843" y="19050"/>
                  </a:lnTo>
                  <a:lnTo>
                    <a:pt x="4032580" y="19050"/>
                  </a:lnTo>
                  <a:lnTo>
                    <a:pt x="4032872" y="593623"/>
                  </a:lnTo>
                  <a:lnTo>
                    <a:pt x="3978618" y="594906"/>
                  </a:lnTo>
                  <a:lnTo>
                    <a:pt x="4045115" y="720369"/>
                  </a:lnTo>
                  <a:lnTo>
                    <a:pt x="4094416" y="615632"/>
                  </a:lnTo>
                  <a:lnTo>
                    <a:pt x="4065778" y="615632"/>
                  </a:lnTo>
                  <a:lnTo>
                    <a:pt x="4094416" y="615619"/>
                  </a:lnTo>
                  <a:lnTo>
                    <a:pt x="4105579" y="591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865358" y="2762139"/>
              <a:ext cx="873760" cy="469900"/>
            </a:xfrm>
            <a:custGeom>
              <a:avLst/>
              <a:gdLst/>
              <a:ahLst/>
              <a:cxnLst/>
              <a:rect l="l" t="t" r="r" b="b"/>
              <a:pathLst>
                <a:path w="873759" h="469900">
                  <a:moveTo>
                    <a:pt x="795281" y="0"/>
                  </a:moveTo>
                  <a:lnTo>
                    <a:pt x="78318" y="0"/>
                  </a:lnTo>
                  <a:lnTo>
                    <a:pt x="47833" y="6154"/>
                  </a:lnTo>
                  <a:lnTo>
                    <a:pt x="22939" y="22939"/>
                  </a:lnTo>
                  <a:lnTo>
                    <a:pt x="6154" y="47833"/>
                  </a:lnTo>
                  <a:lnTo>
                    <a:pt x="0" y="78318"/>
                  </a:lnTo>
                  <a:lnTo>
                    <a:pt x="0" y="391582"/>
                  </a:lnTo>
                  <a:lnTo>
                    <a:pt x="6154" y="422067"/>
                  </a:lnTo>
                  <a:lnTo>
                    <a:pt x="22939" y="446962"/>
                  </a:lnTo>
                  <a:lnTo>
                    <a:pt x="47833" y="463746"/>
                  </a:lnTo>
                  <a:lnTo>
                    <a:pt x="78318" y="469901"/>
                  </a:lnTo>
                  <a:lnTo>
                    <a:pt x="795281" y="469901"/>
                  </a:lnTo>
                  <a:lnTo>
                    <a:pt x="825766" y="463746"/>
                  </a:lnTo>
                  <a:lnTo>
                    <a:pt x="850660" y="446962"/>
                  </a:lnTo>
                  <a:lnTo>
                    <a:pt x="867445" y="422067"/>
                  </a:lnTo>
                  <a:lnTo>
                    <a:pt x="873599" y="391582"/>
                  </a:lnTo>
                  <a:lnTo>
                    <a:pt x="873599" y="78318"/>
                  </a:lnTo>
                  <a:lnTo>
                    <a:pt x="867445" y="47833"/>
                  </a:lnTo>
                  <a:lnTo>
                    <a:pt x="850660" y="22939"/>
                  </a:lnTo>
                  <a:lnTo>
                    <a:pt x="825766" y="6154"/>
                  </a:lnTo>
                  <a:lnTo>
                    <a:pt x="795281" y="0"/>
                  </a:lnTo>
                  <a:close/>
                </a:path>
              </a:pathLst>
            </a:custGeom>
            <a:solidFill>
              <a:srgbClr val="4000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865358" y="2762139"/>
              <a:ext cx="873760" cy="469900"/>
            </a:xfrm>
            <a:custGeom>
              <a:avLst/>
              <a:gdLst/>
              <a:ahLst/>
              <a:cxnLst/>
              <a:rect l="l" t="t" r="r" b="b"/>
              <a:pathLst>
                <a:path w="873759" h="469900">
                  <a:moveTo>
                    <a:pt x="0" y="78318"/>
                  </a:moveTo>
                  <a:lnTo>
                    <a:pt x="6154" y="47833"/>
                  </a:lnTo>
                  <a:lnTo>
                    <a:pt x="22938" y="22938"/>
                  </a:lnTo>
                  <a:lnTo>
                    <a:pt x="47833" y="6154"/>
                  </a:lnTo>
                  <a:lnTo>
                    <a:pt x="78318" y="0"/>
                  </a:lnTo>
                  <a:lnTo>
                    <a:pt x="795280" y="0"/>
                  </a:lnTo>
                  <a:lnTo>
                    <a:pt x="825765" y="6154"/>
                  </a:lnTo>
                  <a:lnTo>
                    <a:pt x="850660" y="22938"/>
                  </a:lnTo>
                  <a:lnTo>
                    <a:pt x="867444" y="47833"/>
                  </a:lnTo>
                  <a:lnTo>
                    <a:pt x="873599" y="78318"/>
                  </a:lnTo>
                  <a:lnTo>
                    <a:pt x="873599" y="391582"/>
                  </a:lnTo>
                  <a:lnTo>
                    <a:pt x="867444" y="422067"/>
                  </a:lnTo>
                  <a:lnTo>
                    <a:pt x="850660" y="446962"/>
                  </a:lnTo>
                  <a:lnTo>
                    <a:pt x="825765" y="463746"/>
                  </a:lnTo>
                  <a:lnTo>
                    <a:pt x="795280" y="469901"/>
                  </a:lnTo>
                  <a:lnTo>
                    <a:pt x="78318" y="469901"/>
                  </a:lnTo>
                  <a:lnTo>
                    <a:pt x="47833" y="463746"/>
                  </a:lnTo>
                  <a:lnTo>
                    <a:pt x="22938" y="446962"/>
                  </a:lnTo>
                  <a:lnTo>
                    <a:pt x="6154" y="422067"/>
                  </a:lnTo>
                  <a:lnTo>
                    <a:pt x="0" y="391582"/>
                  </a:lnTo>
                  <a:lnTo>
                    <a:pt x="0" y="7831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3288" y="5425439"/>
              <a:ext cx="384048" cy="384047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8865679" y="5769622"/>
              <a:ext cx="2419350" cy="382270"/>
            </a:xfrm>
            <a:custGeom>
              <a:avLst/>
              <a:gdLst/>
              <a:ahLst/>
              <a:cxnLst/>
              <a:rect l="l" t="t" r="r" b="b"/>
              <a:pathLst>
                <a:path w="2419350" h="382270">
                  <a:moveTo>
                    <a:pt x="712863" y="318643"/>
                  </a:moveTo>
                  <a:lnTo>
                    <a:pt x="693813" y="309118"/>
                  </a:lnTo>
                  <a:lnTo>
                    <a:pt x="585863" y="255143"/>
                  </a:lnTo>
                  <a:lnTo>
                    <a:pt x="585863" y="309118"/>
                  </a:lnTo>
                  <a:lnTo>
                    <a:pt x="370725" y="309118"/>
                  </a:lnTo>
                  <a:lnTo>
                    <a:pt x="370725" y="19050"/>
                  </a:lnTo>
                  <a:lnTo>
                    <a:pt x="370725" y="9525"/>
                  </a:lnTo>
                  <a:lnTo>
                    <a:pt x="370725" y="0"/>
                  </a:lnTo>
                  <a:lnTo>
                    <a:pt x="4267" y="0"/>
                  </a:lnTo>
                  <a:lnTo>
                    <a:pt x="0" y="4267"/>
                  </a:lnTo>
                  <a:lnTo>
                    <a:pt x="0" y="14795"/>
                  </a:lnTo>
                  <a:lnTo>
                    <a:pt x="4267" y="19050"/>
                  </a:lnTo>
                  <a:lnTo>
                    <a:pt x="351675" y="19050"/>
                  </a:lnTo>
                  <a:lnTo>
                    <a:pt x="351675" y="328168"/>
                  </a:lnTo>
                  <a:lnTo>
                    <a:pt x="585863" y="328168"/>
                  </a:lnTo>
                  <a:lnTo>
                    <a:pt x="585863" y="382143"/>
                  </a:lnTo>
                  <a:lnTo>
                    <a:pt x="693813" y="328168"/>
                  </a:lnTo>
                  <a:lnTo>
                    <a:pt x="712863" y="318643"/>
                  </a:lnTo>
                  <a:close/>
                </a:path>
                <a:path w="2419350" h="382270">
                  <a:moveTo>
                    <a:pt x="2418867" y="318643"/>
                  </a:moveTo>
                  <a:lnTo>
                    <a:pt x="2399817" y="309118"/>
                  </a:lnTo>
                  <a:lnTo>
                    <a:pt x="2291867" y="255143"/>
                  </a:lnTo>
                  <a:lnTo>
                    <a:pt x="2291867" y="309118"/>
                  </a:lnTo>
                  <a:lnTo>
                    <a:pt x="1107706" y="309118"/>
                  </a:lnTo>
                  <a:lnTo>
                    <a:pt x="1102448" y="309118"/>
                  </a:lnTo>
                  <a:lnTo>
                    <a:pt x="1098181" y="313385"/>
                  </a:lnTo>
                  <a:lnTo>
                    <a:pt x="1098181" y="323900"/>
                  </a:lnTo>
                  <a:lnTo>
                    <a:pt x="1102448" y="328168"/>
                  </a:lnTo>
                  <a:lnTo>
                    <a:pt x="2291867" y="328168"/>
                  </a:lnTo>
                  <a:lnTo>
                    <a:pt x="2291867" y="382143"/>
                  </a:lnTo>
                  <a:lnTo>
                    <a:pt x="2418867" y="318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235747" y="2521318"/>
            <a:ext cx="1364615" cy="1297305"/>
          </a:xfrm>
          <a:prstGeom prst="rect">
            <a:avLst/>
          </a:prstGeom>
          <a:ln w="19050">
            <a:solidFill>
              <a:srgbClr val="FFFFFF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57785" marR="50800">
              <a:lnSpc>
                <a:spcPct val="99000"/>
              </a:lnSpc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incoming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traffic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console,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SDKs,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223883" y="2852420"/>
            <a:ext cx="874394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7145" marR="5080" indent="-5080">
              <a:lnSpc>
                <a:spcPct val="99400"/>
              </a:lnSpc>
              <a:spcBef>
                <a:spcPts val="110"/>
              </a:spcBef>
            </a:pP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Bedrock service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1005295" y="2788411"/>
            <a:ext cx="593090" cy="40068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87960" marR="5080" indent="-175895">
              <a:lnSpc>
                <a:spcPct val="105000"/>
              </a:lnSpc>
              <a:spcBef>
                <a:spcPts val="2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Training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job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4194175" y="1987803"/>
            <a:ext cx="7351395" cy="3903345"/>
          </a:xfrm>
          <a:custGeom>
            <a:avLst/>
            <a:gdLst/>
            <a:ahLst/>
            <a:cxnLst/>
            <a:rect l="l" t="t" r="r" b="b"/>
            <a:pathLst>
              <a:path w="7351395" h="3903345">
                <a:moveTo>
                  <a:pt x="685888" y="1281150"/>
                </a:moveTo>
                <a:lnTo>
                  <a:pt x="666838" y="1271625"/>
                </a:lnTo>
                <a:lnTo>
                  <a:pt x="558888" y="1217650"/>
                </a:lnTo>
                <a:lnTo>
                  <a:pt x="558888" y="1271625"/>
                </a:lnTo>
                <a:lnTo>
                  <a:pt x="9525" y="1271625"/>
                </a:lnTo>
                <a:lnTo>
                  <a:pt x="4254" y="1271625"/>
                </a:lnTo>
                <a:lnTo>
                  <a:pt x="0" y="1275892"/>
                </a:lnTo>
                <a:lnTo>
                  <a:pt x="0" y="1286408"/>
                </a:lnTo>
                <a:lnTo>
                  <a:pt x="4254" y="1290675"/>
                </a:lnTo>
                <a:lnTo>
                  <a:pt x="558888" y="1290675"/>
                </a:lnTo>
                <a:lnTo>
                  <a:pt x="558888" y="1344650"/>
                </a:lnTo>
                <a:lnTo>
                  <a:pt x="685888" y="1281150"/>
                </a:lnTo>
                <a:close/>
              </a:path>
              <a:path w="7351395" h="3903345">
                <a:moveTo>
                  <a:pt x="685888" y="63500"/>
                </a:moveTo>
                <a:lnTo>
                  <a:pt x="666838" y="53975"/>
                </a:lnTo>
                <a:lnTo>
                  <a:pt x="558888" y="0"/>
                </a:lnTo>
                <a:lnTo>
                  <a:pt x="558888" y="53975"/>
                </a:lnTo>
                <a:lnTo>
                  <a:pt x="4254" y="53975"/>
                </a:lnTo>
                <a:lnTo>
                  <a:pt x="0" y="58242"/>
                </a:lnTo>
                <a:lnTo>
                  <a:pt x="0" y="68757"/>
                </a:lnTo>
                <a:lnTo>
                  <a:pt x="4254" y="73025"/>
                </a:lnTo>
                <a:lnTo>
                  <a:pt x="558888" y="73025"/>
                </a:lnTo>
                <a:lnTo>
                  <a:pt x="558888" y="127000"/>
                </a:lnTo>
                <a:lnTo>
                  <a:pt x="666851" y="73025"/>
                </a:lnTo>
                <a:lnTo>
                  <a:pt x="685888" y="63500"/>
                </a:lnTo>
                <a:close/>
              </a:path>
              <a:path w="7351395" h="3903345">
                <a:moveTo>
                  <a:pt x="7351293" y="3776040"/>
                </a:moveTo>
                <a:lnTo>
                  <a:pt x="7297318" y="3776040"/>
                </a:lnTo>
                <a:lnTo>
                  <a:pt x="7297318" y="1237361"/>
                </a:lnTo>
                <a:lnTo>
                  <a:pt x="7293051" y="1233093"/>
                </a:lnTo>
                <a:lnTo>
                  <a:pt x="7282535" y="1233093"/>
                </a:lnTo>
                <a:lnTo>
                  <a:pt x="7278268" y="1237361"/>
                </a:lnTo>
                <a:lnTo>
                  <a:pt x="7278268" y="3776040"/>
                </a:lnTo>
                <a:lnTo>
                  <a:pt x="7224293" y="3776040"/>
                </a:lnTo>
                <a:lnTo>
                  <a:pt x="7287793" y="3903040"/>
                </a:lnTo>
                <a:lnTo>
                  <a:pt x="7340181" y="3798265"/>
                </a:lnTo>
                <a:lnTo>
                  <a:pt x="7351293" y="3776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Security</a:t>
            </a:r>
            <a:r>
              <a:rPr dirty="0" spc="-300"/>
              <a:t> </a:t>
            </a:r>
            <a:r>
              <a:rPr dirty="0"/>
              <a:t>and</a:t>
            </a:r>
            <a:r>
              <a:rPr dirty="0" spc="-305"/>
              <a:t> </a:t>
            </a:r>
            <a:r>
              <a:rPr dirty="0" spc="-75"/>
              <a:t>privacy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1020571"/>
            <a:ext cx="39243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4" b="1">
                <a:solidFill>
                  <a:srgbClr val="94E8FF"/>
                </a:solidFill>
                <a:latin typeface="Trebuchet MS"/>
                <a:cs typeface="Trebuchet MS"/>
              </a:rPr>
              <a:t>YO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I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70" b="1">
                <a:solidFill>
                  <a:srgbClr val="94E8FF"/>
                </a:solidFill>
                <a:latin typeface="Trebuchet MS"/>
                <a:cs typeface="Trebuchet MS"/>
              </a:rPr>
              <a:t>N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C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65" b="1">
                <a:solidFill>
                  <a:srgbClr val="94E8FF"/>
                </a:solidFill>
                <a:latin typeface="Trebuchet MS"/>
                <a:cs typeface="Trebuchet MS"/>
              </a:rPr>
              <a:t>NT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L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F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204" b="1">
                <a:solidFill>
                  <a:srgbClr val="94E8FF"/>
                </a:solidFill>
                <a:latin typeface="Trebuchet MS"/>
                <a:cs typeface="Trebuchet MS"/>
              </a:rPr>
              <a:t>YO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U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10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75" b="1">
                <a:solidFill>
                  <a:srgbClr val="94E8FF"/>
                </a:solidFill>
                <a:latin typeface="Trebuchet MS"/>
                <a:cs typeface="Trebuchet MS"/>
              </a:rPr>
              <a:t>D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339228" y="1778508"/>
            <a:ext cx="955548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shared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providers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Wingdings"/>
              <a:buChar char=""/>
            </a:pPr>
            <a:endParaRPr sz="205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remains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Wingdings"/>
              <a:buChar char=""/>
            </a:pPr>
            <a:endParaRPr sz="205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F2B118"/>
                </a:solidFill>
                <a:latin typeface="Trebuchet MS"/>
                <a:cs typeface="Trebuchet MS"/>
              </a:rPr>
              <a:t>AWS</a:t>
            </a:r>
            <a:r>
              <a:rPr dirty="0" sz="2000" spc="-20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2B118"/>
                </a:solidFill>
                <a:latin typeface="Trebuchet MS"/>
                <a:cs typeface="Trebuchet MS"/>
              </a:rPr>
              <a:t>PrivateLink</a:t>
            </a:r>
            <a:r>
              <a:rPr dirty="0" sz="2000" spc="-25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2B118"/>
                </a:solidFill>
                <a:latin typeface="Trebuchet MS"/>
                <a:cs typeface="Trebuchet MS"/>
              </a:rPr>
              <a:t>VPC</a:t>
            </a:r>
            <a:r>
              <a:rPr dirty="0" sz="2000" spc="-30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2B118"/>
                </a:solidFill>
                <a:latin typeface="Trebuchet MS"/>
                <a:cs typeface="Trebuchet MS"/>
              </a:rPr>
              <a:t>configurations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Wingdings"/>
              <a:buChar char=""/>
            </a:pPr>
            <a:endParaRPr sz="205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845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F2B118"/>
                </a:solidFill>
                <a:latin typeface="Trebuchet MS"/>
                <a:cs typeface="Trebuchet MS"/>
              </a:rPr>
              <a:t>AWS</a:t>
            </a:r>
            <a:r>
              <a:rPr dirty="0" sz="2000" spc="-20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2B118"/>
                </a:solidFill>
                <a:latin typeface="Trebuchet MS"/>
                <a:cs typeface="Trebuchet MS"/>
              </a:rPr>
              <a:t>Identity</a:t>
            </a:r>
            <a:r>
              <a:rPr dirty="0" sz="2000" spc="-15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2B118"/>
                </a:solidFill>
                <a:latin typeface="Trebuchet MS"/>
                <a:cs typeface="Trebuchet MS"/>
              </a:rPr>
              <a:t>and</a:t>
            </a:r>
            <a:r>
              <a:rPr dirty="0" sz="2000" spc="-25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F2B118"/>
                </a:solidFill>
                <a:latin typeface="Trebuchet MS"/>
                <a:cs typeface="Trebuchet MS"/>
              </a:rPr>
              <a:t>Access</a:t>
            </a:r>
            <a:r>
              <a:rPr dirty="0" sz="2000" spc="-25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F2B118"/>
                </a:solidFill>
                <a:latin typeface="Trebuchet MS"/>
                <a:cs typeface="Trebuchet MS"/>
              </a:rPr>
              <a:t>Management</a:t>
            </a:r>
            <a:r>
              <a:rPr dirty="0" sz="2000" spc="-25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spc="40" b="1">
                <a:solidFill>
                  <a:srgbClr val="F2B118"/>
                </a:solidFill>
                <a:latin typeface="Trebuchet MS"/>
                <a:cs typeface="Trebuchet MS"/>
              </a:rPr>
              <a:t>(IAM)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Wingdings"/>
              <a:buChar char=""/>
            </a:pPr>
            <a:endParaRPr sz="205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"/>
              <a:tabLst>
                <a:tab pos="298450" algn="l"/>
              </a:tabLst>
            </a:pP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F2B118"/>
                </a:solidFill>
                <a:latin typeface="Trebuchet MS"/>
                <a:cs typeface="Trebuchet MS"/>
              </a:rPr>
              <a:t>AWS</a:t>
            </a:r>
            <a:r>
              <a:rPr dirty="0" sz="2000" spc="-5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2B118"/>
                </a:solidFill>
                <a:latin typeface="Trebuchet MS"/>
                <a:cs typeface="Trebuchet MS"/>
              </a:rPr>
              <a:t>CloudTrail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logging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2B118"/>
                </a:solidFill>
                <a:latin typeface="Trebuchet MS"/>
                <a:cs typeface="Trebuchet MS"/>
              </a:rPr>
              <a:t>Amazon</a:t>
            </a:r>
            <a:r>
              <a:rPr dirty="0" sz="2000" spc="-10" b="1">
                <a:solidFill>
                  <a:srgbClr val="F2B118"/>
                </a:solidFill>
                <a:latin typeface="Trebuchet MS"/>
                <a:cs typeface="Trebuchet MS"/>
              </a:rPr>
              <a:t> CloudWatch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Wingdings"/>
              <a:buChar char=""/>
            </a:pPr>
            <a:endParaRPr sz="2050">
              <a:latin typeface="Trebuchet MS"/>
              <a:cs typeface="Trebuchet MS"/>
            </a:endParaRPr>
          </a:p>
          <a:p>
            <a:pPr marL="298450" marR="5080" indent="-285750">
              <a:lnSpc>
                <a:spcPct val="100000"/>
              </a:lnSpc>
              <a:buFont typeface="Wingdings"/>
              <a:buChar char=""/>
              <a:tabLst>
                <a:tab pos="29845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encrypted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 b="1">
                <a:solidFill>
                  <a:srgbClr val="F2B118"/>
                </a:solidFill>
                <a:latin typeface="Trebuchet MS"/>
                <a:cs typeface="Trebuchet MS"/>
              </a:rPr>
              <a:t>service</a:t>
            </a:r>
            <a:r>
              <a:rPr dirty="0" sz="2000" spc="-10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2B118"/>
                </a:solidFill>
                <a:latin typeface="Trebuchet MS"/>
                <a:cs typeface="Trebuchet MS"/>
              </a:rPr>
              <a:t>or</a:t>
            </a:r>
            <a:r>
              <a:rPr dirty="0" sz="2000" spc="-20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2B118"/>
                </a:solidFill>
                <a:latin typeface="Trebuchet MS"/>
                <a:cs typeface="Trebuchet MS"/>
              </a:rPr>
              <a:t>customer</a:t>
            </a:r>
            <a:r>
              <a:rPr dirty="0" sz="2000" spc="-10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F2B118"/>
                </a:solidFill>
                <a:latin typeface="Trebuchet MS"/>
                <a:cs typeface="Trebuchet MS"/>
              </a:rPr>
              <a:t>managed</a:t>
            </a:r>
            <a:r>
              <a:rPr dirty="0" sz="2000" spc="-20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2B118"/>
                </a:solidFill>
                <a:latin typeface="Trebuchet MS"/>
                <a:cs typeface="Trebuchet MS"/>
              </a:rPr>
              <a:t>keys</a:t>
            </a:r>
            <a:r>
              <a:rPr dirty="0" sz="2000" spc="-25" b="1">
                <a:solidFill>
                  <a:srgbClr val="F2B118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access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models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18918" y="1930593"/>
            <a:ext cx="1069975" cy="1066165"/>
            <a:chOff x="618918" y="1930593"/>
            <a:chExt cx="1069975" cy="1066165"/>
          </a:xfrm>
        </p:grpSpPr>
        <p:sp>
          <p:nvSpPr>
            <p:cNvPr id="7" name="object 7" descr=""/>
            <p:cNvSpPr/>
            <p:nvPr/>
          </p:nvSpPr>
          <p:spPr>
            <a:xfrm>
              <a:off x="628443" y="1940118"/>
              <a:ext cx="800100" cy="1047115"/>
            </a:xfrm>
            <a:custGeom>
              <a:avLst/>
              <a:gdLst/>
              <a:ahLst/>
              <a:cxnLst/>
              <a:rect l="l" t="t" r="r" b="b"/>
              <a:pathLst>
                <a:path w="800100" h="1047114">
                  <a:moveTo>
                    <a:pt x="798924" y="177730"/>
                  </a:moveTo>
                  <a:lnTo>
                    <a:pt x="798924" y="121462"/>
                  </a:lnTo>
                  <a:lnTo>
                    <a:pt x="796334" y="110451"/>
                  </a:lnTo>
                  <a:lnTo>
                    <a:pt x="789387" y="102039"/>
                  </a:lnTo>
                  <a:lnTo>
                    <a:pt x="779316" y="97250"/>
                  </a:lnTo>
                  <a:lnTo>
                    <a:pt x="767354" y="97105"/>
                  </a:lnTo>
                  <a:lnTo>
                    <a:pt x="737396" y="102339"/>
                  </a:lnTo>
                  <a:lnTo>
                    <a:pt x="700018" y="106225"/>
                  </a:lnTo>
                  <a:lnTo>
                    <a:pt x="657008" y="107099"/>
                  </a:lnTo>
                  <a:lnTo>
                    <a:pt x="610155" y="103299"/>
                  </a:lnTo>
                  <a:lnTo>
                    <a:pt x="561246" y="93160"/>
                  </a:lnTo>
                  <a:lnTo>
                    <a:pt x="512070" y="75020"/>
                  </a:lnTo>
                  <a:lnTo>
                    <a:pt x="464415" y="47216"/>
                  </a:lnTo>
                  <a:lnTo>
                    <a:pt x="420070" y="8083"/>
                  </a:lnTo>
                  <a:lnTo>
                    <a:pt x="410944" y="1955"/>
                  </a:lnTo>
                  <a:lnTo>
                    <a:pt x="400338" y="0"/>
                  </a:lnTo>
                  <a:lnTo>
                    <a:pt x="389732" y="2295"/>
                  </a:lnTo>
                  <a:lnTo>
                    <a:pt x="380606" y="8921"/>
                  </a:lnTo>
                  <a:lnTo>
                    <a:pt x="362659" y="26554"/>
                  </a:lnTo>
                  <a:lnTo>
                    <a:pt x="338155" y="46058"/>
                  </a:lnTo>
                  <a:lnTo>
                    <a:pt x="267915" y="83037"/>
                  </a:lnTo>
                  <a:lnTo>
                    <a:pt x="221397" y="96695"/>
                  </a:lnTo>
                  <a:lnTo>
                    <a:pt x="166761" y="104584"/>
                  </a:lnTo>
                  <a:lnTo>
                    <a:pt x="103615" y="104798"/>
                  </a:lnTo>
                  <a:lnTo>
                    <a:pt x="31570" y="95425"/>
                  </a:lnTo>
                  <a:lnTo>
                    <a:pt x="19607" y="95570"/>
                  </a:lnTo>
                  <a:lnTo>
                    <a:pt x="9536" y="100360"/>
                  </a:lnTo>
                  <a:lnTo>
                    <a:pt x="2589" y="108772"/>
                  </a:lnTo>
                  <a:lnTo>
                    <a:pt x="0" y="119781"/>
                  </a:lnTo>
                  <a:lnTo>
                    <a:pt x="0" y="820208"/>
                  </a:lnTo>
                  <a:lnTo>
                    <a:pt x="386745" y="1043607"/>
                  </a:lnTo>
                  <a:lnTo>
                    <a:pt x="399462" y="1046756"/>
                  </a:lnTo>
                  <a:lnTo>
                    <a:pt x="405984" y="1045968"/>
                  </a:lnTo>
                  <a:lnTo>
                    <a:pt x="412178" y="1043607"/>
                  </a:lnTo>
                  <a:lnTo>
                    <a:pt x="785768" y="842884"/>
                  </a:lnTo>
                  <a:lnTo>
                    <a:pt x="793662" y="838686"/>
                  </a:lnTo>
                  <a:lnTo>
                    <a:pt x="798924" y="830286"/>
                  </a:lnTo>
                  <a:lnTo>
                    <a:pt x="798924" y="821889"/>
                  </a:lnTo>
                  <a:lnTo>
                    <a:pt x="799801" y="765618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36342" y="2472262"/>
              <a:ext cx="502920" cy="156210"/>
            </a:xfrm>
            <a:custGeom>
              <a:avLst/>
              <a:gdLst/>
              <a:ahLst/>
              <a:cxnLst/>
              <a:rect l="l" t="t" r="r" b="b"/>
              <a:pathLst>
                <a:path w="502919" h="156210">
                  <a:moveTo>
                    <a:pt x="0" y="0"/>
                  </a:moveTo>
                  <a:lnTo>
                    <a:pt x="502508" y="15620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4588" y="2188394"/>
              <a:ext cx="480695" cy="142875"/>
            </a:xfrm>
            <a:custGeom>
              <a:avLst/>
              <a:gdLst/>
              <a:ahLst/>
              <a:cxnLst/>
              <a:rect l="l" t="t" r="r" b="b"/>
              <a:pathLst>
                <a:path w="480694" h="142875">
                  <a:moveTo>
                    <a:pt x="0" y="0"/>
                  </a:moveTo>
                  <a:lnTo>
                    <a:pt x="480579" y="14277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79186" y="2163200"/>
              <a:ext cx="500380" cy="478790"/>
            </a:xfrm>
            <a:custGeom>
              <a:avLst/>
              <a:gdLst/>
              <a:ahLst/>
              <a:cxnLst/>
              <a:rect l="l" t="t" r="r" b="b"/>
              <a:pathLst>
                <a:path w="500380" h="478789">
                  <a:moveTo>
                    <a:pt x="499876" y="239353"/>
                  </a:moveTo>
                  <a:lnTo>
                    <a:pt x="494798" y="287592"/>
                  </a:lnTo>
                  <a:lnTo>
                    <a:pt x="480235" y="332521"/>
                  </a:lnTo>
                  <a:lnTo>
                    <a:pt x="457190" y="373179"/>
                  </a:lnTo>
                  <a:lnTo>
                    <a:pt x="426671" y="408603"/>
                  </a:lnTo>
                  <a:lnTo>
                    <a:pt x="389680" y="437831"/>
                  </a:lnTo>
                  <a:lnTo>
                    <a:pt x="347224" y="459899"/>
                  </a:lnTo>
                  <a:lnTo>
                    <a:pt x="300308" y="473846"/>
                  </a:lnTo>
                  <a:lnTo>
                    <a:pt x="249936" y="478709"/>
                  </a:lnTo>
                  <a:lnTo>
                    <a:pt x="199566" y="473846"/>
                  </a:lnTo>
                  <a:lnTo>
                    <a:pt x="152650" y="459899"/>
                  </a:lnTo>
                  <a:lnTo>
                    <a:pt x="110195" y="437831"/>
                  </a:lnTo>
                  <a:lnTo>
                    <a:pt x="73205" y="408603"/>
                  </a:lnTo>
                  <a:lnTo>
                    <a:pt x="42685" y="373179"/>
                  </a:lnTo>
                  <a:lnTo>
                    <a:pt x="19641" y="332521"/>
                  </a:lnTo>
                  <a:lnTo>
                    <a:pt x="5077" y="287592"/>
                  </a:lnTo>
                  <a:lnTo>
                    <a:pt x="0" y="239353"/>
                  </a:lnTo>
                  <a:lnTo>
                    <a:pt x="5077" y="191115"/>
                  </a:lnTo>
                  <a:lnTo>
                    <a:pt x="19641" y="146186"/>
                  </a:lnTo>
                  <a:lnTo>
                    <a:pt x="42685" y="105529"/>
                  </a:lnTo>
                  <a:lnTo>
                    <a:pt x="73205" y="70105"/>
                  </a:lnTo>
                  <a:lnTo>
                    <a:pt x="110195" y="40878"/>
                  </a:lnTo>
                  <a:lnTo>
                    <a:pt x="152650" y="18809"/>
                  </a:lnTo>
                  <a:lnTo>
                    <a:pt x="199566" y="4862"/>
                  </a:lnTo>
                  <a:lnTo>
                    <a:pt x="249936" y="0"/>
                  </a:lnTo>
                  <a:lnTo>
                    <a:pt x="300308" y="4862"/>
                  </a:lnTo>
                  <a:lnTo>
                    <a:pt x="347224" y="18809"/>
                  </a:lnTo>
                  <a:lnTo>
                    <a:pt x="389680" y="40878"/>
                  </a:lnTo>
                  <a:lnTo>
                    <a:pt x="426671" y="70105"/>
                  </a:lnTo>
                  <a:lnTo>
                    <a:pt x="457190" y="105529"/>
                  </a:lnTo>
                  <a:lnTo>
                    <a:pt x="480235" y="146186"/>
                  </a:lnTo>
                  <a:lnTo>
                    <a:pt x="494798" y="191115"/>
                  </a:lnTo>
                  <a:lnTo>
                    <a:pt x="499876" y="239353"/>
                  </a:lnTo>
                  <a:close/>
                </a:path>
              </a:pathLst>
            </a:custGeom>
            <a:ln w="19050">
              <a:solidFill>
                <a:srgbClr val="F2B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95826" y="2318573"/>
              <a:ext cx="261620" cy="178435"/>
            </a:xfrm>
            <a:custGeom>
              <a:avLst/>
              <a:gdLst/>
              <a:ahLst/>
              <a:cxnLst/>
              <a:rect l="l" t="t" r="r" b="b"/>
              <a:pathLst>
                <a:path w="261619" h="178435">
                  <a:moveTo>
                    <a:pt x="0" y="105819"/>
                  </a:moveTo>
                  <a:lnTo>
                    <a:pt x="75418" y="178047"/>
                  </a:lnTo>
                  <a:lnTo>
                    <a:pt x="261336" y="0"/>
                  </a:lnTo>
                </a:path>
              </a:pathLst>
            </a:custGeom>
            <a:ln w="19050">
              <a:solidFill>
                <a:srgbClr val="F2B1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605762" y="4121099"/>
            <a:ext cx="918844" cy="1192530"/>
            <a:chOff x="605762" y="4121099"/>
            <a:chExt cx="918844" cy="1192530"/>
          </a:xfrm>
        </p:grpSpPr>
        <p:sp>
          <p:nvSpPr>
            <p:cNvPr id="13" name="object 13" descr=""/>
            <p:cNvSpPr/>
            <p:nvPr/>
          </p:nvSpPr>
          <p:spPr>
            <a:xfrm>
              <a:off x="615287" y="4655939"/>
              <a:ext cx="899794" cy="648335"/>
            </a:xfrm>
            <a:custGeom>
              <a:avLst/>
              <a:gdLst/>
              <a:ahLst/>
              <a:cxnLst/>
              <a:rect l="l" t="t" r="r" b="b"/>
              <a:pathLst>
                <a:path w="899794" h="648335">
                  <a:moveTo>
                    <a:pt x="0" y="0"/>
                  </a:moveTo>
                  <a:lnTo>
                    <a:pt x="899387" y="0"/>
                  </a:lnTo>
                  <a:lnTo>
                    <a:pt x="899387" y="648091"/>
                  </a:lnTo>
                  <a:lnTo>
                    <a:pt x="0" y="64809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1745" y="4130624"/>
              <a:ext cx="530860" cy="525780"/>
            </a:xfrm>
            <a:custGeom>
              <a:avLst/>
              <a:gdLst/>
              <a:ahLst/>
              <a:cxnLst/>
              <a:rect l="l" t="t" r="r" b="b"/>
              <a:pathLst>
                <a:path w="530860" h="525779">
                  <a:moveTo>
                    <a:pt x="0" y="525315"/>
                  </a:moveTo>
                  <a:lnTo>
                    <a:pt x="0" y="243536"/>
                  </a:lnTo>
                  <a:lnTo>
                    <a:pt x="4263" y="199668"/>
                  </a:lnTo>
                  <a:lnTo>
                    <a:pt x="16562" y="158417"/>
                  </a:lnTo>
                  <a:lnTo>
                    <a:pt x="36154" y="120463"/>
                  </a:lnTo>
                  <a:lnTo>
                    <a:pt x="62300" y="86485"/>
                  </a:lnTo>
                  <a:lnTo>
                    <a:pt x="94259" y="57161"/>
                  </a:lnTo>
                  <a:lnTo>
                    <a:pt x="131292" y="33172"/>
                  </a:lnTo>
                  <a:lnTo>
                    <a:pt x="172658" y="15196"/>
                  </a:lnTo>
                  <a:lnTo>
                    <a:pt x="217616" y="3912"/>
                  </a:lnTo>
                  <a:lnTo>
                    <a:pt x="265427" y="0"/>
                  </a:lnTo>
                  <a:lnTo>
                    <a:pt x="313239" y="3912"/>
                  </a:lnTo>
                  <a:lnTo>
                    <a:pt x="358198" y="15196"/>
                  </a:lnTo>
                  <a:lnTo>
                    <a:pt x="399564" y="33172"/>
                  </a:lnTo>
                  <a:lnTo>
                    <a:pt x="436597" y="57161"/>
                  </a:lnTo>
                  <a:lnTo>
                    <a:pt x="468557" y="86485"/>
                  </a:lnTo>
                  <a:lnTo>
                    <a:pt x="494703" y="120463"/>
                  </a:lnTo>
                  <a:lnTo>
                    <a:pt x="514295" y="158417"/>
                  </a:lnTo>
                  <a:lnTo>
                    <a:pt x="526594" y="199668"/>
                  </a:lnTo>
                  <a:lnTo>
                    <a:pt x="530858" y="243536"/>
                  </a:lnTo>
                  <a:lnTo>
                    <a:pt x="530858" y="332097"/>
                  </a:lnTo>
                  <a:lnTo>
                    <a:pt x="530858" y="52531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00523" y="4856084"/>
              <a:ext cx="129539" cy="119380"/>
            </a:xfrm>
            <a:custGeom>
              <a:avLst/>
              <a:gdLst/>
              <a:ahLst/>
              <a:cxnLst/>
              <a:rect l="l" t="t" r="r" b="b"/>
              <a:pathLst>
                <a:path w="129540" h="119379">
                  <a:moveTo>
                    <a:pt x="129025" y="46605"/>
                  </a:moveTo>
                  <a:lnTo>
                    <a:pt x="118558" y="92266"/>
                  </a:lnTo>
                  <a:lnTo>
                    <a:pt x="76431" y="118789"/>
                  </a:lnTo>
                  <a:lnTo>
                    <a:pt x="50383" y="119193"/>
                  </a:lnTo>
                  <a:lnTo>
                    <a:pt x="27323" y="110637"/>
                  </a:lnTo>
                  <a:lnTo>
                    <a:pt x="9709" y="94606"/>
                  </a:lnTo>
                  <a:lnTo>
                    <a:pt x="0" y="72586"/>
                  </a:lnTo>
                  <a:lnTo>
                    <a:pt x="430" y="48525"/>
                  </a:lnTo>
                  <a:lnTo>
                    <a:pt x="10466" y="26927"/>
                  </a:lnTo>
                  <a:lnTo>
                    <a:pt x="28418" y="10113"/>
                  </a:lnTo>
                  <a:lnTo>
                    <a:pt x="52592" y="405"/>
                  </a:lnTo>
                  <a:lnTo>
                    <a:pt x="78641" y="0"/>
                  </a:lnTo>
                  <a:lnTo>
                    <a:pt x="101702" y="8555"/>
                  </a:lnTo>
                  <a:lnTo>
                    <a:pt x="119316" y="24586"/>
                  </a:lnTo>
                  <a:lnTo>
                    <a:pt x="129025" y="46605"/>
                  </a:lnTo>
                  <a:close/>
                </a:path>
              </a:pathLst>
            </a:custGeom>
            <a:ln w="19050">
              <a:solidFill>
                <a:srgbClr val="F2B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64979" y="4975960"/>
              <a:ext cx="0" cy="161290"/>
            </a:xfrm>
            <a:custGeom>
              <a:avLst/>
              <a:gdLst/>
              <a:ahLst/>
              <a:cxnLst/>
              <a:rect l="l" t="t" r="r" b="b"/>
              <a:pathLst>
                <a:path w="0" h="161289">
                  <a:moveTo>
                    <a:pt x="0" y="0"/>
                  </a:moveTo>
                  <a:lnTo>
                    <a:pt x="0" y="161016"/>
                  </a:lnTo>
                </a:path>
              </a:pathLst>
            </a:custGeom>
            <a:ln w="19050">
              <a:solidFill>
                <a:srgbClr val="F2B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26023" y="4909539"/>
              <a:ext cx="184785" cy="0"/>
            </a:xfrm>
            <a:custGeom>
              <a:avLst/>
              <a:gdLst/>
              <a:ahLst/>
              <a:cxnLst/>
              <a:rect l="l" t="t" r="r" b="b"/>
              <a:pathLst>
                <a:path w="184784" h="0">
                  <a:moveTo>
                    <a:pt x="0" y="0"/>
                  </a:moveTo>
                  <a:lnTo>
                    <a:pt x="184265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26023" y="5058479"/>
              <a:ext cx="184785" cy="0"/>
            </a:xfrm>
            <a:custGeom>
              <a:avLst/>
              <a:gdLst/>
              <a:ahLst/>
              <a:cxnLst/>
              <a:rect l="l" t="t" r="r" b="b"/>
              <a:pathLst>
                <a:path w="184784" h="0">
                  <a:moveTo>
                    <a:pt x="0" y="0"/>
                  </a:moveTo>
                  <a:lnTo>
                    <a:pt x="184265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4047" y="1532289"/>
            <a:ext cx="38101" cy="4202188"/>
          </a:xfrm>
          <a:prstGeom prst="rect">
            <a:avLst/>
          </a:prstGeom>
        </p:spPr>
      </p:pic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92100" y="2409444"/>
            <a:ext cx="153035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0" b="1">
                <a:solidFill>
                  <a:srgbClr val="FFFFFF"/>
                </a:solidFill>
                <a:latin typeface="Trebuchet MS"/>
                <a:cs typeface="Trebuchet MS"/>
              </a:rPr>
              <a:t>Demo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45" b="1">
                <a:latin typeface="Trebuchet MS"/>
                <a:cs typeface="Trebuchet MS"/>
              </a:rPr>
              <a:t>Fine-</a:t>
            </a:r>
            <a:r>
              <a:rPr dirty="0" sz="4400" b="1">
                <a:latin typeface="Trebuchet MS"/>
                <a:cs typeface="Trebuchet MS"/>
              </a:rPr>
              <a:t>tuning</a:t>
            </a:r>
            <a:r>
              <a:rPr dirty="0" sz="4400" spc="-350" b="1">
                <a:latin typeface="Trebuchet MS"/>
                <a:cs typeface="Trebuchet MS"/>
              </a:rPr>
              <a:t> </a:t>
            </a:r>
            <a:r>
              <a:rPr dirty="0" sz="4400" spc="-70" b="1">
                <a:latin typeface="Trebuchet MS"/>
                <a:cs typeface="Trebuchet MS"/>
              </a:rPr>
              <a:t>with</a:t>
            </a:r>
            <a:r>
              <a:rPr dirty="0" sz="4400" spc="-355" b="1">
                <a:latin typeface="Trebuchet MS"/>
                <a:cs typeface="Trebuchet MS"/>
              </a:rPr>
              <a:t> </a:t>
            </a:r>
            <a:r>
              <a:rPr dirty="0" sz="4400" spc="-10" b="1">
                <a:latin typeface="Trebuchet MS"/>
                <a:cs typeface="Trebuchet MS"/>
              </a:rPr>
              <a:t>Amazon</a:t>
            </a:r>
            <a:r>
              <a:rPr dirty="0" sz="4400" spc="-360" b="1">
                <a:latin typeface="Trebuchet MS"/>
                <a:cs typeface="Trebuchet MS"/>
              </a:rPr>
              <a:t> </a:t>
            </a:r>
            <a:r>
              <a:rPr dirty="0" sz="4400" spc="-20" b="1">
                <a:latin typeface="Trebuchet MS"/>
                <a:cs typeface="Trebuchet MS"/>
              </a:rPr>
              <a:t>Bedrock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5403" y="1898516"/>
            <a:ext cx="1772828" cy="177282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82583" y="295656"/>
            <a:ext cx="3206496" cy="3206496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Conclusion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292100" y="1771395"/>
            <a:ext cx="10207625" cy="351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70" b="1">
                <a:solidFill>
                  <a:srgbClr val="9FC1FD"/>
                </a:solidFill>
                <a:latin typeface="Trebuchet MS"/>
                <a:cs typeface="Trebuchet MS"/>
              </a:rPr>
              <a:t>Common</a:t>
            </a:r>
            <a:r>
              <a:rPr dirty="0" sz="2800" spc="-85" b="1">
                <a:solidFill>
                  <a:srgbClr val="9FC1FD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9FC1FD"/>
                </a:solidFill>
                <a:latin typeface="Trebuchet MS"/>
                <a:cs typeface="Trebuchet MS"/>
              </a:rPr>
              <a:t>questions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SzPct val="89285"/>
              <a:buChar char="•"/>
              <a:tabLst>
                <a:tab pos="241300" algn="l"/>
              </a:tabLst>
            </a:pP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know</a:t>
            </a:r>
            <a:r>
              <a:rPr dirty="0" sz="2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dirty="0" sz="2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needed?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SzPct val="89285"/>
              <a:buChar char="•"/>
              <a:tabLst>
                <a:tab pos="241300" algn="l"/>
              </a:tabLst>
            </a:pP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know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Trebuchet MS"/>
                <a:cs typeface="Trebuchet MS"/>
              </a:rPr>
              <a:t>I’m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done?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SzPct val="89285"/>
              <a:buChar char="•"/>
              <a:tabLst>
                <a:tab pos="241300" algn="l"/>
              </a:tabLst>
            </a:pP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2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compare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2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tuned</a:t>
            </a:r>
            <a:r>
              <a:rPr dirty="0" sz="2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vs.</a:t>
            </a:r>
            <a:r>
              <a:rPr dirty="0" sz="2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model?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735"/>
              </a:spcBef>
              <a:buSzPct val="89285"/>
              <a:buChar char="•"/>
              <a:tabLst>
                <a:tab pos="241300" algn="l"/>
              </a:tabLst>
            </a:pP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best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format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datasets?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Agenda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1340611"/>
            <a:ext cx="6841490" cy="3884295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10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Common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approaches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adapting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2400">
              <a:latin typeface="Trebuchet MS"/>
              <a:cs typeface="Trebuchet MS"/>
            </a:endParaRPr>
          </a:p>
          <a:p>
            <a:pPr marL="526415" indent="-513715">
              <a:lnSpc>
                <a:spcPct val="100000"/>
              </a:lnSpc>
              <a:spcBef>
                <a:spcPts val="915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2400">
              <a:latin typeface="Trebuchet MS"/>
              <a:cs typeface="Trebuchet MS"/>
            </a:endParaRPr>
          </a:p>
          <a:p>
            <a:pPr marL="526415" indent="-513715">
              <a:lnSpc>
                <a:spcPct val="100000"/>
              </a:lnSpc>
              <a:spcBef>
                <a:spcPts val="910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endParaRPr sz="2400">
              <a:latin typeface="Trebuchet MS"/>
              <a:cs typeface="Trebuchet MS"/>
            </a:endParaRPr>
          </a:p>
          <a:p>
            <a:pPr marL="526415" indent="-513715">
              <a:lnSpc>
                <a:spcPct val="100000"/>
              </a:lnSpc>
              <a:spcBef>
                <a:spcPts val="935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benefit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endParaRPr sz="2400">
              <a:latin typeface="Trebuchet MS"/>
              <a:cs typeface="Trebuchet MS"/>
            </a:endParaRPr>
          </a:p>
          <a:p>
            <a:pPr marL="526415" indent="-513715">
              <a:lnSpc>
                <a:spcPct val="100000"/>
              </a:lnSpc>
              <a:spcBef>
                <a:spcPts val="915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vs.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RAG</a:t>
            </a:r>
            <a:endParaRPr sz="2400">
              <a:latin typeface="Trebuchet MS"/>
              <a:cs typeface="Trebuchet MS"/>
            </a:endParaRPr>
          </a:p>
          <a:p>
            <a:pPr marL="526415" indent="-513715">
              <a:lnSpc>
                <a:spcPct val="100000"/>
              </a:lnSpc>
              <a:spcBef>
                <a:spcPts val="910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2400">
              <a:latin typeface="Trebuchet MS"/>
              <a:cs typeface="Trebuchet MS"/>
            </a:endParaRPr>
          </a:p>
          <a:p>
            <a:pPr marL="526415" indent="-513715">
              <a:lnSpc>
                <a:spcPct val="100000"/>
              </a:lnSpc>
              <a:spcBef>
                <a:spcPts val="935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Demo: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2400">
              <a:latin typeface="Trebuchet MS"/>
              <a:cs typeface="Trebuchet MS"/>
            </a:endParaRPr>
          </a:p>
          <a:p>
            <a:pPr marL="526415" indent="-513715">
              <a:lnSpc>
                <a:spcPct val="100000"/>
              </a:lnSpc>
              <a:spcBef>
                <a:spcPts val="915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1895" y="2430780"/>
            <a:ext cx="8143240" cy="1293495"/>
          </a:xfrm>
          <a:prstGeom prst="rect"/>
        </p:spPr>
        <p:txBody>
          <a:bodyPr wrap="square" lIns="0" tIns="93980" rIns="0" bIns="0" rtlCol="0" vert="horz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dirty="0" sz="4400" spc="-75"/>
              <a:t>Introduction</a:t>
            </a:r>
            <a:r>
              <a:rPr dirty="0" sz="4400" spc="-330"/>
              <a:t> </a:t>
            </a:r>
            <a:r>
              <a:rPr dirty="0" sz="4400" spc="-10"/>
              <a:t>to</a:t>
            </a:r>
            <a:r>
              <a:rPr dirty="0" sz="4400" spc="-325"/>
              <a:t> </a:t>
            </a:r>
            <a:r>
              <a:rPr dirty="0" sz="4400" spc="-135"/>
              <a:t>Generative</a:t>
            </a:r>
            <a:r>
              <a:rPr dirty="0" sz="4400" spc="-330"/>
              <a:t> </a:t>
            </a:r>
            <a:r>
              <a:rPr dirty="0" sz="4400" spc="100"/>
              <a:t>AI</a:t>
            </a:r>
            <a:r>
              <a:rPr dirty="0" sz="4400" spc="-325"/>
              <a:t> </a:t>
            </a:r>
            <a:r>
              <a:rPr dirty="0" sz="4400" spc="-25"/>
              <a:t>on Amazon</a:t>
            </a:r>
            <a:r>
              <a:rPr dirty="0" sz="4400" spc="-350"/>
              <a:t> </a:t>
            </a:r>
            <a:r>
              <a:rPr dirty="0" sz="4400" spc="-10"/>
              <a:t>SageMaker</a:t>
            </a:r>
            <a:endParaRPr sz="4400"/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101539" y="6478892"/>
            <a:ext cx="2822575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88839" y="6466192"/>
            <a:ext cx="2847975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84295" y="4298188"/>
            <a:ext cx="2067560" cy="75692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Ziv</a:t>
            </a:r>
            <a:r>
              <a:rPr dirty="0" sz="2000" spc="-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Trebuchet MS"/>
                <a:cs typeface="Trebuchet MS"/>
              </a:rPr>
              <a:t>Laub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Sr.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Architect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998336"/>
            <a:ext cx="12192000" cy="4860290"/>
            <a:chOff x="0" y="1998336"/>
            <a:chExt cx="12192000" cy="48602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57143"/>
              <a:ext cx="6007608" cy="380085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87012"/>
              <a:ext cx="4981073" cy="227098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244276" y="1998344"/>
              <a:ext cx="7948295" cy="4348480"/>
            </a:xfrm>
            <a:custGeom>
              <a:avLst/>
              <a:gdLst/>
              <a:ahLst/>
              <a:cxnLst/>
              <a:rect l="l" t="t" r="r" b="b"/>
              <a:pathLst>
                <a:path w="7948295" h="4348480">
                  <a:moveTo>
                    <a:pt x="7947723" y="3105353"/>
                  </a:moveTo>
                  <a:lnTo>
                    <a:pt x="7919961" y="3102140"/>
                  </a:lnTo>
                  <a:lnTo>
                    <a:pt x="7871193" y="3100260"/>
                  </a:lnTo>
                  <a:lnTo>
                    <a:pt x="624103" y="3100260"/>
                  </a:lnTo>
                  <a:lnTo>
                    <a:pt x="575322" y="3102140"/>
                  </a:lnTo>
                  <a:lnTo>
                    <a:pt x="527583" y="3107677"/>
                  </a:lnTo>
                  <a:lnTo>
                    <a:pt x="480999" y="3116745"/>
                  </a:lnTo>
                  <a:lnTo>
                    <a:pt x="435724" y="3129191"/>
                  </a:lnTo>
                  <a:lnTo>
                    <a:pt x="391896" y="3144888"/>
                  </a:lnTo>
                  <a:lnTo>
                    <a:pt x="349643" y="3163697"/>
                  </a:lnTo>
                  <a:lnTo>
                    <a:pt x="309105" y="3185464"/>
                  </a:lnTo>
                  <a:lnTo>
                    <a:pt x="270433" y="3210077"/>
                  </a:lnTo>
                  <a:lnTo>
                    <a:pt x="233756" y="3237369"/>
                  </a:lnTo>
                  <a:lnTo>
                    <a:pt x="199224" y="3267214"/>
                  </a:lnTo>
                  <a:lnTo>
                    <a:pt x="166954" y="3299485"/>
                  </a:lnTo>
                  <a:lnTo>
                    <a:pt x="137109" y="3334016"/>
                  </a:lnTo>
                  <a:lnTo>
                    <a:pt x="109816" y="3370694"/>
                  </a:lnTo>
                  <a:lnTo>
                    <a:pt x="85204" y="3409365"/>
                  </a:lnTo>
                  <a:lnTo>
                    <a:pt x="63436" y="3449904"/>
                  </a:lnTo>
                  <a:lnTo>
                    <a:pt x="44627" y="3492157"/>
                  </a:lnTo>
                  <a:lnTo>
                    <a:pt x="28930" y="3535984"/>
                  </a:lnTo>
                  <a:lnTo>
                    <a:pt x="16484" y="3581260"/>
                  </a:lnTo>
                  <a:lnTo>
                    <a:pt x="7416" y="3627844"/>
                  </a:lnTo>
                  <a:lnTo>
                    <a:pt x="1879" y="3675596"/>
                  </a:lnTo>
                  <a:lnTo>
                    <a:pt x="0" y="3724364"/>
                  </a:lnTo>
                  <a:lnTo>
                    <a:pt x="1879" y="3773132"/>
                  </a:lnTo>
                  <a:lnTo>
                    <a:pt x="7416" y="3820871"/>
                  </a:lnTo>
                  <a:lnTo>
                    <a:pt x="16484" y="3867454"/>
                  </a:lnTo>
                  <a:lnTo>
                    <a:pt x="28930" y="3912730"/>
                  </a:lnTo>
                  <a:lnTo>
                    <a:pt x="44627" y="3956570"/>
                  </a:lnTo>
                  <a:lnTo>
                    <a:pt x="63436" y="3998823"/>
                  </a:lnTo>
                  <a:lnTo>
                    <a:pt x="85204" y="4039349"/>
                  </a:lnTo>
                  <a:lnTo>
                    <a:pt x="109816" y="4078033"/>
                  </a:lnTo>
                  <a:lnTo>
                    <a:pt x="137109" y="4114698"/>
                  </a:lnTo>
                  <a:lnTo>
                    <a:pt x="166954" y="4149242"/>
                  </a:lnTo>
                  <a:lnTo>
                    <a:pt x="199224" y="4181500"/>
                  </a:lnTo>
                  <a:lnTo>
                    <a:pt x="233756" y="4211358"/>
                  </a:lnTo>
                  <a:lnTo>
                    <a:pt x="270433" y="4238650"/>
                  </a:lnTo>
                  <a:lnTo>
                    <a:pt x="309105" y="4263250"/>
                  </a:lnTo>
                  <a:lnTo>
                    <a:pt x="349643" y="4285031"/>
                  </a:lnTo>
                  <a:lnTo>
                    <a:pt x="391896" y="4303827"/>
                  </a:lnTo>
                  <a:lnTo>
                    <a:pt x="435724" y="4319524"/>
                  </a:lnTo>
                  <a:lnTo>
                    <a:pt x="480999" y="4331982"/>
                  </a:lnTo>
                  <a:lnTo>
                    <a:pt x="527583" y="4341038"/>
                  </a:lnTo>
                  <a:lnTo>
                    <a:pt x="575322" y="4346587"/>
                  </a:lnTo>
                  <a:lnTo>
                    <a:pt x="624103" y="4348467"/>
                  </a:lnTo>
                  <a:lnTo>
                    <a:pt x="7871180" y="4348467"/>
                  </a:lnTo>
                  <a:lnTo>
                    <a:pt x="7920037" y="4346587"/>
                  </a:lnTo>
                  <a:lnTo>
                    <a:pt x="7947723" y="4343374"/>
                  </a:lnTo>
                  <a:lnTo>
                    <a:pt x="7947723" y="3105353"/>
                  </a:lnTo>
                  <a:close/>
                </a:path>
                <a:path w="7948295" h="4348480">
                  <a:moveTo>
                    <a:pt x="7947723" y="1539100"/>
                  </a:moveTo>
                  <a:lnTo>
                    <a:pt x="7919961" y="1535887"/>
                  </a:lnTo>
                  <a:lnTo>
                    <a:pt x="7871193" y="1534007"/>
                  </a:lnTo>
                  <a:lnTo>
                    <a:pt x="624103" y="1534007"/>
                  </a:lnTo>
                  <a:lnTo>
                    <a:pt x="575322" y="1535887"/>
                  </a:lnTo>
                  <a:lnTo>
                    <a:pt x="527583" y="1541424"/>
                  </a:lnTo>
                  <a:lnTo>
                    <a:pt x="480999" y="1550492"/>
                  </a:lnTo>
                  <a:lnTo>
                    <a:pt x="435724" y="1562938"/>
                  </a:lnTo>
                  <a:lnTo>
                    <a:pt x="391896" y="1578635"/>
                  </a:lnTo>
                  <a:lnTo>
                    <a:pt x="349643" y="1597444"/>
                  </a:lnTo>
                  <a:lnTo>
                    <a:pt x="309105" y="1619211"/>
                  </a:lnTo>
                  <a:lnTo>
                    <a:pt x="270433" y="1643811"/>
                  </a:lnTo>
                  <a:lnTo>
                    <a:pt x="233756" y="1671116"/>
                  </a:lnTo>
                  <a:lnTo>
                    <a:pt x="199224" y="1700961"/>
                  </a:lnTo>
                  <a:lnTo>
                    <a:pt x="166954" y="1733219"/>
                  </a:lnTo>
                  <a:lnTo>
                    <a:pt x="137109" y="1767763"/>
                  </a:lnTo>
                  <a:lnTo>
                    <a:pt x="109816" y="1804441"/>
                  </a:lnTo>
                  <a:lnTo>
                    <a:pt x="85204" y="1843112"/>
                  </a:lnTo>
                  <a:lnTo>
                    <a:pt x="63436" y="1883638"/>
                  </a:lnTo>
                  <a:lnTo>
                    <a:pt x="44627" y="1925891"/>
                  </a:lnTo>
                  <a:lnTo>
                    <a:pt x="28930" y="1969731"/>
                  </a:lnTo>
                  <a:lnTo>
                    <a:pt x="16484" y="2015007"/>
                  </a:lnTo>
                  <a:lnTo>
                    <a:pt x="7416" y="2061591"/>
                  </a:lnTo>
                  <a:lnTo>
                    <a:pt x="1879" y="2109343"/>
                  </a:lnTo>
                  <a:lnTo>
                    <a:pt x="0" y="2158111"/>
                  </a:lnTo>
                  <a:lnTo>
                    <a:pt x="1879" y="2206879"/>
                  </a:lnTo>
                  <a:lnTo>
                    <a:pt x="7416" y="2254618"/>
                  </a:lnTo>
                  <a:lnTo>
                    <a:pt x="16484" y="2301202"/>
                  </a:lnTo>
                  <a:lnTo>
                    <a:pt x="28930" y="2346477"/>
                  </a:lnTo>
                  <a:lnTo>
                    <a:pt x="44627" y="2390317"/>
                  </a:lnTo>
                  <a:lnTo>
                    <a:pt x="63436" y="2432570"/>
                  </a:lnTo>
                  <a:lnTo>
                    <a:pt x="85204" y="2473096"/>
                  </a:lnTo>
                  <a:lnTo>
                    <a:pt x="109816" y="2511768"/>
                  </a:lnTo>
                  <a:lnTo>
                    <a:pt x="137109" y="2548445"/>
                  </a:lnTo>
                  <a:lnTo>
                    <a:pt x="166954" y="2582989"/>
                  </a:lnTo>
                  <a:lnTo>
                    <a:pt x="199224" y="2615247"/>
                  </a:lnTo>
                  <a:lnTo>
                    <a:pt x="233756" y="2645105"/>
                  </a:lnTo>
                  <a:lnTo>
                    <a:pt x="270433" y="2672397"/>
                  </a:lnTo>
                  <a:lnTo>
                    <a:pt x="309105" y="2696997"/>
                  </a:lnTo>
                  <a:lnTo>
                    <a:pt x="349643" y="2718778"/>
                  </a:lnTo>
                  <a:lnTo>
                    <a:pt x="391896" y="2737574"/>
                  </a:lnTo>
                  <a:lnTo>
                    <a:pt x="435724" y="2753271"/>
                  </a:lnTo>
                  <a:lnTo>
                    <a:pt x="480999" y="2765729"/>
                  </a:lnTo>
                  <a:lnTo>
                    <a:pt x="527583" y="2774785"/>
                  </a:lnTo>
                  <a:lnTo>
                    <a:pt x="575322" y="2780334"/>
                  </a:lnTo>
                  <a:lnTo>
                    <a:pt x="624103" y="2782201"/>
                  </a:lnTo>
                  <a:lnTo>
                    <a:pt x="7871180" y="2782214"/>
                  </a:lnTo>
                  <a:lnTo>
                    <a:pt x="7920037" y="2780334"/>
                  </a:lnTo>
                  <a:lnTo>
                    <a:pt x="7947723" y="2777121"/>
                  </a:lnTo>
                  <a:lnTo>
                    <a:pt x="7947723" y="1539100"/>
                  </a:lnTo>
                  <a:close/>
                </a:path>
                <a:path w="7948295" h="4348480">
                  <a:moveTo>
                    <a:pt x="7947723" y="5092"/>
                  </a:moveTo>
                  <a:lnTo>
                    <a:pt x="7919961" y="1879"/>
                  </a:lnTo>
                  <a:lnTo>
                    <a:pt x="7871193" y="0"/>
                  </a:lnTo>
                  <a:lnTo>
                    <a:pt x="624103" y="0"/>
                  </a:lnTo>
                  <a:lnTo>
                    <a:pt x="575322" y="1879"/>
                  </a:lnTo>
                  <a:lnTo>
                    <a:pt x="527583" y="7416"/>
                  </a:lnTo>
                  <a:lnTo>
                    <a:pt x="480999" y="16484"/>
                  </a:lnTo>
                  <a:lnTo>
                    <a:pt x="435724" y="28930"/>
                  </a:lnTo>
                  <a:lnTo>
                    <a:pt x="391896" y="44627"/>
                  </a:lnTo>
                  <a:lnTo>
                    <a:pt x="349643" y="63436"/>
                  </a:lnTo>
                  <a:lnTo>
                    <a:pt x="309105" y="85204"/>
                  </a:lnTo>
                  <a:lnTo>
                    <a:pt x="270433" y="109804"/>
                  </a:lnTo>
                  <a:lnTo>
                    <a:pt x="233756" y="137109"/>
                  </a:lnTo>
                  <a:lnTo>
                    <a:pt x="199224" y="166954"/>
                  </a:lnTo>
                  <a:lnTo>
                    <a:pt x="166954" y="199212"/>
                  </a:lnTo>
                  <a:lnTo>
                    <a:pt x="137109" y="233756"/>
                  </a:lnTo>
                  <a:lnTo>
                    <a:pt x="109816" y="270433"/>
                  </a:lnTo>
                  <a:lnTo>
                    <a:pt x="85204" y="309105"/>
                  </a:lnTo>
                  <a:lnTo>
                    <a:pt x="63436" y="349631"/>
                  </a:lnTo>
                  <a:lnTo>
                    <a:pt x="44627" y="391883"/>
                  </a:lnTo>
                  <a:lnTo>
                    <a:pt x="28930" y="435724"/>
                  </a:lnTo>
                  <a:lnTo>
                    <a:pt x="16484" y="480999"/>
                  </a:lnTo>
                  <a:lnTo>
                    <a:pt x="7416" y="527583"/>
                  </a:lnTo>
                  <a:lnTo>
                    <a:pt x="1879" y="575335"/>
                  </a:lnTo>
                  <a:lnTo>
                    <a:pt x="0" y="624103"/>
                  </a:lnTo>
                  <a:lnTo>
                    <a:pt x="1879" y="672871"/>
                  </a:lnTo>
                  <a:lnTo>
                    <a:pt x="7416" y="720610"/>
                  </a:lnTo>
                  <a:lnTo>
                    <a:pt x="16484" y="767194"/>
                  </a:lnTo>
                  <a:lnTo>
                    <a:pt x="28930" y="812469"/>
                  </a:lnTo>
                  <a:lnTo>
                    <a:pt x="44627" y="856310"/>
                  </a:lnTo>
                  <a:lnTo>
                    <a:pt x="63436" y="898563"/>
                  </a:lnTo>
                  <a:lnTo>
                    <a:pt x="85204" y="939088"/>
                  </a:lnTo>
                  <a:lnTo>
                    <a:pt x="109816" y="977760"/>
                  </a:lnTo>
                  <a:lnTo>
                    <a:pt x="137109" y="1014437"/>
                  </a:lnTo>
                  <a:lnTo>
                    <a:pt x="166954" y="1048981"/>
                  </a:lnTo>
                  <a:lnTo>
                    <a:pt x="199224" y="1081239"/>
                  </a:lnTo>
                  <a:lnTo>
                    <a:pt x="233756" y="1111097"/>
                  </a:lnTo>
                  <a:lnTo>
                    <a:pt x="270433" y="1138389"/>
                  </a:lnTo>
                  <a:lnTo>
                    <a:pt x="309105" y="1162989"/>
                  </a:lnTo>
                  <a:lnTo>
                    <a:pt x="349643" y="1184770"/>
                  </a:lnTo>
                  <a:lnTo>
                    <a:pt x="391896" y="1203566"/>
                  </a:lnTo>
                  <a:lnTo>
                    <a:pt x="435724" y="1219263"/>
                  </a:lnTo>
                  <a:lnTo>
                    <a:pt x="480999" y="1231722"/>
                  </a:lnTo>
                  <a:lnTo>
                    <a:pt x="527583" y="1240777"/>
                  </a:lnTo>
                  <a:lnTo>
                    <a:pt x="575322" y="1246327"/>
                  </a:lnTo>
                  <a:lnTo>
                    <a:pt x="624103" y="1248206"/>
                  </a:lnTo>
                  <a:lnTo>
                    <a:pt x="7871180" y="1248206"/>
                  </a:lnTo>
                  <a:lnTo>
                    <a:pt x="7920037" y="1246327"/>
                  </a:lnTo>
                  <a:lnTo>
                    <a:pt x="7947723" y="1243114"/>
                  </a:lnTo>
                  <a:lnTo>
                    <a:pt x="7947723" y="5092"/>
                  </a:lnTo>
                  <a:close/>
                </a:path>
              </a:pathLst>
            </a:custGeom>
            <a:solidFill>
              <a:srgbClr val="9963FF">
                <a:alpha val="1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5979" y="3820313"/>
              <a:ext cx="4967947" cy="27096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244283" y="431213"/>
            <a:ext cx="7948295" cy="1248410"/>
            <a:chOff x="4244283" y="431213"/>
            <a:chExt cx="7948295" cy="1248410"/>
          </a:xfrm>
        </p:grpSpPr>
        <p:sp>
          <p:nvSpPr>
            <p:cNvPr id="8" name="object 8" descr=""/>
            <p:cNvSpPr/>
            <p:nvPr/>
          </p:nvSpPr>
          <p:spPr>
            <a:xfrm>
              <a:off x="4244283" y="431213"/>
              <a:ext cx="7948295" cy="1248410"/>
            </a:xfrm>
            <a:custGeom>
              <a:avLst/>
              <a:gdLst/>
              <a:ahLst/>
              <a:cxnLst/>
              <a:rect l="l" t="t" r="r" b="b"/>
              <a:pathLst>
                <a:path w="7948295" h="1248410">
                  <a:moveTo>
                    <a:pt x="7871190" y="0"/>
                  </a:moveTo>
                  <a:lnTo>
                    <a:pt x="624101" y="0"/>
                  </a:lnTo>
                  <a:lnTo>
                    <a:pt x="575328" y="1877"/>
                  </a:lnTo>
                  <a:lnTo>
                    <a:pt x="527582" y="7418"/>
                  </a:lnTo>
                  <a:lnTo>
                    <a:pt x="481000" y="16483"/>
                  </a:lnTo>
                  <a:lnTo>
                    <a:pt x="435724" y="28933"/>
                  </a:lnTo>
                  <a:lnTo>
                    <a:pt x="391889" y="44630"/>
                  </a:lnTo>
                  <a:lnTo>
                    <a:pt x="349637" y="63434"/>
                  </a:lnTo>
                  <a:lnTo>
                    <a:pt x="309105" y="85208"/>
                  </a:lnTo>
                  <a:lnTo>
                    <a:pt x="270432" y="109813"/>
                  </a:lnTo>
                  <a:lnTo>
                    <a:pt x="233757" y="137109"/>
                  </a:lnTo>
                  <a:lnTo>
                    <a:pt x="199219" y="166957"/>
                  </a:lnTo>
                  <a:lnTo>
                    <a:pt x="166956" y="199220"/>
                  </a:lnTo>
                  <a:lnTo>
                    <a:pt x="137107" y="233759"/>
                  </a:lnTo>
                  <a:lnTo>
                    <a:pt x="109812" y="270434"/>
                  </a:lnTo>
                  <a:lnTo>
                    <a:pt x="85207" y="309107"/>
                  </a:lnTo>
                  <a:lnTo>
                    <a:pt x="63434" y="349639"/>
                  </a:lnTo>
                  <a:lnTo>
                    <a:pt x="44629" y="391892"/>
                  </a:lnTo>
                  <a:lnTo>
                    <a:pt x="28932" y="435726"/>
                  </a:lnTo>
                  <a:lnTo>
                    <a:pt x="16482" y="481004"/>
                  </a:lnTo>
                  <a:lnTo>
                    <a:pt x="7417" y="527585"/>
                  </a:lnTo>
                  <a:lnTo>
                    <a:pt x="1877" y="575332"/>
                  </a:lnTo>
                  <a:lnTo>
                    <a:pt x="0" y="624097"/>
                  </a:lnTo>
                  <a:lnTo>
                    <a:pt x="1877" y="672870"/>
                  </a:lnTo>
                  <a:lnTo>
                    <a:pt x="7417" y="720617"/>
                  </a:lnTo>
                  <a:lnTo>
                    <a:pt x="16482" y="767198"/>
                  </a:lnTo>
                  <a:lnTo>
                    <a:pt x="28932" y="812476"/>
                  </a:lnTo>
                  <a:lnTo>
                    <a:pt x="44629" y="856310"/>
                  </a:lnTo>
                  <a:lnTo>
                    <a:pt x="63434" y="898563"/>
                  </a:lnTo>
                  <a:lnTo>
                    <a:pt x="85207" y="939095"/>
                  </a:lnTo>
                  <a:lnTo>
                    <a:pt x="109812" y="977768"/>
                  </a:lnTo>
                  <a:lnTo>
                    <a:pt x="137107" y="1014443"/>
                  </a:lnTo>
                  <a:lnTo>
                    <a:pt x="166956" y="1048982"/>
                  </a:lnTo>
                  <a:lnTo>
                    <a:pt x="199219" y="1081245"/>
                  </a:lnTo>
                  <a:lnTo>
                    <a:pt x="233757" y="1111093"/>
                  </a:lnTo>
                  <a:lnTo>
                    <a:pt x="270432" y="1138389"/>
                  </a:lnTo>
                  <a:lnTo>
                    <a:pt x="309105" y="1162994"/>
                  </a:lnTo>
                  <a:lnTo>
                    <a:pt x="349637" y="1184768"/>
                  </a:lnTo>
                  <a:lnTo>
                    <a:pt x="391889" y="1203572"/>
                  </a:lnTo>
                  <a:lnTo>
                    <a:pt x="435724" y="1219269"/>
                  </a:lnTo>
                  <a:lnTo>
                    <a:pt x="481000" y="1231719"/>
                  </a:lnTo>
                  <a:lnTo>
                    <a:pt x="527582" y="1240784"/>
                  </a:lnTo>
                  <a:lnTo>
                    <a:pt x="575328" y="1246325"/>
                  </a:lnTo>
                  <a:lnTo>
                    <a:pt x="624101" y="1248202"/>
                  </a:lnTo>
                  <a:lnTo>
                    <a:pt x="7871181" y="1248213"/>
                  </a:lnTo>
                  <a:lnTo>
                    <a:pt x="7920042" y="1246325"/>
                  </a:lnTo>
                  <a:lnTo>
                    <a:pt x="7947716" y="1243113"/>
                  </a:lnTo>
                  <a:lnTo>
                    <a:pt x="7947716" y="5098"/>
                  </a:lnTo>
                  <a:lnTo>
                    <a:pt x="7919963" y="1877"/>
                  </a:lnTo>
                  <a:lnTo>
                    <a:pt x="7871190" y="0"/>
                  </a:lnTo>
                  <a:close/>
                </a:path>
              </a:pathLst>
            </a:custGeom>
            <a:solidFill>
              <a:srgbClr val="9963FF">
                <a:alpha val="129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5234" y="1052708"/>
              <a:ext cx="70048" cy="7025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5234" y="911599"/>
              <a:ext cx="70048" cy="7025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2828" y="687988"/>
              <a:ext cx="70048" cy="702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0523" y="687988"/>
              <a:ext cx="70048" cy="7025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6616" y="903634"/>
              <a:ext cx="70048" cy="7025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6616" y="1050432"/>
              <a:ext cx="70048" cy="7025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2828" y="1272336"/>
              <a:ext cx="70048" cy="7025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1290" y="1272336"/>
              <a:ext cx="70048" cy="7025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9070" y="624113"/>
              <a:ext cx="64905" cy="6486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3297" y="947298"/>
              <a:ext cx="64597" cy="6486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1116" y="1396228"/>
              <a:ext cx="64598" cy="6486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3297" y="1321121"/>
              <a:ext cx="64597" cy="6486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89470" y="925107"/>
              <a:ext cx="64597" cy="6486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772854" y="674717"/>
              <a:ext cx="240665" cy="247015"/>
            </a:xfrm>
            <a:custGeom>
              <a:avLst/>
              <a:gdLst/>
              <a:ahLst/>
              <a:cxnLst/>
              <a:rect l="l" t="t" r="r" b="b"/>
              <a:pathLst>
                <a:path w="240664" h="247015">
                  <a:moveTo>
                    <a:pt x="240064" y="33605"/>
                  </a:moveTo>
                  <a:lnTo>
                    <a:pt x="217858" y="24110"/>
                  </a:lnTo>
                  <a:lnTo>
                    <a:pt x="163991" y="7147"/>
                  </a:lnTo>
                  <a:lnTo>
                    <a:pt x="97587" y="0"/>
                  </a:lnTo>
                  <a:lnTo>
                    <a:pt x="37770" y="19949"/>
                  </a:lnTo>
                  <a:lnTo>
                    <a:pt x="25605" y="29489"/>
                  </a:lnTo>
                  <a:lnTo>
                    <a:pt x="5046" y="64259"/>
                  </a:lnTo>
                  <a:lnTo>
                    <a:pt x="0" y="133489"/>
                  </a:lnTo>
                  <a:lnTo>
                    <a:pt x="34371" y="24640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883724" y="1047440"/>
              <a:ext cx="181610" cy="185420"/>
            </a:xfrm>
            <a:custGeom>
              <a:avLst/>
              <a:gdLst/>
              <a:ahLst/>
              <a:cxnLst/>
              <a:rect l="l" t="t" r="r" b="b"/>
              <a:pathLst>
                <a:path w="181610" h="185419">
                  <a:moveTo>
                    <a:pt x="0" y="0"/>
                  </a:moveTo>
                  <a:lnTo>
                    <a:pt x="25766" y="32996"/>
                  </a:lnTo>
                  <a:lnTo>
                    <a:pt x="56810" y="69106"/>
                  </a:lnTo>
                  <a:lnTo>
                    <a:pt x="93102" y="107210"/>
                  </a:lnTo>
                  <a:lnTo>
                    <a:pt x="134617" y="146188"/>
                  </a:lnTo>
                  <a:lnTo>
                    <a:pt x="181327" y="18492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207845" y="1108321"/>
              <a:ext cx="237490" cy="243204"/>
            </a:xfrm>
            <a:custGeom>
              <a:avLst/>
              <a:gdLst/>
              <a:ahLst/>
              <a:cxnLst/>
              <a:rect l="l" t="t" r="r" b="b"/>
              <a:pathLst>
                <a:path w="237489" h="243205">
                  <a:moveTo>
                    <a:pt x="0" y="212231"/>
                  </a:moveTo>
                  <a:lnTo>
                    <a:pt x="22860" y="221842"/>
                  </a:lnTo>
                  <a:lnTo>
                    <a:pt x="78339" y="238333"/>
                  </a:lnTo>
                  <a:lnTo>
                    <a:pt x="146779" y="243197"/>
                  </a:lnTo>
                  <a:lnTo>
                    <a:pt x="208526" y="217922"/>
                  </a:lnTo>
                  <a:lnTo>
                    <a:pt x="218434" y="207555"/>
                  </a:lnTo>
                  <a:lnTo>
                    <a:pt x="234663" y="172118"/>
                  </a:lnTo>
                  <a:lnTo>
                    <a:pt x="236974" y="105102"/>
                  </a:lnTo>
                  <a:lnTo>
                    <a:pt x="205126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150048" y="791395"/>
              <a:ext cx="177800" cy="179070"/>
            </a:xfrm>
            <a:custGeom>
              <a:avLst/>
              <a:gdLst/>
              <a:ahLst/>
              <a:cxnLst/>
              <a:rect l="l" t="t" r="r" b="b"/>
              <a:pathLst>
                <a:path w="177800" h="179069">
                  <a:moveTo>
                    <a:pt x="177360" y="178661"/>
                  </a:moveTo>
                  <a:lnTo>
                    <a:pt x="151190" y="145714"/>
                  </a:lnTo>
                  <a:lnTo>
                    <a:pt x="120314" y="110364"/>
                  </a:lnTo>
                  <a:lnTo>
                    <a:pt x="84788" y="73622"/>
                  </a:lnTo>
                  <a:lnTo>
                    <a:pt x="44665" y="36497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060518" y="960954"/>
              <a:ext cx="328930" cy="334645"/>
            </a:xfrm>
            <a:custGeom>
              <a:avLst/>
              <a:gdLst/>
              <a:ahLst/>
              <a:cxnLst/>
              <a:rect l="l" t="t" r="r" b="b"/>
              <a:pathLst>
                <a:path w="328929" h="334644">
                  <a:moveTo>
                    <a:pt x="328655" y="0"/>
                  </a:moveTo>
                  <a:lnTo>
                    <a:pt x="312205" y="30591"/>
                  </a:lnTo>
                  <a:lnTo>
                    <a:pt x="257399" y="109458"/>
                  </a:lnTo>
                  <a:lnTo>
                    <a:pt x="156058" y="217237"/>
                  </a:lnTo>
                  <a:lnTo>
                    <a:pt x="0" y="33456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772615" y="1111166"/>
              <a:ext cx="238125" cy="242570"/>
            </a:xfrm>
            <a:custGeom>
              <a:avLst/>
              <a:gdLst/>
              <a:ahLst/>
              <a:cxnLst/>
              <a:rect l="l" t="t" r="r" b="b"/>
              <a:pathLst>
                <a:path w="238125" h="242569">
                  <a:moveTo>
                    <a:pt x="238036" y="209387"/>
                  </a:moveTo>
                  <a:lnTo>
                    <a:pt x="216503" y="218704"/>
                  </a:lnTo>
                  <a:lnTo>
                    <a:pt x="163947" y="235276"/>
                  </a:lnTo>
                  <a:lnTo>
                    <a:pt x="98428" y="242032"/>
                  </a:lnTo>
                  <a:lnTo>
                    <a:pt x="38009" y="221904"/>
                  </a:lnTo>
                  <a:lnTo>
                    <a:pt x="26047" y="212036"/>
                  </a:lnTo>
                  <a:lnTo>
                    <a:pt x="5639" y="177097"/>
                  </a:lnTo>
                  <a:lnTo>
                    <a:pt x="0" y="109085"/>
                  </a:lnTo>
                  <a:lnTo>
                    <a:pt x="32343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829891" y="737341"/>
              <a:ext cx="321310" cy="325120"/>
            </a:xfrm>
            <a:custGeom>
              <a:avLst/>
              <a:gdLst/>
              <a:ahLst/>
              <a:cxnLst/>
              <a:rect l="l" t="t" r="r" b="b"/>
              <a:pathLst>
                <a:path w="321310" h="325119">
                  <a:moveTo>
                    <a:pt x="0" y="324891"/>
                  </a:moveTo>
                  <a:lnTo>
                    <a:pt x="19035" y="292610"/>
                  </a:lnTo>
                  <a:lnTo>
                    <a:pt x="77489" y="211734"/>
                  </a:lnTo>
                  <a:lnTo>
                    <a:pt x="177378" y="106213"/>
                  </a:lnTo>
                  <a:lnTo>
                    <a:pt x="320723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201046" y="675074"/>
              <a:ext cx="245745" cy="238125"/>
            </a:xfrm>
            <a:custGeom>
              <a:avLst/>
              <a:gdLst/>
              <a:ahLst/>
              <a:cxnLst/>
              <a:rect l="l" t="t" r="r" b="b"/>
              <a:pathLst>
                <a:path w="245745" h="238125">
                  <a:moveTo>
                    <a:pt x="0" y="35526"/>
                  </a:moveTo>
                  <a:lnTo>
                    <a:pt x="21541" y="25320"/>
                  </a:lnTo>
                  <a:lnTo>
                    <a:pt x="75010" y="7219"/>
                  </a:lnTo>
                  <a:lnTo>
                    <a:pt x="143672" y="0"/>
                  </a:lnTo>
                  <a:lnTo>
                    <a:pt x="210793" y="22439"/>
                  </a:lnTo>
                  <a:lnTo>
                    <a:pt x="221931" y="33170"/>
                  </a:lnTo>
                  <a:lnTo>
                    <a:pt x="240825" y="69025"/>
                  </a:lnTo>
                  <a:lnTo>
                    <a:pt x="245695" y="135499"/>
                  </a:lnTo>
                  <a:lnTo>
                    <a:pt x="214759" y="23808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985720" y="875606"/>
              <a:ext cx="241300" cy="125095"/>
            </a:xfrm>
            <a:custGeom>
              <a:avLst/>
              <a:gdLst/>
              <a:ahLst/>
              <a:cxnLst/>
              <a:rect l="l" t="t" r="r" b="b"/>
              <a:pathLst>
                <a:path w="241300" h="125094">
                  <a:moveTo>
                    <a:pt x="121829" y="0"/>
                  </a:moveTo>
                  <a:lnTo>
                    <a:pt x="0" y="62588"/>
                  </a:lnTo>
                  <a:lnTo>
                    <a:pt x="118429" y="124608"/>
                  </a:lnTo>
                  <a:lnTo>
                    <a:pt x="240825" y="62588"/>
                  </a:lnTo>
                  <a:lnTo>
                    <a:pt x="12182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6195" y="928668"/>
              <a:ext cx="259875" cy="23924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3091" y="777736"/>
              <a:ext cx="4935930" cy="342798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6171943" y="4224020"/>
            <a:ext cx="5142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fine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548565" y="2213185"/>
            <a:ext cx="5765165" cy="3882390"/>
            <a:chOff x="4548565" y="2213185"/>
            <a:chExt cx="5765165" cy="3882390"/>
          </a:xfrm>
        </p:grpSpPr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1711" y="2252270"/>
              <a:ext cx="4111663" cy="34279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5979" y="5381576"/>
              <a:ext cx="3875620" cy="33853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25448" y="3950118"/>
              <a:ext cx="212475" cy="216301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5028200" y="3948823"/>
              <a:ext cx="249554" cy="253365"/>
            </a:xfrm>
            <a:custGeom>
              <a:avLst/>
              <a:gdLst/>
              <a:ahLst/>
              <a:cxnLst/>
              <a:rect l="l" t="t" r="r" b="b"/>
              <a:pathLst>
                <a:path w="249554" h="253364">
                  <a:moveTo>
                    <a:pt x="248933" y="68028"/>
                  </a:moveTo>
                  <a:lnTo>
                    <a:pt x="239787" y="22800"/>
                  </a:lnTo>
                  <a:lnTo>
                    <a:pt x="154007" y="0"/>
                  </a:lnTo>
                  <a:lnTo>
                    <a:pt x="117854" y="36182"/>
                  </a:lnTo>
                  <a:lnTo>
                    <a:pt x="77003" y="22800"/>
                  </a:lnTo>
                  <a:lnTo>
                    <a:pt x="48761" y="51113"/>
                  </a:lnTo>
                  <a:lnTo>
                    <a:pt x="22742" y="77197"/>
                  </a:lnTo>
                  <a:lnTo>
                    <a:pt x="31765" y="122549"/>
                  </a:lnTo>
                  <a:lnTo>
                    <a:pt x="0" y="154394"/>
                  </a:lnTo>
                  <a:lnTo>
                    <a:pt x="22742" y="240390"/>
                  </a:lnTo>
                  <a:lnTo>
                    <a:pt x="64334" y="253029"/>
                  </a:lnTo>
                  <a:lnTo>
                    <a:pt x="158395" y="158793"/>
                  </a:lnTo>
                  <a:lnTo>
                    <a:pt x="144799" y="117964"/>
                  </a:lnTo>
                </a:path>
              </a:pathLst>
            </a:custGeom>
            <a:ln w="213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118800" y="4053220"/>
              <a:ext cx="22860" cy="68580"/>
            </a:xfrm>
            <a:custGeom>
              <a:avLst/>
              <a:gdLst/>
              <a:ahLst/>
              <a:cxnLst/>
              <a:rect l="l" t="t" r="r" b="b"/>
              <a:pathLst>
                <a:path w="22860" h="68579">
                  <a:moveTo>
                    <a:pt x="0" y="67966"/>
                  </a:moveTo>
                  <a:lnTo>
                    <a:pt x="22495" y="45352"/>
                  </a:lnTo>
                  <a:lnTo>
                    <a:pt x="13534" y="0"/>
                  </a:lnTo>
                </a:path>
              </a:pathLst>
            </a:custGeom>
            <a:ln w="213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269779" y="4193426"/>
              <a:ext cx="48260" cy="48895"/>
            </a:xfrm>
            <a:custGeom>
              <a:avLst/>
              <a:gdLst/>
              <a:ahLst/>
              <a:cxnLst/>
              <a:rect l="l" t="t" r="r" b="b"/>
              <a:pathLst>
                <a:path w="48260" h="48895">
                  <a:moveTo>
                    <a:pt x="48204" y="0"/>
                  </a:moveTo>
                  <a:lnTo>
                    <a:pt x="24226" y="24039"/>
                  </a:lnTo>
                  <a:lnTo>
                    <a:pt x="0" y="48326"/>
                  </a:lnTo>
                  <a:lnTo>
                    <a:pt x="48204" y="0"/>
                  </a:lnTo>
                  <a:close/>
                </a:path>
              </a:pathLst>
            </a:custGeom>
            <a:ln w="213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254391" y="4202781"/>
              <a:ext cx="13970" cy="41275"/>
            </a:xfrm>
            <a:custGeom>
              <a:avLst/>
              <a:gdLst/>
              <a:ahLst/>
              <a:cxnLst/>
              <a:rect l="l" t="t" r="r" b="b"/>
              <a:pathLst>
                <a:path w="13970" h="41275">
                  <a:moveTo>
                    <a:pt x="0" y="0"/>
                  </a:moveTo>
                  <a:lnTo>
                    <a:pt x="13596" y="40767"/>
                  </a:lnTo>
                </a:path>
              </a:pathLst>
            </a:custGeom>
            <a:ln w="21325">
              <a:solidFill>
                <a:srgbClr val="0F65F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308837" y="411220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7984" y="18029"/>
                  </a:moveTo>
                  <a:lnTo>
                    <a:pt x="0" y="0"/>
                  </a:lnTo>
                </a:path>
              </a:pathLst>
            </a:custGeom>
            <a:ln w="21325">
              <a:solidFill>
                <a:srgbClr val="0F65F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123188" y="4171185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0"/>
                  </a:moveTo>
                  <a:lnTo>
                    <a:pt x="27130" y="27198"/>
                  </a:lnTo>
                </a:path>
              </a:pathLst>
            </a:custGeom>
            <a:ln w="21325">
              <a:solidFill>
                <a:srgbClr val="0F65F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286959" y="409026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462" y="12763"/>
                  </a:moveTo>
                  <a:lnTo>
                    <a:pt x="25462" y="19811"/>
                  </a:lnTo>
                  <a:lnTo>
                    <a:pt x="19762" y="25526"/>
                  </a:lnTo>
                  <a:lnTo>
                    <a:pt x="12731" y="25526"/>
                  </a:lnTo>
                  <a:lnTo>
                    <a:pt x="5699" y="25526"/>
                  </a:lnTo>
                  <a:lnTo>
                    <a:pt x="0" y="19811"/>
                  </a:lnTo>
                  <a:lnTo>
                    <a:pt x="0" y="12763"/>
                  </a:lnTo>
                  <a:lnTo>
                    <a:pt x="0" y="5714"/>
                  </a:lnTo>
                  <a:lnTo>
                    <a:pt x="5699" y="0"/>
                  </a:lnTo>
                  <a:lnTo>
                    <a:pt x="12731" y="0"/>
                  </a:lnTo>
                  <a:lnTo>
                    <a:pt x="19762" y="0"/>
                  </a:lnTo>
                  <a:lnTo>
                    <a:pt x="25462" y="5714"/>
                  </a:lnTo>
                  <a:lnTo>
                    <a:pt x="25462" y="12763"/>
                  </a:lnTo>
                  <a:close/>
                </a:path>
              </a:pathLst>
            </a:custGeom>
            <a:ln w="21325">
              <a:solidFill>
                <a:srgbClr val="5600C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237272" y="4176450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462" y="12763"/>
                  </a:moveTo>
                  <a:lnTo>
                    <a:pt x="25462" y="19811"/>
                  </a:lnTo>
                  <a:lnTo>
                    <a:pt x="19762" y="25526"/>
                  </a:lnTo>
                  <a:lnTo>
                    <a:pt x="12731" y="25526"/>
                  </a:lnTo>
                  <a:lnTo>
                    <a:pt x="5699" y="25526"/>
                  </a:lnTo>
                  <a:lnTo>
                    <a:pt x="0" y="19811"/>
                  </a:lnTo>
                  <a:lnTo>
                    <a:pt x="0" y="12763"/>
                  </a:lnTo>
                  <a:lnTo>
                    <a:pt x="0" y="5714"/>
                  </a:lnTo>
                  <a:lnTo>
                    <a:pt x="5699" y="0"/>
                  </a:lnTo>
                  <a:lnTo>
                    <a:pt x="12731" y="0"/>
                  </a:lnTo>
                  <a:lnTo>
                    <a:pt x="19762" y="0"/>
                  </a:lnTo>
                  <a:lnTo>
                    <a:pt x="25462" y="5714"/>
                  </a:lnTo>
                  <a:lnTo>
                    <a:pt x="25462" y="12763"/>
                  </a:lnTo>
                  <a:close/>
                </a:path>
              </a:pathLst>
            </a:custGeom>
            <a:ln w="21325">
              <a:solidFill>
                <a:srgbClr val="5600C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146549" y="4194604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462" y="12763"/>
                  </a:moveTo>
                  <a:lnTo>
                    <a:pt x="25462" y="19811"/>
                  </a:lnTo>
                  <a:lnTo>
                    <a:pt x="19762" y="25526"/>
                  </a:lnTo>
                  <a:lnTo>
                    <a:pt x="12731" y="25526"/>
                  </a:lnTo>
                  <a:lnTo>
                    <a:pt x="5699" y="25526"/>
                  </a:lnTo>
                  <a:lnTo>
                    <a:pt x="0" y="19811"/>
                  </a:lnTo>
                  <a:lnTo>
                    <a:pt x="0" y="12763"/>
                  </a:lnTo>
                  <a:lnTo>
                    <a:pt x="0" y="5714"/>
                  </a:lnTo>
                  <a:lnTo>
                    <a:pt x="5699" y="0"/>
                  </a:lnTo>
                  <a:lnTo>
                    <a:pt x="12731" y="0"/>
                  </a:lnTo>
                  <a:lnTo>
                    <a:pt x="19762" y="0"/>
                  </a:lnTo>
                  <a:lnTo>
                    <a:pt x="25462" y="5714"/>
                  </a:lnTo>
                  <a:lnTo>
                    <a:pt x="25462" y="12763"/>
                  </a:lnTo>
                  <a:close/>
                </a:path>
              </a:pathLst>
            </a:custGeom>
            <a:ln w="21325">
              <a:solidFill>
                <a:srgbClr val="5600C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091671" y="4016851"/>
              <a:ext cx="252729" cy="249554"/>
            </a:xfrm>
            <a:custGeom>
              <a:avLst/>
              <a:gdLst/>
              <a:ahLst/>
              <a:cxnLst/>
              <a:rect l="l" t="t" r="r" b="b"/>
              <a:pathLst>
                <a:path w="252729" h="249554">
                  <a:moveTo>
                    <a:pt x="140164" y="99749"/>
                  </a:moveTo>
                  <a:lnTo>
                    <a:pt x="131017" y="54521"/>
                  </a:lnTo>
                  <a:lnTo>
                    <a:pt x="185463" y="0"/>
                  </a:lnTo>
                  <a:lnTo>
                    <a:pt x="230579" y="9169"/>
                  </a:lnTo>
                  <a:lnTo>
                    <a:pt x="252394" y="96094"/>
                  </a:lnTo>
                  <a:lnTo>
                    <a:pt x="217168" y="131347"/>
                  </a:lnTo>
                  <a:lnTo>
                    <a:pt x="228909" y="173973"/>
                  </a:lnTo>
                  <a:lnTo>
                    <a:pt x="202335" y="200614"/>
                  </a:lnTo>
                  <a:lnTo>
                    <a:pt x="176317" y="226698"/>
                  </a:lnTo>
                  <a:lnTo>
                    <a:pt x="131017" y="217714"/>
                  </a:lnTo>
                  <a:lnTo>
                    <a:pt x="99313" y="249498"/>
                  </a:lnTo>
                  <a:lnTo>
                    <a:pt x="13534" y="226698"/>
                  </a:lnTo>
                  <a:lnTo>
                    <a:pt x="0" y="185931"/>
                  </a:lnTo>
                  <a:lnTo>
                    <a:pt x="93442" y="92191"/>
                  </a:lnTo>
                </a:path>
              </a:pathLst>
            </a:custGeom>
            <a:ln w="213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223553" y="411746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462" y="12763"/>
                  </a:moveTo>
                  <a:lnTo>
                    <a:pt x="25462" y="19811"/>
                  </a:lnTo>
                  <a:lnTo>
                    <a:pt x="19762" y="25526"/>
                  </a:lnTo>
                  <a:lnTo>
                    <a:pt x="12731" y="25526"/>
                  </a:lnTo>
                  <a:lnTo>
                    <a:pt x="5699" y="25526"/>
                  </a:lnTo>
                  <a:lnTo>
                    <a:pt x="0" y="19811"/>
                  </a:lnTo>
                  <a:lnTo>
                    <a:pt x="0" y="12763"/>
                  </a:lnTo>
                  <a:lnTo>
                    <a:pt x="0" y="5714"/>
                  </a:lnTo>
                  <a:lnTo>
                    <a:pt x="5699" y="0"/>
                  </a:lnTo>
                  <a:lnTo>
                    <a:pt x="12731" y="0"/>
                  </a:lnTo>
                  <a:lnTo>
                    <a:pt x="19762" y="0"/>
                  </a:lnTo>
                  <a:lnTo>
                    <a:pt x="25462" y="5714"/>
                  </a:lnTo>
                  <a:lnTo>
                    <a:pt x="25462" y="12763"/>
                  </a:lnTo>
                  <a:close/>
                </a:path>
              </a:pathLst>
            </a:custGeom>
            <a:ln w="21325">
              <a:solidFill>
                <a:srgbClr val="5600C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883833" y="3774347"/>
              <a:ext cx="632460" cy="634365"/>
            </a:xfrm>
            <a:custGeom>
              <a:avLst/>
              <a:gdLst/>
              <a:ahLst/>
              <a:cxnLst/>
              <a:rect l="l" t="t" r="r" b="b"/>
              <a:pathLst>
                <a:path w="632460" h="634364">
                  <a:moveTo>
                    <a:pt x="184784" y="633881"/>
                  </a:moveTo>
                  <a:lnTo>
                    <a:pt x="271884" y="592719"/>
                  </a:lnTo>
                  <a:lnTo>
                    <a:pt x="349019" y="542031"/>
                  </a:lnTo>
                  <a:lnTo>
                    <a:pt x="404138" y="499010"/>
                  </a:lnTo>
                  <a:lnTo>
                    <a:pt x="556255" y="306761"/>
                  </a:lnTo>
                  <a:lnTo>
                    <a:pt x="616231" y="152712"/>
                  </a:lnTo>
                  <a:lnTo>
                    <a:pt x="632289" y="42691"/>
                  </a:lnTo>
                  <a:lnTo>
                    <a:pt x="631604" y="687"/>
                  </a:lnTo>
                  <a:lnTo>
                    <a:pt x="589704" y="0"/>
                  </a:lnTo>
                  <a:lnTo>
                    <a:pt x="479960" y="16098"/>
                  </a:lnTo>
                  <a:lnTo>
                    <a:pt x="326298" y="76225"/>
                  </a:lnTo>
                  <a:lnTo>
                    <a:pt x="152647" y="207621"/>
                  </a:lnTo>
                  <a:lnTo>
                    <a:pt x="91851" y="283982"/>
                  </a:lnTo>
                  <a:lnTo>
                    <a:pt x="41319" y="361312"/>
                  </a:lnTo>
                  <a:lnTo>
                    <a:pt x="0" y="448631"/>
                  </a:lnTo>
                  <a:lnTo>
                    <a:pt x="184784" y="633881"/>
                  </a:lnTo>
                  <a:close/>
                </a:path>
              </a:pathLst>
            </a:custGeom>
            <a:ln w="213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836864" y="4265729"/>
              <a:ext cx="187960" cy="189865"/>
            </a:xfrm>
            <a:custGeom>
              <a:avLst/>
              <a:gdLst/>
              <a:ahLst/>
              <a:cxnLst/>
              <a:rect l="l" t="t" r="r" b="b"/>
              <a:pathLst>
                <a:path w="187960" h="189864">
                  <a:moveTo>
                    <a:pt x="89610" y="0"/>
                  </a:moveTo>
                  <a:lnTo>
                    <a:pt x="0" y="1239"/>
                  </a:lnTo>
                  <a:lnTo>
                    <a:pt x="187874" y="189586"/>
                  </a:lnTo>
                  <a:lnTo>
                    <a:pt x="187874" y="98510"/>
                  </a:lnTo>
                  <a:lnTo>
                    <a:pt x="89610" y="0"/>
                  </a:lnTo>
                  <a:close/>
                </a:path>
              </a:pathLst>
            </a:custGeom>
            <a:ln w="213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700903" y="3990489"/>
              <a:ext cx="326390" cy="186055"/>
            </a:xfrm>
            <a:custGeom>
              <a:avLst/>
              <a:gdLst/>
              <a:ahLst/>
              <a:cxnLst/>
              <a:rect l="l" t="t" r="r" b="b"/>
              <a:pathLst>
                <a:path w="326389" h="186054">
                  <a:moveTo>
                    <a:pt x="326307" y="774"/>
                  </a:moveTo>
                  <a:lnTo>
                    <a:pt x="247357" y="4336"/>
                  </a:lnTo>
                  <a:lnTo>
                    <a:pt x="196120" y="9835"/>
                  </a:lnTo>
                  <a:lnTo>
                    <a:pt x="0" y="186024"/>
                  </a:lnTo>
                  <a:lnTo>
                    <a:pt x="202088" y="186024"/>
                  </a:lnTo>
                </a:path>
              </a:pathLst>
            </a:custGeom>
            <a:ln w="213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115586" y="4265109"/>
              <a:ext cx="186690" cy="328295"/>
            </a:xfrm>
            <a:custGeom>
              <a:avLst/>
              <a:gdLst/>
              <a:ahLst/>
              <a:cxnLst/>
              <a:rect l="l" t="t" r="r" b="b"/>
              <a:pathLst>
                <a:path w="186689" h="328295">
                  <a:moveTo>
                    <a:pt x="185402" y="0"/>
                  </a:moveTo>
                  <a:lnTo>
                    <a:pt x="181849" y="79149"/>
                  </a:lnTo>
                  <a:lnTo>
                    <a:pt x="176364" y="130514"/>
                  </a:lnTo>
                  <a:lnTo>
                    <a:pt x="0" y="327749"/>
                  </a:lnTo>
                  <a:lnTo>
                    <a:pt x="0" y="125151"/>
                  </a:lnTo>
                </a:path>
              </a:pathLst>
            </a:custGeom>
            <a:ln w="213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3859" y="4345558"/>
              <a:ext cx="247469" cy="24801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3859" y="4421145"/>
              <a:ext cx="172072" cy="17242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80006" y="3837729"/>
              <a:ext cx="173540" cy="173544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4644961" y="5438956"/>
              <a:ext cx="105410" cy="0"/>
            </a:xfrm>
            <a:custGeom>
              <a:avLst/>
              <a:gdLst/>
              <a:ahLst/>
              <a:cxnLst/>
              <a:rect l="l" t="t" r="r" b="b"/>
              <a:pathLst>
                <a:path w="105410" h="0">
                  <a:moveTo>
                    <a:pt x="0" y="0"/>
                  </a:moveTo>
                  <a:lnTo>
                    <a:pt x="105209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574867" y="5472737"/>
              <a:ext cx="88265" cy="0"/>
            </a:xfrm>
            <a:custGeom>
              <a:avLst/>
              <a:gdLst/>
              <a:ahLst/>
              <a:cxnLst/>
              <a:rect l="l" t="t" r="r" b="b"/>
              <a:pathLst>
                <a:path w="88264" h="0">
                  <a:moveTo>
                    <a:pt x="0" y="0"/>
                  </a:moveTo>
                  <a:lnTo>
                    <a:pt x="87651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548565" y="5438956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 h="0">
                  <a:moveTo>
                    <a:pt x="52606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680076" y="5472737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4" h="0">
                  <a:moveTo>
                    <a:pt x="43790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711666" y="5359523"/>
              <a:ext cx="375285" cy="361315"/>
            </a:xfrm>
            <a:custGeom>
              <a:avLst/>
              <a:gdLst/>
              <a:ahLst/>
              <a:cxnLst/>
              <a:rect l="l" t="t" r="r" b="b"/>
              <a:pathLst>
                <a:path w="375285" h="361314">
                  <a:moveTo>
                    <a:pt x="0" y="180641"/>
                  </a:moveTo>
                  <a:lnTo>
                    <a:pt x="6758" y="228599"/>
                  </a:lnTo>
                  <a:lnTo>
                    <a:pt x="25718" y="271680"/>
                  </a:lnTo>
                  <a:lnTo>
                    <a:pt x="55092" y="308164"/>
                  </a:lnTo>
                  <a:lnTo>
                    <a:pt x="93088" y="336335"/>
                  </a:lnTo>
                  <a:lnTo>
                    <a:pt x="137916" y="354474"/>
                  </a:lnTo>
                  <a:lnTo>
                    <a:pt x="187788" y="360864"/>
                  </a:lnTo>
                  <a:lnTo>
                    <a:pt x="237644" y="354363"/>
                  </a:lnTo>
                  <a:lnTo>
                    <a:pt x="282429" y="336124"/>
                  </a:lnTo>
                  <a:lnTo>
                    <a:pt x="320357" y="307868"/>
                  </a:lnTo>
                  <a:lnTo>
                    <a:pt x="349642" y="271318"/>
                  </a:lnTo>
                  <a:lnTo>
                    <a:pt x="368499" y="228196"/>
                  </a:lnTo>
                  <a:lnTo>
                    <a:pt x="375142" y="180222"/>
                  </a:lnTo>
                  <a:lnTo>
                    <a:pt x="368384" y="132264"/>
                  </a:lnTo>
                  <a:lnTo>
                    <a:pt x="349423" y="89183"/>
                  </a:lnTo>
                  <a:lnTo>
                    <a:pt x="320050" y="52699"/>
                  </a:lnTo>
                  <a:lnTo>
                    <a:pt x="282055" y="24528"/>
                  </a:lnTo>
                  <a:lnTo>
                    <a:pt x="237226" y="6389"/>
                  </a:lnTo>
                  <a:lnTo>
                    <a:pt x="187353" y="0"/>
                  </a:lnTo>
                  <a:lnTo>
                    <a:pt x="148825" y="3889"/>
                  </a:lnTo>
                  <a:lnTo>
                    <a:pt x="112317" y="15157"/>
                  </a:lnTo>
                  <a:lnTo>
                    <a:pt x="78951" y="33329"/>
                  </a:lnTo>
                  <a:lnTo>
                    <a:pt x="49854" y="57932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756727" y="5403005"/>
              <a:ext cx="285750" cy="274320"/>
            </a:xfrm>
            <a:custGeom>
              <a:avLst/>
              <a:gdLst/>
              <a:ahLst/>
              <a:cxnLst/>
              <a:rect l="l" t="t" r="r" b="b"/>
              <a:pathLst>
                <a:path w="285750" h="274320">
                  <a:moveTo>
                    <a:pt x="285165" y="137156"/>
                  </a:moveTo>
                  <a:lnTo>
                    <a:pt x="277896" y="180507"/>
                  </a:lnTo>
                  <a:lnTo>
                    <a:pt x="257654" y="218158"/>
                  </a:lnTo>
                  <a:lnTo>
                    <a:pt x="226789" y="247848"/>
                  </a:lnTo>
                  <a:lnTo>
                    <a:pt x="187649" y="267319"/>
                  </a:lnTo>
                  <a:lnTo>
                    <a:pt x="142582" y="274312"/>
                  </a:lnTo>
                  <a:lnTo>
                    <a:pt x="97515" y="267319"/>
                  </a:lnTo>
                  <a:lnTo>
                    <a:pt x="58375" y="247848"/>
                  </a:lnTo>
                  <a:lnTo>
                    <a:pt x="27510" y="218158"/>
                  </a:lnTo>
                  <a:lnTo>
                    <a:pt x="7269" y="180507"/>
                  </a:lnTo>
                  <a:lnTo>
                    <a:pt x="0" y="137156"/>
                  </a:lnTo>
                  <a:lnTo>
                    <a:pt x="7269" y="93804"/>
                  </a:lnTo>
                  <a:lnTo>
                    <a:pt x="27510" y="56153"/>
                  </a:lnTo>
                  <a:lnTo>
                    <a:pt x="58375" y="26463"/>
                  </a:lnTo>
                  <a:lnTo>
                    <a:pt x="97515" y="6992"/>
                  </a:lnTo>
                  <a:lnTo>
                    <a:pt x="14258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644961" y="5506450"/>
              <a:ext cx="52705" cy="0"/>
            </a:xfrm>
            <a:custGeom>
              <a:avLst/>
              <a:gdLst/>
              <a:ahLst/>
              <a:cxnLst/>
              <a:rect l="l" t="t" r="r" b="b"/>
              <a:pathLst>
                <a:path w="52704" h="0">
                  <a:moveTo>
                    <a:pt x="0" y="0"/>
                  </a:moveTo>
                  <a:lnTo>
                    <a:pt x="52606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833236" y="5459580"/>
              <a:ext cx="74930" cy="140335"/>
            </a:xfrm>
            <a:custGeom>
              <a:avLst/>
              <a:gdLst/>
              <a:ahLst/>
              <a:cxnLst/>
              <a:rect l="l" t="t" r="r" b="b"/>
              <a:pathLst>
                <a:path w="74929" h="140335">
                  <a:moveTo>
                    <a:pt x="0" y="139868"/>
                  </a:moveTo>
                  <a:lnTo>
                    <a:pt x="74816" y="81329"/>
                  </a:lnTo>
                  <a:lnTo>
                    <a:pt x="74816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741072" y="5881150"/>
              <a:ext cx="218440" cy="205104"/>
            </a:xfrm>
            <a:custGeom>
              <a:avLst/>
              <a:gdLst/>
              <a:ahLst/>
              <a:cxnLst/>
              <a:rect l="l" t="t" r="r" b="b"/>
              <a:pathLst>
                <a:path w="218439" h="205104">
                  <a:moveTo>
                    <a:pt x="0" y="0"/>
                  </a:moveTo>
                  <a:lnTo>
                    <a:pt x="217892" y="0"/>
                  </a:lnTo>
                  <a:lnTo>
                    <a:pt x="217892" y="204513"/>
                  </a:lnTo>
                  <a:lnTo>
                    <a:pt x="0" y="20451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057970" y="5767534"/>
              <a:ext cx="218440" cy="318135"/>
            </a:xfrm>
            <a:custGeom>
              <a:avLst/>
              <a:gdLst/>
              <a:ahLst/>
              <a:cxnLst/>
              <a:rect l="l" t="t" r="r" b="b"/>
              <a:pathLst>
                <a:path w="218439" h="318135">
                  <a:moveTo>
                    <a:pt x="0" y="0"/>
                  </a:moveTo>
                  <a:lnTo>
                    <a:pt x="217892" y="0"/>
                  </a:lnTo>
                  <a:lnTo>
                    <a:pt x="217892" y="318129"/>
                  </a:lnTo>
                  <a:lnTo>
                    <a:pt x="0" y="31812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374867" y="5699363"/>
              <a:ext cx="218440" cy="386715"/>
            </a:xfrm>
            <a:custGeom>
              <a:avLst/>
              <a:gdLst/>
              <a:ahLst/>
              <a:cxnLst/>
              <a:rect l="l" t="t" r="r" b="b"/>
              <a:pathLst>
                <a:path w="218439" h="386714">
                  <a:moveTo>
                    <a:pt x="0" y="0"/>
                  </a:moveTo>
                  <a:lnTo>
                    <a:pt x="217892" y="0"/>
                  </a:lnTo>
                  <a:lnTo>
                    <a:pt x="217892" y="386302"/>
                  </a:lnTo>
                  <a:lnTo>
                    <a:pt x="0" y="38630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66492" y="5530772"/>
              <a:ext cx="410964" cy="13267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07349" y="5471607"/>
              <a:ext cx="99684" cy="137359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4720758" y="2222710"/>
              <a:ext cx="576580" cy="802640"/>
            </a:xfrm>
            <a:custGeom>
              <a:avLst/>
              <a:gdLst/>
              <a:ahLst/>
              <a:cxnLst/>
              <a:rect l="l" t="t" r="r" b="b"/>
              <a:pathLst>
                <a:path w="576579" h="802639">
                  <a:moveTo>
                    <a:pt x="575946" y="136086"/>
                  </a:moveTo>
                  <a:lnTo>
                    <a:pt x="575946" y="93002"/>
                  </a:lnTo>
                  <a:lnTo>
                    <a:pt x="574079" y="84571"/>
                  </a:lnTo>
                  <a:lnTo>
                    <a:pt x="569071" y="78130"/>
                  </a:lnTo>
                  <a:lnTo>
                    <a:pt x="561811" y="74463"/>
                  </a:lnTo>
                  <a:lnTo>
                    <a:pt x="553187" y="74352"/>
                  </a:lnTo>
                  <a:lnTo>
                    <a:pt x="523139" y="79529"/>
                  </a:lnTo>
                  <a:lnTo>
                    <a:pt x="484346" y="82116"/>
                  </a:lnTo>
                  <a:lnTo>
                    <a:pt x="439862" y="79095"/>
                  </a:lnTo>
                  <a:lnTo>
                    <a:pt x="392744" y="67446"/>
                  </a:lnTo>
                  <a:lnTo>
                    <a:pt x="346048" y="44150"/>
                  </a:lnTo>
                  <a:lnTo>
                    <a:pt x="302829" y="6189"/>
                  </a:lnTo>
                  <a:lnTo>
                    <a:pt x="296250" y="1497"/>
                  </a:lnTo>
                  <a:lnTo>
                    <a:pt x="288604" y="0"/>
                  </a:lnTo>
                  <a:lnTo>
                    <a:pt x="280959" y="1757"/>
                  </a:lnTo>
                  <a:lnTo>
                    <a:pt x="274380" y="6831"/>
                  </a:lnTo>
                  <a:lnTo>
                    <a:pt x="256092" y="25223"/>
                  </a:lnTo>
                  <a:lnTo>
                    <a:pt x="229235" y="45295"/>
                  </a:lnTo>
                  <a:lnTo>
                    <a:pt x="193140" y="63581"/>
                  </a:lnTo>
                  <a:lnTo>
                    <a:pt x="147141" y="76615"/>
                  </a:lnTo>
                  <a:lnTo>
                    <a:pt x="90569" y="80931"/>
                  </a:lnTo>
                  <a:lnTo>
                    <a:pt x="22758" y="73066"/>
                  </a:lnTo>
                  <a:lnTo>
                    <a:pt x="14135" y="73177"/>
                  </a:lnTo>
                  <a:lnTo>
                    <a:pt x="6874" y="76844"/>
                  </a:lnTo>
                  <a:lnTo>
                    <a:pt x="1866" y="83285"/>
                  </a:lnTo>
                  <a:lnTo>
                    <a:pt x="0" y="91715"/>
                  </a:lnTo>
                  <a:lnTo>
                    <a:pt x="0" y="628026"/>
                  </a:lnTo>
                  <a:lnTo>
                    <a:pt x="0" y="635099"/>
                  </a:lnTo>
                  <a:lnTo>
                    <a:pt x="3793" y="641531"/>
                  </a:lnTo>
                  <a:lnTo>
                    <a:pt x="9481" y="644746"/>
                  </a:lnTo>
                  <a:lnTo>
                    <a:pt x="278805" y="799081"/>
                  </a:lnTo>
                  <a:lnTo>
                    <a:pt x="284496" y="802295"/>
                  </a:lnTo>
                  <a:lnTo>
                    <a:pt x="291450" y="802295"/>
                  </a:lnTo>
                  <a:lnTo>
                    <a:pt x="297140" y="799081"/>
                  </a:lnTo>
                  <a:lnTo>
                    <a:pt x="566462" y="645389"/>
                  </a:lnTo>
                  <a:lnTo>
                    <a:pt x="572153" y="642174"/>
                  </a:lnTo>
                  <a:lnTo>
                    <a:pt x="575946" y="635743"/>
                  </a:lnTo>
                  <a:lnTo>
                    <a:pt x="575946" y="629313"/>
                  </a:lnTo>
                  <a:lnTo>
                    <a:pt x="576579" y="58622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726452" y="2630166"/>
              <a:ext cx="362585" cy="120014"/>
            </a:xfrm>
            <a:custGeom>
              <a:avLst/>
              <a:gdLst/>
              <a:ahLst/>
              <a:cxnLst/>
              <a:rect l="l" t="t" r="r" b="b"/>
              <a:pathLst>
                <a:path w="362585" h="120014">
                  <a:moveTo>
                    <a:pt x="0" y="0"/>
                  </a:moveTo>
                  <a:lnTo>
                    <a:pt x="362259" y="119608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725186" y="2412812"/>
              <a:ext cx="346710" cy="109855"/>
            </a:xfrm>
            <a:custGeom>
              <a:avLst/>
              <a:gdLst/>
              <a:ahLst/>
              <a:cxnLst/>
              <a:rect l="l" t="t" r="r" b="b"/>
              <a:pathLst>
                <a:path w="346710" h="109855">
                  <a:moveTo>
                    <a:pt x="0" y="0"/>
                  </a:moveTo>
                  <a:lnTo>
                    <a:pt x="346450" y="1093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08265" y="2383997"/>
              <a:ext cx="379411" cy="385593"/>
            </a:xfrm>
            <a:prstGeom prst="rect">
              <a:avLst/>
            </a:prstGeom>
          </p:spPr>
        </p:pic>
      </p:grpSp>
      <p:sp>
        <p:nvSpPr>
          <p:cNvPr id="73" name="object 73" descr=""/>
          <p:cNvSpPr txBox="1"/>
          <p:nvPr/>
        </p:nvSpPr>
        <p:spPr>
          <a:xfrm>
            <a:off x="6171943" y="2657347"/>
            <a:ext cx="5402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protecting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meeting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regulatory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needs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7" name="object 7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74" name="object 74" descr=""/>
          <p:cNvSpPr txBox="1"/>
          <p:nvPr/>
        </p:nvSpPr>
        <p:spPr>
          <a:xfrm>
            <a:off x="6171943" y="5787644"/>
            <a:ext cx="3369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moving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POC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production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6171943" y="1182115"/>
            <a:ext cx="526288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Trebuchet MS"/>
                <a:cs typeface="Trebuchet MS"/>
              </a:rPr>
              <a:t>navigating</a:t>
            </a:r>
            <a:r>
              <a:rPr dirty="0" sz="1800" spc="55" b="0">
                <a:latin typeface="Trebuchet MS"/>
                <a:cs typeface="Trebuchet MS"/>
              </a:rPr>
              <a:t> </a:t>
            </a:r>
            <a:r>
              <a:rPr dirty="0" sz="1800" b="0">
                <a:latin typeface="Trebuchet MS"/>
                <a:cs typeface="Trebuchet MS"/>
              </a:rPr>
              <a:t>a</a:t>
            </a:r>
            <a:r>
              <a:rPr dirty="0" sz="1800" spc="55" b="0">
                <a:latin typeface="Trebuchet MS"/>
                <a:cs typeface="Trebuchet MS"/>
              </a:rPr>
              <a:t> </a:t>
            </a:r>
            <a:r>
              <a:rPr dirty="0" sz="1800" b="0">
                <a:latin typeface="Trebuchet MS"/>
                <a:cs typeface="Trebuchet MS"/>
              </a:rPr>
              <a:t>rapidly</a:t>
            </a:r>
            <a:r>
              <a:rPr dirty="0" sz="1800" spc="50" b="0">
                <a:latin typeface="Trebuchet MS"/>
                <a:cs typeface="Trebuchet MS"/>
              </a:rPr>
              <a:t> </a:t>
            </a:r>
            <a:r>
              <a:rPr dirty="0" sz="1800" b="0">
                <a:latin typeface="Trebuchet MS"/>
                <a:cs typeface="Trebuchet MS"/>
              </a:rPr>
              <a:t>evolving</a:t>
            </a:r>
            <a:r>
              <a:rPr dirty="0" sz="1800" spc="55" b="0">
                <a:latin typeface="Trebuchet MS"/>
                <a:cs typeface="Trebuchet MS"/>
              </a:rPr>
              <a:t> </a:t>
            </a:r>
            <a:r>
              <a:rPr dirty="0" sz="1800" b="0">
                <a:latin typeface="Trebuchet MS"/>
                <a:cs typeface="Trebuchet MS"/>
              </a:rPr>
              <a:t>ecosystem</a:t>
            </a:r>
            <a:r>
              <a:rPr dirty="0" sz="1800" spc="55" b="0">
                <a:latin typeface="Trebuchet MS"/>
                <a:cs typeface="Trebuchet MS"/>
              </a:rPr>
              <a:t> </a:t>
            </a:r>
            <a:r>
              <a:rPr dirty="0" sz="1800" b="0">
                <a:latin typeface="Trebuchet MS"/>
                <a:cs typeface="Trebuchet MS"/>
              </a:rPr>
              <a:t>of</a:t>
            </a:r>
            <a:r>
              <a:rPr dirty="0" sz="1800" spc="60" b="0">
                <a:latin typeface="Trebuchet MS"/>
                <a:cs typeface="Trebuchet MS"/>
              </a:rPr>
              <a:t> </a:t>
            </a:r>
            <a:r>
              <a:rPr dirty="0" sz="1800" spc="-10" b="0">
                <a:latin typeface="Trebuchet MS"/>
                <a:cs typeface="Trebuchet MS"/>
              </a:rPr>
              <a:t>models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00800" y="1925828"/>
            <a:ext cx="3468370" cy="221424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4"/>
              </a:spcBef>
            </a:pPr>
            <a:r>
              <a:rPr dirty="0" sz="3600" spc="130">
                <a:solidFill>
                  <a:srgbClr val="FFFFFF"/>
                </a:solidFill>
                <a:latin typeface="Trebuchet MS"/>
                <a:cs typeface="Trebuchet MS"/>
              </a:rPr>
              <a:t>Common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  <a:r>
              <a:rPr dirty="0" sz="36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dirty="0" sz="3600" spc="5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36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dirty="0" sz="36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5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Building</a:t>
            </a:r>
            <a:r>
              <a:rPr dirty="0" spc="-330"/>
              <a:t> </a:t>
            </a:r>
            <a:r>
              <a:rPr dirty="0" spc="-60"/>
              <a:t>Gen</a:t>
            </a:r>
            <a:r>
              <a:rPr dirty="0" spc="-330"/>
              <a:t> </a:t>
            </a:r>
            <a:r>
              <a:rPr dirty="0" spc="90"/>
              <a:t>AI</a:t>
            </a:r>
            <a:r>
              <a:rPr dirty="0" spc="-330"/>
              <a:t> </a:t>
            </a:r>
            <a:r>
              <a:rPr dirty="0"/>
              <a:t>using</a:t>
            </a:r>
            <a:r>
              <a:rPr dirty="0" spc="-330"/>
              <a:t> </a:t>
            </a:r>
            <a:r>
              <a:rPr dirty="0" spc="155"/>
              <a:t>AWS</a:t>
            </a:r>
            <a:r>
              <a:rPr dirty="0" spc="-335"/>
              <a:t> </a:t>
            </a:r>
            <a:r>
              <a:rPr dirty="0" spc="-114"/>
              <a:t>services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70015" y="1872294"/>
            <a:ext cx="5542915" cy="2316480"/>
            <a:chOff x="570015" y="1872294"/>
            <a:chExt cx="5542915" cy="2316480"/>
          </a:xfrm>
        </p:grpSpPr>
        <p:sp>
          <p:nvSpPr>
            <p:cNvPr id="5" name="object 5" descr=""/>
            <p:cNvSpPr/>
            <p:nvPr/>
          </p:nvSpPr>
          <p:spPr>
            <a:xfrm>
              <a:off x="570015" y="3191822"/>
              <a:ext cx="2859405" cy="506730"/>
            </a:xfrm>
            <a:custGeom>
              <a:avLst/>
              <a:gdLst/>
              <a:ahLst/>
              <a:cxnLst/>
              <a:rect l="l" t="t" r="r" b="b"/>
              <a:pathLst>
                <a:path w="2859404" h="506729">
                  <a:moveTo>
                    <a:pt x="2858954" y="0"/>
                  </a:moveTo>
                  <a:lnTo>
                    <a:pt x="0" y="0"/>
                  </a:lnTo>
                  <a:lnTo>
                    <a:pt x="0" y="506286"/>
                  </a:lnTo>
                  <a:lnTo>
                    <a:pt x="2858954" y="506286"/>
                  </a:lnTo>
                  <a:lnTo>
                    <a:pt x="2858954" y="0"/>
                  </a:lnTo>
                  <a:close/>
                </a:path>
              </a:pathLst>
            </a:custGeom>
            <a:solidFill>
              <a:srgbClr val="0905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49541" y="3270648"/>
              <a:ext cx="0" cy="333375"/>
            </a:xfrm>
            <a:custGeom>
              <a:avLst/>
              <a:gdLst/>
              <a:ahLst/>
              <a:cxnLst/>
              <a:rect l="l" t="t" r="r" b="b"/>
              <a:pathLst>
                <a:path w="0" h="333375">
                  <a:moveTo>
                    <a:pt x="0" y="333174"/>
                  </a:moveTo>
                  <a:lnTo>
                    <a:pt x="0" y="165951"/>
                  </a:lnTo>
                  <a:lnTo>
                    <a:pt x="0" y="0"/>
                  </a:lnTo>
                  <a:lnTo>
                    <a:pt x="0" y="33317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24518" y="2960279"/>
              <a:ext cx="187960" cy="476884"/>
            </a:xfrm>
            <a:custGeom>
              <a:avLst/>
              <a:gdLst/>
              <a:ahLst/>
              <a:cxnLst/>
              <a:rect l="l" t="t" r="r" b="b"/>
              <a:pathLst>
                <a:path w="187960" h="476885">
                  <a:moveTo>
                    <a:pt x="0" y="476322"/>
                  </a:moveTo>
                  <a:lnTo>
                    <a:pt x="0" y="281232"/>
                  </a:lnTo>
                  <a:lnTo>
                    <a:pt x="187491" y="187489"/>
                  </a:lnTo>
                  <a:lnTo>
                    <a:pt x="187491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37031" y="3147766"/>
              <a:ext cx="187960" cy="93980"/>
            </a:xfrm>
            <a:custGeom>
              <a:avLst/>
              <a:gdLst/>
              <a:ahLst/>
              <a:cxnLst/>
              <a:rect l="l" t="t" r="r" b="b"/>
              <a:pathLst>
                <a:path w="187959" h="93980">
                  <a:moveTo>
                    <a:pt x="187491" y="9374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24518" y="2791794"/>
              <a:ext cx="0" cy="231140"/>
            </a:xfrm>
            <a:custGeom>
              <a:avLst/>
              <a:gdLst/>
              <a:ahLst/>
              <a:cxnLst/>
              <a:rect l="l" t="t" r="r" b="b"/>
              <a:pathLst>
                <a:path w="0" h="231139">
                  <a:moveTo>
                    <a:pt x="0" y="23055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49541" y="3332724"/>
              <a:ext cx="180340" cy="106680"/>
            </a:xfrm>
            <a:custGeom>
              <a:avLst/>
              <a:gdLst/>
              <a:ahLst/>
              <a:cxnLst/>
              <a:rect l="l" t="t" r="r" b="b"/>
              <a:pathLst>
                <a:path w="180340" h="106679">
                  <a:moveTo>
                    <a:pt x="0" y="106415"/>
                  </a:moveTo>
                  <a:lnTo>
                    <a:pt x="179891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37031" y="3616489"/>
              <a:ext cx="187960" cy="125730"/>
            </a:xfrm>
            <a:custGeom>
              <a:avLst/>
              <a:gdLst/>
              <a:ahLst/>
              <a:cxnLst/>
              <a:rect l="l" t="t" r="r" b="b"/>
              <a:pathLst>
                <a:path w="187959" h="125729">
                  <a:moveTo>
                    <a:pt x="0" y="125411"/>
                  </a:moveTo>
                  <a:lnTo>
                    <a:pt x="187491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92848" y="3616489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5" h="219710">
                  <a:moveTo>
                    <a:pt x="0" y="219161"/>
                  </a:moveTo>
                  <a:lnTo>
                    <a:pt x="40665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37031" y="3429001"/>
              <a:ext cx="187960" cy="125730"/>
            </a:xfrm>
            <a:custGeom>
              <a:avLst/>
              <a:gdLst/>
              <a:ahLst/>
              <a:cxnLst/>
              <a:rect l="l" t="t" r="r" b="b"/>
              <a:pathLst>
                <a:path w="187959" h="125729">
                  <a:moveTo>
                    <a:pt x="0" y="125411"/>
                  </a:moveTo>
                  <a:lnTo>
                    <a:pt x="187491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08049" y="3971195"/>
              <a:ext cx="181610" cy="106680"/>
            </a:xfrm>
            <a:custGeom>
              <a:avLst/>
              <a:gdLst/>
              <a:ahLst/>
              <a:cxnLst/>
              <a:rect l="l" t="t" r="r" b="b"/>
              <a:pathLst>
                <a:path w="181610" h="106679">
                  <a:moveTo>
                    <a:pt x="0" y="106415"/>
                  </a:moveTo>
                  <a:lnTo>
                    <a:pt x="181154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49541" y="2679049"/>
              <a:ext cx="750570" cy="1500505"/>
            </a:xfrm>
            <a:custGeom>
              <a:avLst/>
              <a:gdLst/>
              <a:ahLst/>
              <a:cxnLst/>
              <a:rect l="l" t="t" r="r" b="b"/>
              <a:pathLst>
                <a:path w="750569" h="1500504">
                  <a:moveTo>
                    <a:pt x="749956" y="124144"/>
                  </a:moveTo>
                  <a:lnTo>
                    <a:pt x="562467" y="0"/>
                  </a:lnTo>
                  <a:lnTo>
                    <a:pt x="187489" y="217891"/>
                  </a:lnTo>
                  <a:lnTo>
                    <a:pt x="187489" y="467452"/>
                  </a:lnTo>
                  <a:lnTo>
                    <a:pt x="0" y="562466"/>
                  </a:lnTo>
                  <a:lnTo>
                    <a:pt x="0" y="757555"/>
                  </a:lnTo>
                  <a:lnTo>
                    <a:pt x="0" y="937443"/>
                  </a:lnTo>
                  <a:lnTo>
                    <a:pt x="187489" y="1062855"/>
                  </a:lnTo>
                  <a:lnTo>
                    <a:pt x="187489" y="1282014"/>
                  </a:lnTo>
                  <a:lnTo>
                    <a:pt x="562467" y="1499909"/>
                  </a:lnTo>
                  <a:lnTo>
                    <a:pt x="749956" y="1399830"/>
                  </a:lnTo>
                  <a:lnTo>
                    <a:pt x="749956" y="749954"/>
                  </a:lnTo>
                  <a:lnTo>
                    <a:pt x="562467" y="656208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24518" y="3429001"/>
              <a:ext cx="187960" cy="281305"/>
            </a:xfrm>
            <a:custGeom>
              <a:avLst/>
              <a:gdLst/>
              <a:ahLst/>
              <a:cxnLst/>
              <a:rect l="l" t="t" r="r" b="b"/>
              <a:pathLst>
                <a:path w="187960" h="281304">
                  <a:moveTo>
                    <a:pt x="187491" y="281229"/>
                  </a:moveTo>
                  <a:lnTo>
                    <a:pt x="187491" y="12541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749447" y="3270648"/>
              <a:ext cx="0" cy="333375"/>
            </a:xfrm>
            <a:custGeom>
              <a:avLst/>
              <a:gdLst/>
              <a:ahLst/>
              <a:cxnLst/>
              <a:rect l="l" t="t" r="r" b="b"/>
              <a:pathLst>
                <a:path w="0" h="333375">
                  <a:moveTo>
                    <a:pt x="0" y="0"/>
                  </a:moveTo>
                  <a:lnTo>
                    <a:pt x="0" y="165951"/>
                  </a:lnTo>
                  <a:lnTo>
                    <a:pt x="0" y="33317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561959" y="3522742"/>
              <a:ext cx="187960" cy="93980"/>
            </a:xfrm>
            <a:custGeom>
              <a:avLst/>
              <a:gdLst/>
              <a:ahLst/>
              <a:cxnLst/>
              <a:rect l="l" t="t" r="r" b="b"/>
              <a:pathLst>
                <a:path w="187960" h="93979">
                  <a:moveTo>
                    <a:pt x="0" y="0"/>
                  </a:moveTo>
                  <a:lnTo>
                    <a:pt x="187491" y="93741"/>
                  </a:lnTo>
                </a:path>
              </a:pathLst>
            </a:custGeom>
            <a:ln w="19050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437809" y="3022355"/>
              <a:ext cx="124460" cy="0"/>
            </a:xfrm>
            <a:custGeom>
              <a:avLst/>
              <a:gdLst/>
              <a:ahLst/>
              <a:cxnLst/>
              <a:rect l="l" t="t" r="r" b="b"/>
              <a:pathLst>
                <a:path w="124460" h="0">
                  <a:moveTo>
                    <a:pt x="124144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999495" y="3867316"/>
              <a:ext cx="187960" cy="0"/>
            </a:xfrm>
            <a:custGeom>
              <a:avLst/>
              <a:gdLst/>
              <a:ahLst/>
              <a:cxnLst/>
              <a:rect l="l" t="t" r="r" b="b"/>
              <a:pathLst>
                <a:path w="187960" h="0">
                  <a:moveTo>
                    <a:pt x="0" y="0"/>
                  </a:moveTo>
                  <a:lnTo>
                    <a:pt x="187491" y="0"/>
                  </a:lnTo>
                </a:path>
              </a:pathLst>
            </a:custGeom>
            <a:ln w="19050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312394" y="2960279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124144" y="62072"/>
                  </a:moveTo>
                  <a:lnTo>
                    <a:pt x="119266" y="86234"/>
                  </a:lnTo>
                  <a:lnTo>
                    <a:pt x="105964" y="105964"/>
                  </a:lnTo>
                  <a:lnTo>
                    <a:pt x="86234" y="119266"/>
                  </a:lnTo>
                  <a:lnTo>
                    <a:pt x="62072" y="124144"/>
                  </a:lnTo>
                  <a:lnTo>
                    <a:pt x="37910" y="119266"/>
                  </a:lnTo>
                  <a:lnTo>
                    <a:pt x="18179" y="105964"/>
                  </a:lnTo>
                  <a:lnTo>
                    <a:pt x="4877" y="86234"/>
                  </a:lnTo>
                  <a:lnTo>
                    <a:pt x="0" y="62072"/>
                  </a:lnTo>
                  <a:lnTo>
                    <a:pt x="4877" y="37910"/>
                  </a:lnTo>
                  <a:lnTo>
                    <a:pt x="18179" y="18179"/>
                  </a:lnTo>
                  <a:lnTo>
                    <a:pt x="37910" y="4877"/>
                  </a:lnTo>
                  <a:lnTo>
                    <a:pt x="62072" y="0"/>
                  </a:lnTo>
                  <a:lnTo>
                    <a:pt x="86234" y="4877"/>
                  </a:lnTo>
                  <a:lnTo>
                    <a:pt x="105964" y="18179"/>
                  </a:lnTo>
                  <a:lnTo>
                    <a:pt x="119266" y="37910"/>
                  </a:lnTo>
                  <a:lnTo>
                    <a:pt x="124144" y="62072"/>
                  </a:lnTo>
                  <a:close/>
                </a:path>
              </a:pathLst>
            </a:custGeom>
            <a:ln w="19050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37809" y="3429001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124144" y="62072"/>
                  </a:moveTo>
                  <a:lnTo>
                    <a:pt x="119266" y="86234"/>
                  </a:lnTo>
                  <a:lnTo>
                    <a:pt x="105964" y="105964"/>
                  </a:lnTo>
                  <a:lnTo>
                    <a:pt x="86234" y="119266"/>
                  </a:lnTo>
                  <a:lnTo>
                    <a:pt x="62072" y="124144"/>
                  </a:lnTo>
                  <a:lnTo>
                    <a:pt x="37910" y="119266"/>
                  </a:lnTo>
                  <a:lnTo>
                    <a:pt x="18179" y="105964"/>
                  </a:lnTo>
                  <a:lnTo>
                    <a:pt x="4877" y="86234"/>
                  </a:lnTo>
                  <a:lnTo>
                    <a:pt x="0" y="62072"/>
                  </a:lnTo>
                  <a:lnTo>
                    <a:pt x="4877" y="37910"/>
                  </a:lnTo>
                  <a:lnTo>
                    <a:pt x="18179" y="18179"/>
                  </a:lnTo>
                  <a:lnTo>
                    <a:pt x="37910" y="4877"/>
                  </a:lnTo>
                  <a:lnTo>
                    <a:pt x="62072" y="0"/>
                  </a:lnTo>
                  <a:lnTo>
                    <a:pt x="86234" y="4877"/>
                  </a:lnTo>
                  <a:lnTo>
                    <a:pt x="105964" y="18179"/>
                  </a:lnTo>
                  <a:lnTo>
                    <a:pt x="119266" y="37910"/>
                  </a:lnTo>
                  <a:lnTo>
                    <a:pt x="124144" y="62072"/>
                  </a:lnTo>
                  <a:close/>
                </a:path>
              </a:pathLst>
            </a:custGeom>
            <a:ln w="19050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7457" y="3263659"/>
              <a:ext cx="143194" cy="14319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186982" y="3805245"/>
              <a:ext cx="124460" cy="124460"/>
            </a:xfrm>
            <a:custGeom>
              <a:avLst/>
              <a:gdLst/>
              <a:ahLst/>
              <a:cxnLst/>
              <a:rect l="l" t="t" r="r" b="b"/>
              <a:pathLst>
                <a:path w="124460" h="124460">
                  <a:moveTo>
                    <a:pt x="124144" y="62072"/>
                  </a:moveTo>
                  <a:lnTo>
                    <a:pt x="119266" y="86234"/>
                  </a:lnTo>
                  <a:lnTo>
                    <a:pt x="105964" y="105964"/>
                  </a:lnTo>
                  <a:lnTo>
                    <a:pt x="86234" y="119266"/>
                  </a:lnTo>
                  <a:lnTo>
                    <a:pt x="62072" y="124144"/>
                  </a:lnTo>
                  <a:lnTo>
                    <a:pt x="37910" y="119266"/>
                  </a:lnTo>
                  <a:lnTo>
                    <a:pt x="18179" y="105964"/>
                  </a:lnTo>
                  <a:lnTo>
                    <a:pt x="4877" y="86234"/>
                  </a:lnTo>
                  <a:lnTo>
                    <a:pt x="0" y="62072"/>
                  </a:lnTo>
                  <a:lnTo>
                    <a:pt x="4877" y="37910"/>
                  </a:lnTo>
                  <a:lnTo>
                    <a:pt x="18179" y="18179"/>
                  </a:lnTo>
                  <a:lnTo>
                    <a:pt x="37910" y="4877"/>
                  </a:lnTo>
                  <a:lnTo>
                    <a:pt x="62072" y="0"/>
                  </a:lnTo>
                  <a:lnTo>
                    <a:pt x="86234" y="4877"/>
                  </a:lnTo>
                  <a:lnTo>
                    <a:pt x="105964" y="18179"/>
                  </a:lnTo>
                  <a:lnTo>
                    <a:pt x="119266" y="37910"/>
                  </a:lnTo>
                  <a:lnTo>
                    <a:pt x="124144" y="62072"/>
                  </a:lnTo>
                  <a:close/>
                </a:path>
              </a:pathLst>
            </a:custGeom>
            <a:ln w="19050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999494" y="2679049"/>
              <a:ext cx="750570" cy="1500505"/>
            </a:xfrm>
            <a:custGeom>
              <a:avLst/>
              <a:gdLst/>
              <a:ahLst/>
              <a:cxnLst/>
              <a:rect l="l" t="t" r="r" b="b"/>
              <a:pathLst>
                <a:path w="750569" h="1500504">
                  <a:moveTo>
                    <a:pt x="187489" y="624538"/>
                  </a:moveTo>
                  <a:lnTo>
                    <a:pt x="0" y="500389"/>
                  </a:lnTo>
                  <a:lnTo>
                    <a:pt x="0" y="124144"/>
                  </a:lnTo>
                  <a:lnTo>
                    <a:pt x="187489" y="0"/>
                  </a:lnTo>
                  <a:lnTo>
                    <a:pt x="562467" y="224224"/>
                  </a:lnTo>
                  <a:lnTo>
                    <a:pt x="562467" y="467452"/>
                  </a:lnTo>
                  <a:lnTo>
                    <a:pt x="749956" y="573865"/>
                  </a:lnTo>
                  <a:lnTo>
                    <a:pt x="749956" y="757555"/>
                  </a:lnTo>
                  <a:lnTo>
                    <a:pt x="749956" y="937443"/>
                  </a:lnTo>
                  <a:lnTo>
                    <a:pt x="562467" y="1062855"/>
                  </a:lnTo>
                  <a:lnTo>
                    <a:pt x="562467" y="1282014"/>
                  </a:lnTo>
                  <a:lnTo>
                    <a:pt x="187489" y="1499909"/>
                  </a:lnTo>
                  <a:lnTo>
                    <a:pt x="0" y="1406163"/>
                  </a:lnTo>
                  <a:lnTo>
                    <a:pt x="0" y="76008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9194" y="1872294"/>
              <a:ext cx="2483680" cy="880725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6361095" y="1940052"/>
            <a:ext cx="4926330" cy="103124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6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easiest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scale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foundation models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393671" y="1982723"/>
            <a:ext cx="104076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80">
              <a:lnSpc>
                <a:spcPct val="100000"/>
              </a:lnSpc>
              <a:spcBef>
                <a:spcPts val="100"/>
              </a:spcBef>
            </a:pPr>
            <a:r>
              <a:rPr dirty="0" sz="2000" spc="55" b="1">
                <a:solidFill>
                  <a:srgbClr val="232F3E"/>
                </a:solidFill>
                <a:latin typeface="Trebuchet MS"/>
                <a:cs typeface="Trebuchet MS"/>
              </a:rPr>
              <a:t>Amazon </a:t>
            </a:r>
            <a:r>
              <a:rPr dirty="0" sz="2000" spc="35" b="1">
                <a:solidFill>
                  <a:srgbClr val="232F3E"/>
                </a:solidFill>
                <a:latin typeface="Trebuchet MS"/>
                <a:cs typeface="Trebuchet MS"/>
              </a:rPr>
              <a:t>Bedrock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361095" y="3476244"/>
            <a:ext cx="5142865" cy="102870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4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long-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tail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closed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models;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customize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optimize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9193" y="3404316"/>
            <a:ext cx="2483680" cy="880725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4214284" y="3515867"/>
            <a:ext cx="140525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530" marR="5080" indent="-37465">
              <a:lnSpc>
                <a:spcPct val="100000"/>
              </a:lnSpc>
              <a:spcBef>
                <a:spcPts val="100"/>
              </a:spcBef>
            </a:pPr>
            <a:r>
              <a:rPr dirty="0" sz="2000" spc="90" b="1">
                <a:solidFill>
                  <a:srgbClr val="232F3E"/>
                </a:solidFill>
                <a:latin typeface="Trebuchet MS"/>
                <a:cs typeface="Trebuchet MS"/>
              </a:rPr>
              <a:t>SageMaker </a:t>
            </a:r>
            <a:r>
              <a:rPr dirty="0" sz="2000" spc="45" b="1">
                <a:solidFill>
                  <a:srgbClr val="232F3E"/>
                </a:solidFill>
                <a:latin typeface="Trebuchet MS"/>
                <a:cs typeface="Trebuchet MS"/>
              </a:rPr>
              <a:t>JumpStart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361094" y="5177028"/>
            <a:ext cx="43865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foundation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scratch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29193" y="4911279"/>
            <a:ext cx="2483680" cy="880725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3999971" y="5021579"/>
            <a:ext cx="183324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3995">
              <a:lnSpc>
                <a:spcPct val="100000"/>
              </a:lnSpc>
              <a:spcBef>
                <a:spcPts val="100"/>
              </a:spcBef>
            </a:pPr>
            <a:r>
              <a:rPr dirty="0" sz="2000" spc="90" b="1">
                <a:solidFill>
                  <a:srgbClr val="232F3E"/>
                </a:solidFill>
                <a:latin typeface="Trebuchet MS"/>
                <a:cs typeface="Trebuchet MS"/>
              </a:rPr>
              <a:t>SageMaker </a:t>
            </a:r>
            <a:r>
              <a:rPr dirty="0" sz="2000" spc="60" b="1">
                <a:solidFill>
                  <a:srgbClr val="232F3E"/>
                </a:solidFill>
                <a:latin typeface="Trebuchet MS"/>
                <a:cs typeface="Trebuchet MS"/>
              </a:rPr>
              <a:t>Training</a:t>
            </a:r>
            <a:r>
              <a:rPr dirty="0" sz="2000" spc="25" b="1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dirty="0" sz="2000" spc="245" b="1">
                <a:solidFill>
                  <a:srgbClr val="232F3E"/>
                </a:solidFill>
                <a:latin typeface="Trebuchet MS"/>
                <a:cs typeface="Trebuchet MS"/>
              </a:rPr>
              <a:t>/</a:t>
            </a:r>
            <a:r>
              <a:rPr dirty="0" sz="2000" spc="40" b="1">
                <a:solidFill>
                  <a:srgbClr val="232F3E"/>
                </a:solidFill>
                <a:latin typeface="Trebuchet MS"/>
                <a:cs typeface="Trebuchet MS"/>
              </a:rPr>
              <a:t> </a:t>
            </a:r>
            <a:r>
              <a:rPr dirty="0" sz="2000" spc="-25" b="1">
                <a:solidFill>
                  <a:srgbClr val="232F3E"/>
                </a:solidFill>
                <a:latin typeface="Trebuchet MS"/>
                <a:cs typeface="Trebuchet MS"/>
              </a:rPr>
              <a:t>EC2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2552437" y="2303133"/>
            <a:ext cx="1086485" cy="3058160"/>
            <a:chOff x="2552437" y="2303133"/>
            <a:chExt cx="1086485" cy="3058160"/>
          </a:xfrm>
        </p:grpSpPr>
        <p:sp>
          <p:nvSpPr>
            <p:cNvPr id="36" name="object 36" descr=""/>
            <p:cNvSpPr/>
            <p:nvPr/>
          </p:nvSpPr>
          <p:spPr>
            <a:xfrm>
              <a:off x="2561962" y="2312658"/>
              <a:ext cx="1067435" cy="591185"/>
            </a:xfrm>
            <a:custGeom>
              <a:avLst/>
              <a:gdLst/>
              <a:ahLst/>
              <a:cxnLst/>
              <a:rect l="l" t="t" r="r" b="b"/>
              <a:pathLst>
                <a:path w="1067435" h="591185">
                  <a:moveTo>
                    <a:pt x="0" y="590615"/>
                  </a:moveTo>
                  <a:lnTo>
                    <a:pt x="533616" y="590615"/>
                  </a:lnTo>
                  <a:lnTo>
                    <a:pt x="533616" y="0"/>
                  </a:lnTo>
                  <a:lnTo>
                    <a:pt x="1067232" y="0"/>
                  </a:lnTo>
                </a:path>
              </a:pathLst>
            </a:custGeom>
            <a:ln w="19050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749450" y="3616492"/>
              <a:ext cx="880110" cy="228600"/>
            </a:xfrm>
            <a:custGeom>
              <a:avLst/>
              <a:gdLst/>
              <a:ahLst/>
              <a:cxnLst/>
              <a:rect l="l" t="t" r="r" b="b"/>
              <a:pathLst>
                <a:path w="880110" h="228600">
                  <a:moveTo>
                    <a:pt x="0" y="0"/>
                  </a:moveTo>
                  <a:lnTo>
                    <a:pt x="439871" y="0"/>
                  </a:lnTo>
                  <a:lnTo>
                    <a:pt x="439871" y="228188"/>
                  </a:lnTo>
                  <a:lnTo>
                    <a:pt x="879743" y="228188"/>
                  </a:lnTo>
                </a:path>
              </a:pathLst>
            </a:custGeom>
            <a:ln w="19050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561962" y="3961062"/>
              <a:ext cx="1067435" cy="1390650"/>
            </a:xfrm>
            <a:custGeom>
              <a:avLst/>
              <a:gdLst/>
              <a:ahLst/>
              <a:cxnLst/>
              <a:rect l="l" t="t" r="r" b="b"/>
              <a:pathLst>
                <a:path w="1067435" h="1390650">
                  <a:moveTo>
                    <a:pt x="0" y="0"/>
                  </a:moveTo>
                  <a:lnTo>
                    <a:pt x="533616" y="0"/>
                  </a:lnTo>
                  <a:lnTo>
                    <a:pt x="533616" y="1390579"/>
                  </a:lnTo>
                  <a:lnTo>
                    <a:pt x="1067232" y="1390579"/>
                  </a:lnTo>
                </a:path>
              </a:pathLst>
            </a:custGeom>
            <a:ln w="19050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1159752" y="4454652"/>
            <a:ext cx="16414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dirty="0" sz="20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 b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3428970" y="3044215"/>
            <a:ext cx="8458835" cy="1532890"/>
          </a:xfrm>
          <a:custGeom>
            <a:avLst/>
            <a:gdLst/>
            <a:ahLst/>
            <a:cxnLst/>
            <a:rect l="l" t="t" r="r" b="b"/>
            <a:pathLst>
              <a:path w="8458835" h="1532889">
                <a:moveTo>
                  <a:pt x="0" y="0"/>
                </a:moveTo>
                <a:lnTo>
                  <a:pt x="8458229" y="0"/>
                </a:lnTo>
                <a:lnTo>
                  <a:pt x="8458229" y="1532842"/>
                </a:lnTo>
                <a:lnTo>
                  <a:pt x="0" y="153284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120" b="0">
                <a:latin typeface="Trebuchet MS"/>
                <a:cs typeface="Trebuchet MS"/>
              </a:rPr>
              <a:t>SageMaker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42356" y="1942532"/>
            <a:ext cx="910590" cy="929005"/>
          </a:xfrm>
          <a:custGeom>
            <a:avLst/>
            <a:gdLst/>
            <a:ahLst/>
            <a:cxnLst/>
            <a:rect l="l" t="t" r="r" b="b"/>
            <a:pathLst>
              <a:path w="910590" h="929005">
                <a:moveTo>
                  <a:pt x="523155" y="863278"/>
                </a:moveTo>
                <a:lnTo>
                  <a:pt x="455195" y="863278"/>
                </a:lnTo>
                <a:lnTo>
                  <a:pt x="570137" y="928974"/>
                </a:lnTo>
                <a:lnTo>
                  <a:pt x="576745" y="928856"/>
                </a:lnTo>
                <a:lnTo>
                  <a:pt x="637196" y="891683"/>
                </a:lnTo>
                <a:lnTo>
                  <a:pt x="572867" y="891683"/>
                </a:lnTo>
                <a:lnTo>
                  <a:pt x="523155" y="863278"/>
                </a:lnTo>
                <a:close/>
              </a:path>
              <a:path w="910590" h="929005">
                <a:moveTo>
                  <a:pt x="340338" y="168"/>
                </a:moveTo>
                <a:lnTo>
                  <a:pt x="333882" y="168"/>
                </a:lnTo>
                <a:lnTo>
                  <a:pt x="121178" y="124263"/>
                </a:lnTo>
                <a:lnTo>
                  <a:pt x="118009" y="129807"/>
                </a:lnTo>
                <a:lnTo>
                  <a:pt x="118009" y="277756"/>
                </a:lnTo>
                <a:lnTo>
                  <a:pt x="3226" y="343335"/>
                </a:lnTo>
                <a:lnTo>
                  <a:pt x="0" y="348915"/>
                </a:lnTo>
                <a:lnTo>
                  <a:pt x="0" y="580514"/>
                </a:lnTo>
                <a:lnTo>
                  <a:pt x="3607" y="586347"/>
                </a:lnTo>
                <a:lnTo>
                  <a:pt x="101150" y="635116"/>
                </a:lnTo>
                <a:lnTo>
                  <a:pt x="101150" y="782273"/>
                </a:lnTo>
                <a:lnTo>
                  <a:pt x="104168" y="787700"/>
                </a:lnTo>
                <a:lnTo>
                  <a:pt x="331032" y="927305"/>
                </a:lnTo>
                <a:lnTo>
                  <a:pt x="334101" y="928147"/>
                </a:lnTo>
                <a:lnTo>
                  <a:pt x="340052" y="928147"/>
                </a:lnTo>
                <a:lnTo>
                  <a:pt x="342935" y="927406"/>
                </a:lnTo>
                <a:lnTo>
                  <a:pt x="405470" y="891683"/>
                </a:lnTo>
                <a:lnTo>
                  <a:pt x="337473" y="891683"/>
                </a:lnTo>
                <a:lnTo>
                  <a:pt x="284318" y="858979"/>
                </a:lnTo>
                <a:lnTo>
                  <a:pt x="311177" y="839793"/>
                </a:lnTo>
                <a:lnTo>
                  <a:pt x="253146" y="839793"/>
                </a:lnTo>
                <a:lnTo>
                  <a:pt x="134867" y="766999"/>
                </a:lnTo>
                <a:lnTo>
                  <a:pt x="134867" y="634240"/>
                </a:lnTo>
                <a:lnTo>
                  <a:pt x="182790" y="605481"/>
                </a:lnTo>
                <a:lnTo>
                  <a:pt x="117267" y="605481"/>
                </a:lnTo>
                <a:lnTo>
                  <a:pt x="33716" y="563707"/>
                </a:lnTo>
                <a:lnTo>
                  <a:pt x="33699" y="466519"/>
                </a:lnTo>
                <a:lnTo>
                  <a:pt x="109120" y="428823"/>
                </a:lnTo>
                <a:lnTo>
                  <a:pt x="33699" y="428823"/>
                </a:lnTo>
                <a:lnTo>
                  <a:pt x="33716" y="364746"/>
                </a:lnTo>
                <a:lnTo>
                  <a:pt x="134210" y="307326"/>
                </a:lnTo>
                <a:lnTo>
                  <a:pt x="195169" y="307326"/>
                </a:lnTo>
                <a:lnTo>
                  <a:pt x="151775" y="278514"/>
                </a:lnTo>
                <a:lnTo>
                  <a:pt x="151726" y="145486"/>
                </a:lnTo>
                <a:lnTo>
                  <a:pt x="236018" y="96328"/>
                </a:lnTo>
                <a:lnTo>
                  <a:pt x="269735" y="96328"/>
                </a:lnTo>
                <a:lnTo>
                  <a:pt x="269735" y="76654"/>
                </a:lnTo>
                <a:lnTo>
                  <a:pt x="337220" y="37291"/>
                </a:lnTo>
                <a:lnTo>
                  <a:pt x="404703" y="37291"/>
                </a:lnTo>
                <a:lnTo>
                  <a:pt x="340338" y="168"/>
                </a:lnTo>
                <a:close/>
              </a:path>
              <a:path w="910590" h="929005">
                <a:moveTo>
                  <a:pt x="472054" y="557772"/>
                </a:moveTo>
                <a:lnTo>
                  <a:pt x="438337" y="557772"/>
                </a:lnTo>
                <a:lnTo>
                  <a:pt x="438306" y="834080"/>
                </a:lnTo>
                <a:lnTo>
                  <a:pt x="337473" y="891683"/>
                </a:lnTo>
                <a:lnTo>
                  <a:pt x="405470" y="891683"/>
                </a:lnTo>
                <a:lnTo>
                  <a:pt x="455195" y="863278"/>
                </a:lnTo>
                <a:lnTo>
                  <a:pt x="523155" y="863278"/>
                </a:lnTo>
                <a:lnTo>
                  <a:pt x="472054" y="834080"/>
                </a:lnTo>
                <a:lnTo>
                  <a:pt x="472054" y="725849"/>
                </a:lnTo>
                <a:lnTo>
                  <a:pt x="597599" y="725849"/>
                </a:lnTo>
                <a:lnTo>
                  <a:pt x="590046" y="718280"/>
                </a:lnTo>
                <a:lnTo>
                  <a:pt x="590046" y="699702"/>
                </a:lnTo>
                <a:lnTo>
                  <a:pt x="597599" y="692132"/>
                </a:lnTo>
                <a:lnTo>
                  <a:pt x="472054" y="692132"/>
                </a:lnTo>
                <a:lnTo>
                  <a:pt x="472054" y="557772"/>
                </a:lnTo>
                <a:close/>
              </a:path>
              <a:path w="910590" h="929005">
                <a:moveTo>
                  <a:pt x="844256" y="526432"/>
                </a:moveTo>
                <a:lnTo>
                  <a:pt x="776484" y="526432"/>
                </a:lnTo>
                <a:lnTo>
                  <a:pt x="857826" y="573096"/>
                </a:lnTo>
                <a:lnTo>
                  <a:pt x="779098" y="612477"/>
                </a:lnTo>
                <a:lnTo>
                  <a:pt x="775490" y="618310"/>
                </a:lnTo>
                <a:lnTo>
                  <a:pt x="775490" y="766999"/>
                </a:lnTo>
                <a:lnTo>
                  <a:pt x="572867" y="891683"/>
                </a:lnTo>
                <a:lnTo>
                  <a:pt x="637196" y="891683"/>
                </a:lnTo>
                <a:lnTo>
                  <a:pt x="806172" y="787700"/>
                </a:lnTo>
                <a:lnTo>
                  <a:pt x="809207" y="782273"/>
                </a:lnTo>
                <a:lnTo>
                  <a:pt x="809207" y="635116"/>
                </a:lnTo>
                <a:lnTo>
                  <a:pt x="906716" y="586347"/>
                </a:lnTo>
                <a:lnTo>
                  <a:pt x="910323" y="580514"/>
                </a:lnTo>
                <a:lnTo>
                  <a:pt x="910323" y="544993"/>
                </a:lnTo>
                <a:lnTo>
                  <a:pt x="876607" y="544993"/>
                </a:lnTo>
                <a:lnTo>
                  <a:pt x="844256" y="526432"/>
                </a:lnTo>
                <a:close/>
              </a:path>
              <a:path w="910590" h="929005">
                <a:moveTo>
                  <a:pt x="361091" y="762701"/>
                </a:moveTo>
                <a:lnTo>
                  <a:pt x="253146" y="839793"/>
                </a:lnTo>
                <a:lnTo>
                  <a:pt x="311177" y="839793"/>
                </a:lnTo>
                <a:lnTo>
                  <a:pt x="380681" y="790145"/>
                </a:lnTo>
                <a:lnTo>
                  <a:pt x="361091" y="762701"/>
                </a:lnTo>
                <a:close/>
              </a:path>
              <a:path w="910590" h="929005">
                <a:moveTo>
                  <a:pt x="606905" y="658414"/>
                </a:moveTo>
                <a:lnTo>
                  <a:pt x="591208" y="660928"/>
                </a:lnTo>
                <a:lnTo>
                  <a:pt x="577554" y="667927"/>
                </a:lnTo>
                <a:lnTo>
                  <a:pt x="566707" y="678599"/>
                </a:lnTo>
                <a:lnTo>
                  <a:pt x="559431" y="692132"/>
                </a:lnTo>
                <a:lnTo>
                  <a:pt x="616210" y="692132"/>
                </a:lnTo>
                <a:lnTo>
                  <a:pt x="623763" y="699702"/>
                </a:lnTo>
                <a:lnTo>
                  <a:pt x="623763" y="718280"/>
                </a:lnTo>
                <a:lnTo>
                  <a:pt x="616210" y="725849"/>
                </a:lnTo>
                <a:lnTo>
                  <a:pt x="559431" y="725849"/>
                </a:lnTo>
                <a:lnTo>
                  <a:pt x="566707" y="739373"/>
                </a:lnTo>
                <a:lnTo>
                  <a:pt x="577554" y="750046"/>
                </a:lnTo>
                <a:lnTo>
                  <a:pt x="591208" y="757049"/>
                </a:lnTo>
                <a:lnTo>
                  <a:pt x="606905" y="759565"/>
                </a:lnTo>
                <a:lnTo>
                  <a:pt x="626571" y="755584"/>
                </a:lnTo>
                <a:lnTo>
                  <a:pt x="642649" y="744734"/>
                </a:lnTo>
                <a:lnTo>
                  <a:pt x="653499" y="728657"/>
                </a:lnTo>
                <a:lnTo>
                  <a:pt x="657480" y="708991"/>
                </a:lnTo>
                <a:lnTo>
                  <a:pt x="653499" y="689318"/>
                </a:lnTo>
                <a:lnTo>
                  <a:pt x="642649" y="673240"/>
                </a:lnTo>
                <a:lnTo>
                  <a:pt x="626571" y="662394"/>
                </a:lnTo>
                <a:lnTo>
                  <a:pt x="606905" y="658414"/>
                </a:lnTo>
                <a:close/>
              </a:path>
              <a:path w="910590" h="929005">
                <a:moveTo>
                  <a:pt x="289255" y="477105"/>
                </a:moveTo>
                <a:lnTo>
                  <a:pt x="235276" y="477105"/>
                </a:lnTo>
                <a:lnTo>
                  <a:pt x="303452" y="531642"/>
                </a:lnTo>
                <a:lnTo>
                  <a:pt x="303452" y="619003"/>
                </a:lnTo>
                <a:lnTo>
                  <a:pt x="225735" y="678764"/>
                </a:lnTo>
                <a:lnTo>
                  <a:pt x="246285" y="705484"/>
                </a:lnTo>
                <a:lnTo>
                  <a:pt x="392461" y="593056"/>
                </a:lnTo>
                <a:lnTo>
                  <a:pt x="337169" y="593056"/>
                </a:lnTo>
                <a:lnTo>
                  <a:pt x="337169" y="518424"/>
                </a:lnTo>
                <a:lnTo>
                  <a:pt x="334842" y="513568"/>
                </a:lnTo>
                <a:lnTo>
                  <a:pt x="289255" y="477105"/>
                </a:lnTo>
                <a:close/>
              </a:path>
              <a:path w="910590" h="929005">
                <a:moveTo>
                  <a:pt x="193619" y="559661"/>
                </a:moveTo>
                <a:lnTo>
                  <a:pt x="117267" y="605481"/>
                </a:lnTo>
                <a:lnTo>
                  <a:pt x="182790" y="605481"/>
                </a:lnTo>
                <a:lnTo>
                  <a:pt x="210966" y="588572"/>
                </a:lnTo>
                <a:lnTo>
                  <a:pt x="193619" y="559661"/>
                </a:lnTo>
                <a:close/>
              </a:path>
              <a:path w="910590" h="929005">
                <a:moveTo>
                  <a:pt x="379551" y="391077"/>
                </a:moveTo>
                <a:lnTo>
                  <a:pt x="362204" y="419990"/>
                </a:lnTo>
                <a:lnTo>
                  <a:pt x="438337" y="465659"/>
                </a:lnTo>
                <a:lnTo>
                  <a:pt x="438337" y="515237"/>
                </a:lnTo>
                <a:lnTo>
                  <a:pt x="337169" y="593056"/>
                </a:lnTo>
                <a:lnTo>
                  <a:pt x="392461" y="593056"/>
                </a:lnTo>
                <a:lnTo>
                  <a:pt x="438337" y="557772"/>
                </a:lnTo>
                <a:lnTo>
                  <a:pt x="472054" y="557772"/>
                </a:lnTo>
                <a:lnTo>
                  <a:pt x="472054" y="450199"/>
                </a:lnTo>
                <a:lnTo>
                  <a:pt x="468935" y="444704"/>
                </a:lnTo>
                <a:lnTo>
                  <a:pt x="379551" y="391077"/>
                </a:lnTo>
                <a:close/>
              </a:path>
              <a:path w="910590" h="929005">
                <a:moveTo>
                  <a:pt x="792348" y="236960"/>
                </a:moveTo>
                <a:lnTo>
                  <a:pt x="758630" y="236960"/>
                </a:lnTo>
                <a:lnTo>
                  <a:pt x="758630" y="293585"/>
                </a:lnTo>
                <a:lnTo>
                  <a:pt x="761868" y="299166"/>
                </a:lnTo>
                <a:lnTo>
                  <a:pt x="876607" y="364746"/>
                </a:lnTo>
                <a:lnTo>
                  <a:pt x="876607" y="544993"/>
                </a:lnTo>
                <a:lnTo>
                  <a:pt x="910323" y="544993"/>
                </a:lnTo>
                <a:lnTo>
                  <a:pt x="910323" y="348915"/>
                </a:lnTo>
                <a:lnTo>
                  <a:pt x="907071" y="343335"/>
                </a:lnTo>
                <a:lnTo>
                  <a:pt x="792348" y="277756"/>
                </a:lnTo>
                <a:lnTo>
                  <a:pt x="792348" y="236960"/>
                </a:lnTo>
                <a:close/>
              </a:path>
              <a:path w="910590" h="929005">
                <a:moveTo>
                  <a:pt x="741772" y="439258"/>
                </a:moveTo>
                <a:lnTo>
                  <a:pt x="722100" y="443240"/>
                </a:lnTo>
                <a:lnTo>
                  <a:pt x="706022" y="454090"/>
                </a:lnTo>
                <a:lnTo>
                  <a:pt x="695176" y="470168"/>
                </a:lnTo>
                <a:lnTo>
                  <a:pt x="691197" y="489833"/>
                </a:lnTo>
                <a:lnTo>
                  <a:pt x="695181" y="509506"/>
                </a:lnTo>
                <a:lnTo>
                  <a:pt x="706022" y="525576"/>
                </a:lnTo>
                <a:lnTo>
                  <a:pt x="722100" y="536426"/>
                </a:lnTo>
                <a:lnTo>
                  <a:pt x="741772" y="540407"/>
                </a:lnTo>
                <a:lnTo>
                  <a:pt x="751603" y="539433"/>
                </a:lnTo>
                <a:lnTo>
                  <a:pt x="760778" y="536644"/>
                </a:lnTo>
                <a:lnTo>
                  <a:pt x="769128" y="532243"/>
                </a:lnTo>
                <a:lnTo>
                  <a:pt x="776484" y="526432"/>
                </a:lnTo>
                <a:lnTo>
                  <a:pt x="844256" y="526432"/>
                </a:lnTo>
                <a:lnTo>
                  <a:pt x="809847" y="506690"/>
                </a:lnTo>
                <a:lnTo>
                  <a:pt x="732466" y="506690"/>
                </a:lnTo>
                <a:lnTo>
                  <a:pt x="724914" y="499121"/>
                </a:lnTo>
                <a:lnTo>
                  <a:pt x="724914" y="480545"/>
                </a:lnTo>
                <a:lnTo>
                  <a:pt x="732466" y="472975"/>
                </a:lnTo>
                <a:lnTo>
                  <a:pt x="788935" y="472975"/>
                </a:lnTo>
                <a:lnTo>
                  <a:pt x="788367" y="470168"/>
                </a:lnTo>
                <a:lnTo>
                  <a:pt x="777517" y="454090"/>
                </a:lnTo>
                <a:lnTo>
                  <a:pt x="761438" y="443240"/>
                </a:lnTo>
                <a:lnTo>
                  <a:pt x="741772" y="439258"/>
                </a:lnTo>
                <a:close/>
              </a:path>
              <a:path w="910590" h="929005">
                <a:moveTo>
                  <a:pt x="195169" y="307326"/>
                </a:moveTo>
                <a:lnTo>
                  <a:pt x="134210" y="307326"/>
                </a:lnTo>
                <a:lnTo>
                  <a:pt x="219159" y="363717"/>
                </a:lnTo>
                <a:lnTo>
                  <a:pt x="219159" y="447351"/>
                </a:lnTo>
                <a:lnTo>
                  <a:pt x="125544" y="509506"/>
                </a:lnTo>
                <a:lnTo>
                  <a:pt x="144190" y="537592"/>
                </a:lnTo>
                <a:lnTo>
                  <a:pt x="235276" y="477105"/>
                </a:lnTo>
                <a:lnTo>
                  <a:pt x="289255" y="477105"/>
                </a:lnTo>
                <a:lnTo>
                  <a:pt x="252876" y="448009"/>
                </a:lnTo>
                <a:lnTo>
                  <a:pt x="252876" y="363987"/>
                </a:lnTo>
                <a:lnTo>
                  <a:pt x="296998" y="334570"/>
                </a:lnTo>
                <a:lnTo>
                  <a:pt x="236203" y="334570"/>
                </a:lnTo>
                <a:lnTo>
                  <a:pt x="195169" y="307326"/>
                </a:lnTo>
                <a:close/>
              </a:path>
              <a:path w="910590" h="929005">
                <a:moveTo>
                  <a:pt x="788935" y="472975"/>
                </a:moveTo>
                <a:lnTo>
                  <a:pt x="751079" y="472975"/>
                </a:lnTo>
                <a:lnTo>
                  <a:pt x="758630" y="480545"/>
                </a:lnTo>
                <a:lnTo>
                  <a:pt x="758630" y="499121"/>
                </a:lnTo>
                <a:lnTo>
                  <a:pt x="751079" y="506690"/>
                </a:lnTo>
                <a:lnTo>
                  <a:pt x="809847" y="506690"/>
                </a:lnTo>
                <a:lnTo>
                  <a:pt x="791691" y="496274"/>
                </a:lnTo>
                <a:lnTo>
                  <a:pt x="791960" y="494149"/>
                </a:lnTo>
                <a:lnTo>
                  <a:pt x="792348" y="492042"/>
                </a:lnTo>
                <a:lnTo>
                  <a:pt x="792348" y="489833"/>
                </a:lnTo>
                <a:lnTo>
                  <a:pt x="788935" y="472975"/>
                </a:lnTo>
                <a:close/>
              </a:path>
              <a:path w="910590" h="929005">
                <a:moveTo>
                  <a:pt x="404703" y="37291"/>
                </a:moveTo>
                <a:lnTo>
                  <a:pt x="337220" y="37291"/>
                </a:lnTo>
                <a:lnTo>
                  <a:pt x="438303" y="95603"/>
                </a:lnTo>
                <a:lnTo>
                  <a:pt x="438320" y="310445"/>
                </a:lnTo>
                <a:lnTo>
                  <a:pt x="441557" y="316025"/>
                </a:lnTo>
                <a:lnTo>
                  <a:pt x="557004" y="381990"/>
                </a:lnTo>
                <a:lnTo>
                  <a:pt x="556700" y="384199"/>
                </a:lnTo>
                <a:lnTo>
                  <a:pt x="556329" y="386391"/>
                </a:lnTo>
                <a:lnTo>
                  <a:pt x="556329" y="388683"/>
                </a:lnTo>
                <a:lnTo>
                  <a:pt x="560308" y="408349"/>
                </a:lnTo>
                <a:lnTo>
                  <a:pt x="571154" y="424427"/>
                </a:lnTo>
                <a:lnTo>
                  <a:pt x="587232" y="435277"/>
                </a:lnTo>
                <a:lnTo>
                  <a:pt x="606905" y="439258"/>
                </a:lnTo>
                <a:lnTo>
                  <a:pt x="626571" y="435277"/>
                </a:lnTo>
                <a:lnTo>
                  <a:pt x="642649" y="424427"/>
                </a:lnTo>
                <a:lnTo>
                  <a:pt x="653499" y="408349"/>
                </a:lnTo>
                <a:lnTo>
                  <a:pt x="654067" y="405541"/>
                </a:lnTo>
                <a:lnTo>
                  <a:pt x="597599" y="405541"/>
                </a:lnTo>
                <a:lnTo>
                  <a:pt x="590046" y="397972"/>
                </a:lnTo>
                <a:lnTo>
                  <a:pt x="590046" y="379394"/>
                </a:lnTo>
                <a:lnTo>
                  <a:pt x="597599" y="371826"/>
                </a:lnTo>
                <a:lnTo>
                  <a:pt x="654067" y="371826"/>
                </a:lnTo>
                <a:lnTo>
                  <a:pt x="653499" y="369018"/>
                </a:lnTo>
                <a:lnTo>
                  <a:pt x="642649" y="352940"/>
                </a:lnTo>
                <a:lnTo>
                  <a:pt x="641157" y="351933"/>
                </a:lnTo>
                <a:lnTo>
                  <a:pt x="572362" y="351933"/>
                </a:lnTo>
                <a:lnTo>
                  <a:pt x="472037" y="294598"/>
                </a:lnTo>
                <a:lnTo>
                  <a:pt x="472079" y="95603"/>
                </a:lnTo>
                <a:lnTo>
                  <a:pt x="522648" y="66422"/>
                </a:lnTo>
                <a:lnTo>
                  <a:pt x="455212" y="66422"/>
                </a:lnTo>
                <a:lnTo>
                  <a:pt x="404703" y="37291"/>
                </a:lnTo>
                <a:close/>
              </a:path>
              <a:path w="910590" h="929005">
                <a:moveTo>
                  <a:pt x="110473" y="390453"/>
                </a:moveTo>
                <a:lnTo>
                  <a:pt x="33699" y="428823"/>
                </a:lnTo>
                <a:lnTo>
                  <a:pt x="109120" y="428823"/>
                </a:lnTo>
                <a:lnTo>
                  <a:pt x="125544" y="420613"/>
                </a:lnTo>
                <a:lnTo>
                  <a:pt x="110473" y="390453"/>
                </a:lnTo>
                <a:close/>
              </a:path>
              <a:path w="910590" h="929005">
                <a:moveTo>
                  <a:pt x="654067" y="371826"/>
                </a:moveTo>
                <a:lnTo>
                  <a:pt x="616210" y="371826"/>
                </a:lnTo>
                <a:lnTo>
                  <a:pt x="623763" y="379394"/>
                </a:lnTo>
                <a:lnTo>
                  <a:pt x="623763" y="397972"/>
                </a:lnTo>
                <a:lnTo>
                  <a:pt x="616210" y="405541"/>
                </a:lnTo>
                <a:lnTo>
                  <a:pt x="654067" y="405541"/>
                </a:lnTo>
                <a:lnTo>
                  <a:pt x="657480" y="388683"/>
                </a:lnTo>
                <a:lnTo>
                  <a:pt x="654067" y="371826"/>
                </a:lnTo>
                <a:close/>
              </a:path>
              <a:path w="910590" h="929005">
                <a:moveTo>
                  <a:pt x="606905" y="338109"/>
                </a:moveTo>
                <a:lnTo>
                  <a:pt x="597133" y="339072"/>
                </a:lnTo>
                <a:lnTo>
                  <a:pt x="588008" y="341829"/>
                </a:lnTo>
                <a:lnTo>
                  <a:pt x="579696" y="346182"/>
                </a:lnTo>
                <a:lnTo>
                  <a:pt x="572362" y="351933"/>
                </a:lnTo>
                <a:lnTo>
                  <a:pt x="641157" y="351933"/>
                </a:lnTo>
                <a:lnTo>
                  <a:pt x="626571" y="342090"/>
                </a:lnTo>
                <a:lnTo>
                  <a:pt x="606905" y="338109"/>
                </a:lnTo>
                <a:close/>
              </a:path>
              <a:path w="910590" h="929005">
                <a:moveTo>
                  <a:pt x="354027" y="186385"/>
                </a:moveTo>
                <a:lnTo>
                  <a:pt x="320310" y="186385"/>
                </a:lnTo>
                <a:lnTo>
                  <a:pt x="320310" y="278514"/>
                </a:lnTo>
                <a:lnTo>
                  <a:pt x="236203" y="334570"/>
                </a:lnTo>
                <a:lnTo>
                  <a:pt x="296998" y="334570"/>
                </a:lnTo>
                <a:lnTo>
                  <a:pt x="351212" y="298424"/>
                </a:lnTo>
                <a:lnTo>
                  <a:pt x="354027" y="293165"/>
                </a:lnTo>
                <a:lnTo>
                  <a:pt x="354027" y="186385"/>
                </a:lnTo>
                <a:close/>
              </a:path>
              <a:path w="910590" h="929005">
                <a:moveTo>
                  <a:pt x="674592" y="169812"/>
                </a:moveTo>
                <a:lnTo>
                  <a:pt x="654822" y="173814"/>
                </a:lnTo>
                <a:lnTo>
                  <a:pt x="638664" y="184722"/>
                </a:lnTo>
                <a:lnTo>
                  <a:pt x="627762" y="200886"/>
                </a:lnTo>
                <a:lnTo>
                  <a:pt x="623763" y="220658"/>
                </a:lnTo>
                <a:lnTo>
                  <a:pt x="627762" y="240430"/>
                </a:lnTo>
                <a:lnTo>
                  <a:pt x="638664" y="256593"/>
                </a:lnTo>
                <a:lnTo>
                  <a:pt x="654822" y="267500"/>
                </a:lnTo>
                <a:lnTo>
                  <a:pt x="674592" y="271501"/>
                </a:lnTo>
                <a:lnTo>
                  <a:pt x="690593" y="268925"/>
                </a:lnTo>
                <a:lnTo>
                  <a:pt x="704511" y="261753"/>
                </a:lnTo>
                <a:lnTo>
                  <a:pt x="715515" y="250820"/>
                </a:lnTo>
                <a:lnTo>
                  <a:pt x="722340" y="237787"/>
                </a:lnTo>
                <a:lnTo>
                  <a:pt x="665167" y="237787"/>
                </a:lnTo>
                <a:lnTo>
                  <a:pt x="657480" y="230099"/>
                </a:lnTo>
                <a:lnTo>
                  <a:pt x="657480" y="211217"/>
                </a:lnTo>
                <a:lnTo>
                  <a:pt x="665167" y="203530"/>
                </a:lnTo>
                <a:lnTo>
                  <a:pt x="792348" y="203530"/>
                </a:lnTo>
                <a:lnTo>
                  <a:pt x="792348" y="203243"/>
                </a:lnTo>
                <a:lnTo>
                  <a:pt x="722368" y="203243"/>
                </a:lnTo>
                <a:lnTo>
                  <a:pt x="714986" y="189798"/>
                </a:lnTo>
                <a:lnTo>
                  <a:pt x="704037" y="179220"/>
                </a:lnTo>
                <a:lnTo>
                  <a:pt x="690309" y="172295"/>
                </a:lnTo>
                <a:lnTo>
                  <a:pt x="674592" y="169812"/>
                </a:lnTo>
                <a:close/>
              </a:path>
              <a:path w="910590" h="929005">
                <a:moveTo>
                  <a:pt x="792348" y="203530"/>
                </a:moveTo>
                <a:lnTo>
                  <a:pt x="684048" y="203530"/>
                </a:lnTo>
                <a:lnTo>
                  <a:pt x="691737" y="211217"/>
                </a:lnTo>
                <a:lnTo>
                  <a:pt x="691737" y="230099"/>
                </a:lnTo>
                <a:lnTo>
                  <a:pt x="684048" y="237787"/>
                </a:lnTo>
                <a:lnTo>
                  <a:pt x="722340" y="237787"/>
                </a:lnTo>
                <a:lnTo>
                  <a:pt x="722773" y="236960"/>
                </a:lnTo>
                <a:lnTo>
                  <a:pt x="792348" y="236960"/>
                </a:lnTo>
                <a:lnTo>
                  <a:pt x="792348" y="203530"/>
                </a:lnTo>
                <a:close/>
              </a:path>
              <a:path w="910590" h="929005">
                <a:moveTo>
                  <a:pt x="269735" y="96328"/>
                </a:moveTo>
                <a:lnTo>
                  <a:pt x="236018" y="96328"/>
                </a:lnTo>
                <a:lnTo>
                  <a:pt x="236018" y="236960"/>
                </a:lnTo>
                <a:lnTo>
                  <a:pt x="269735" y="236960"/>
                </a:lnTo>
                <a:lnTo>
                  <a:pt x="269735" y="96328"/>
                </a:lnTo>
                <a:close/>
              </a:path>
              <a:path w="910590" h="929005">
                <a:moveTo>
                  <a:pt x="633293" y="37627"/>
                </a:moveTo>
                <a:lnTo>
                  <a:pt x="572547" y="37627"/>
                </a:lnTo>
                <a:lnTo>
                  <a:pt x="758630" y="161687"/>
                </a:lnTo>
                <a:lnTo>
                  <a:pt x="758630" y="203243"/>
                </a:lnTo>
                <a:lnTo>
                  <a:pt x="792348" y="203243"/>
                </a:lnTo>
                <a:lnTo>
                  <a:pt x="792348" y="147020"/>
                </a:lnTo>
                <a:lnTo>
                  <a:pt x="789532" y="141761"/>
                </a:lnTo>
                <a:lnTo>
                  <a:pt x="633293" y="37627"/>
                </a:lnTo>
                <a:close/>
              </a:path>
              <a:path w="910590" h="929005">
                <a:moveTo>
                  <a:pt x="570322" y="0"/>
                </a:moveTo>
                <a:lnTo>
                  <a:pt x="455212" y="66422"/>
                </a:lnTo>
                <a:lnTo>
                  <a:pt x="522648" y="66422"/>
                </a:lnTo>
                <a:lnTo>
                  <a:pt x="572547" y="37627"/>
                </a:lnTo>
                <a:lnTo>
                  <a:pt x="633293" y="37627"/>
                </a:lnTo>
                <a:lnTo>
                  <a:pt x="577200" y="236"/>
                </a:lnTo>
                <a:lnTo>
                  <a:pt x="5703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07860" y="3095752"/>
            <a:ext cx="4190365" cy="1013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100"/>
              </a:spcBef>
            </a:pPr>
            <a:r>
              <a:rPr dirty="0" sz="1900" spc="-20">
                <a:solidFill>
                  <a:srgbClr val="FFFFFF"/>
                </a:solidFill>
                <a:latin typeface="Trebuchet MS"/>
                <a:cs typeface="Trebuchet MS"/>
              </a:rPr>
              <a:t>Build,</a:t>
            </a:r>
            <a:r>
              <a:rPr dirty="0" sz="19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45">
                <a:solidFill>
                  <a:srgbClr val="FFFFFF"/>
                </a:solidFill>
                <a:latin typeface="Trebuchet MS"/>
                <a:cs typeface="Trebuchet MS"/>
              </a:rPr>
              <a:t>train,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13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19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dirty="0" sz="19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fully</a:t>
            </a:r>
            <a:r>
              <a:rPr dirty="0" sz="19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rebuchet MS"/>
                <a:cs typeface="Trebuchet MS"/>
              </a:rPr>
              <a:t>managed </a:t>
            </a:r>
            <a:r>
              <a:rPr dirty="0" sz="1900" spc="-25">
                <a:solidFill>
                  <a:srgbClr val="FFFFFF"/>
                </a:solidFill>
                <a:latin typeface="Trebuchet MS"/>
                <a:cs typeface="Trebuchet MS"/>
              </a:rPr>
              <a:t>infrastructure,</a:t>
            </a:r>
            <a:r>
              <a:rPr dirty="0" sz="19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tools,</a:t>
            </a:r>
            <a:r>
              <a:rPr dirty="0" sz="19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9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rebuchet MS"/>
                <a:cs typeface="Trebuchet MS"/>
              </a:rPr>
              <a:t>workflows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3310" y="2027307"/>
            <a:ext cx="1074229" cy="18465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202975" y="1897379"/>
            <a:ext cx="27641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90" b="1">
                <a:solidFill>
                  <a:srgbClr val="FFFFFF"/>
                </a:solidFill>
                <a:latin typeface="Trebuchet MS"/>
                <a:cs typeface="Trebuchet MS"/>
              </a:rPr>
              <a:t>END-</a:t>
            </a:r>
            <a:r>
              <a:rPr dirty="0" sz="14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60" b="1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dirty="0" sz="14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80" b="1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dirty="0" sz="1400" spc="3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60" b="1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dirty="0" sz="1400" spc="3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20" b="1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14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90" b="1">
                <a:solidFill>
                  <a:srgbClr val="FFFFFF"/>
                </a:solidFill>
                <a:latin typeface="Trebuchet MS"/>
                <a:cs typeface="Trebuchet MS"/>
              </a:rPr>
              <a:t>OURNEY 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9763638" y="2374958"/>
            <a:ext cx="1854200" cy="2523490"/>
            <a:chOff x="9763638" y="2374958"/>
            <a:chExt cx="1854200" cy="252349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3638" y="2374958"/>
              <a:ext cx="1854200" cy="25232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04704" y="2831592"/>
              <a:ext cx="990600" cy="1011936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7744018" y="2384235"/>
            <a:ext cx="1854200" cy="2523490"/>
            <a:chOff x="7744018" y="2384235"/>
            <a:chExt cx="1854200" cy="252349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4237" y="4087892"/>
              <a:ext cx="725043" cy="17602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4018" y="2384235"/>
              <a:ext cx="1854200" cy="252329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1687" y="2706623"/>
              <a:ext cx="1103376" cy="1060703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5749261" y="2374958"/>
            <a:ext cx="1854200" cy="2523490"/>
            <a:chOff x="5749261" y="2374958"/>
            <a:chExt cx="1854200" cy="2523490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9261" y="2374958"/>
              <a:ext cx="1854200" cy="252329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3911" y="2785872"/>
              <a:ext cx="1228343" cy="862583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504073" y="475631"/>
            <a:ext cx="7200265" cy="1078865"/>
            <a:chOff x="4504073" y="475631"/>
            <a:chExt cx="7200265" cy="107886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1767" y="484632"/>
              <a:ext cx="6702552" cy="106984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513598" y="485156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487" y="0"/>
                  </a:moveTo>
                  <a:lnTo>
                    <a:pt x="477657" y="2147"/>
                  </a:lnTo>
                  <a:lnTo>
                    <a:pt x="431030" y="8466"/>
                  </a:lnTo>
                  <a:lnTo>
                    <a:pt x="385792" y="18770"/>
                  </a:lnTo>
                  <a:lnTo>
                    <a:pt x="342128" y="32875"/>
                  </a:lnTo>
                  <a:lnTo>
                    <a:pt x="300223" y="50595"/>
                  </a:lnTo>
                  <a:lnTo>
                    <a:pt x="260264" y="71744"/>
                  </a:lnTo>
                  <a:lnTo>
                    <a:pt x="222435" y="96137"/>
                  </a:lnTo>
                  <a:lnTo>
                    <a:pt x="186922" y="123588"/>
                  </a:lnTo>
                  <a:lnTo>
                    <a:pt x="153911" y="153911"/>
                  </a:lnTo>
                  <a:lnTo>
                    <a:pt x="123588" y="186922"/>
                  </a:lnTo>
                  <a:lnTo>
                    <a:pt x="96137" y="222435"/>
                  </a:lnTo>
                  <a:lnTo>
                    <a:pt x="71744" y="260264"/>
                  </a:lnTo>
                  <a:lnTo>
                    <a:pt x="50595" y="300223"/>
                  </a:lnTo>
                  <a:lnTo>
                    <a:pt x="32875" y="342128"/>
                  </a:lnTo>
                  <a:lnTo>
                    <a:pt x="18770" y="385792"/>
                  </a:lnTo>
                  <a:lnTo>
                    <a:pt x="8466" y="431030"/>
                  </a:lnTo>
                  <a:lnTo>
                    <a:pt x="2147" y="477657"/>
                  </a:lnTo>
                  <a:lnTo>
                    <a:pt x="0" y="525487"/>
                  </a:lnTo>
                  <a:lnTo>
                    <a:pt x="2147" y="573318"/>
                  </a:lnTo>
                  <a:lnTo>
                    <a:pt x="8466" y="619945"/>
                  </a:lnTo>
                  <a:lnTo>
                    <a:pt x="18770" y="665183"/>
                  </a:lnTo>
                  <a:lnTo>
                    <a:pt x="32875" y="708847"/>
                  </a:lnTo>
                  <a:lnTo>
                    <a:pt x="50595" y="750752"/>
                  </a:lnTo>
                  <a:lnTo>
                    <a:pt x="71744" y="790711"/>
                  </a:lnTo>
                  <a:lnTo>
                    <a:pt x="96137" y="828540"/>
                  </a:lnTo>
                  <a:lnTo>
                    <a:pt x="123588" y="864053"/>
                  </a:lnTo>
                  <a:lnTo>
                    <a:pt x="153911" y="897064"/>
                  </a:lnTo>
                  <a:lnTo>
                    <a:pt x="186922" y="927387"/>
                  </a:lnTo>
                  <a:lnTo>
                    <a:pt x="222435" y="954838"/>
                  </a:lnTo>
                  <a:lnTo>
                    <a:pt x="260264" y="979231"/>
                  </a:lnTo>
                  <a:lnTo>
                    <a:pt x="300223" y="1000380"/>
                  </a:lnTo>
                  <a:lnTo>
                    <a:pt x="342128" y="1018099"/>
                  </a:lnTo>
                  <a:lnTo>
                    <a:pt x="385792" y="1032204"/>
                  </a:lnTo>
                  <a:lnTo>
                    <a:pt x="431030" y="1042509"/>
                  </a:lnTo>
                  <a:lnTo>
                    <a:pt x="477657" y="1048828"/>
                  </a:lnTo>
                  <a:lnTo>
                    <a:pt x="525487" y="1050975"/>
                  </a:lnTo>
                  <a:lnTo>
                    <a:pt x="573318" y="1048828"/>
                  </a:lnTo>
                  <a:lnTo>
                    <a:pt x="619945" y="1042509"/>
                  </a:lnTo>
                  <a:lnTo>
                    <a:pt x="665183" y="1032204"/>
                  </a:lnTo>
                  <a:lnTo>
                    <a:pt x="708847" y="1018099"/>
                  </a:lnTo>
                  <a:lnTo>
                    <a:pt x="750752" y="1000380"/>
                  </a:lnTo>
                  <a:lnTo>
                    <a:pt x="790711" y="979231"/>
                  </a:lnTo>
                  <a:lnTo>
                    <a:pt x="828540" y="954838"/>
                  </a:lnTo>
                  <a:lnTo>
                    <a:pt x="864053" y="927387"/>
                  </a:lnTo>
                  <a:lnTo>
                    <a:pt x="897064" y="897064"/>
                  </a:lnTo>
                  <a:lnTo>
                    <a:pt x="927387" y="864053"/>
                  </a:lnTo>
                  <a:lnTo>
                    <a:pt x="954838" y="828540"/>
                  </a:lnTo>
                  <a:lnTo>
                    <a:pt x="979231" y="790711"/>
                  </a:lnTo>
                  <a:lnTo>
                    <a:pt x="1000380" y="750752"/>
                  </a:lnTo>
                  <a:lnTo>
                    <a:pt x="1018099" y="708847"/>
                  </a:lnTo>
                  <a:lnTo>
                    <a:pt x="1032204" y="665183"/>
                  </a:lnTo>
                  <a:lnTo>
                    <a:pt x="1042509" y="619945"/>
                  </a:lnTo>
                  <a:lnTo>
                    <a:pt x="1048828" y="573318"/>
                  </a:lnTo>
                  <a:lnTo>
                    <a:pt x="1050975" y="525487"/>
                  </a:lnTo>
                  <a:lnTo>
                    <a:pt x="1048828" y="477657"/>
                  </a:lnTo>
                  <a:lnTo>
                    <a:pt x="1042509" y="431030"/>
                  </a:lnTo>
                  <a:lnTo>
                    <a:pt x="1032204" y="385792"/>
                  </a:lnTo>
                  <a:lnTo>
                    <a:pt x="1018099" y="342128"/>
                  </a:lnTo>
                  <a:lnTo>
                    <a:pt x="1000380" y="300223"/>
                  </a:lnTo>
                  <a:lnTo>
                    <a:pt x="979231" y="260264"/>
                  </a:lnTo>
                  <a:lnTo>
                    <a:pt x="954838" y="222435"/>
                  </a:lnTo>
                  <a:lnTo>
                    <a:pt x="927387" y="186922"/>
                  </a:lnTo>
                  <a:lnTo>
                    <a:pt x="897064" y="153911"/>
                  </a:lnTo>
                  <a:lnTo>
                    <a:pt x="864053" y="123588"/>
                  </a:lnTo>
                  <a:lnTo>
                    <a:pt x="828540" y="96137"/>
                  </a:lnTo>
                  <a:lnTo>
                    <a:pt x="790711" y="71744"/>
                  </a:lnTo>
                  <a:lnTo>
                    <a:pt x="750752" y="50595"/>
                  </a:lnTo>
                  <a:lnTo>
                    <a:pt x="708847" y="32875"/>
                  </a:lnTo>
                  <a:lnTo>
                    <a:pt x="665183" y="18770"/>
                  </a:lnTo>
                  <a:lnTo>
                    <a:pt x="619945" y="8466"/>
                  </a:lnTo>
                  <a:lnTo>
                    <a:pt x="573318" y="2147"/>
                  </a:lnTo>
                  <a:lnTo>
                    <a:pt x="525487" y="0"/>
                  </a:lnTo>
                  <a:close/>
                </a:path>
              </a:pathLst>
            </a:custGeom>
            <a:solidFill>
              <a:srgbClr val="0301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513598" y="485156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0" y="525488"/>
                  </a:moveTo>
                  <a:lnTo>
                    <a:pt x="2147" y="477657"/>
                  </a:lnTo>
                  <a:lnTo>
                    <a:pt x="8466" y="431030"/>
                  </a:lnTo>
                  <a:lnTo>
                    <a:pt x="18770" y="385792"/>
                  </a:lnTo>
                  <a:lnTo>
                    <a:pt x="32875" y="342128"/>
                  </a:lnTo>
                  <a:lnTo>
                    <a:pt x="50595" y="300223"/>
                  </a:lnTo>
                  <a:lnTo>
                    <a:pt x="71744" y="260264"/>
                  </a:lnTo>
                  <a:lnTo>
                    <a:pt x="96137" y="222435"/>
                  </a:lnTo>
                  <a:lnTo>
                    <a:pt x="123588" y="186922"/>
                  </a:lnTo>
                  <a:lnTo>
                    <a:pt x="153911" y="153911"/>
                  </a:lnTo>
                  <a:lnTo>
                    <a:pt x="186922" y="123588"/>
                  </a:lnTo>
                  <a:lnTo>
                    <a:pt x="222435" y="96137"/>
                  </a:lnTo>
                  <a:lnTo>
                    <a:pt x="260264" y="71744"/>
                  </a:lnTo>
                  <a:lnTo>
                    <a:pt x="300223" y="50595"/>
                  </a:lnTo>
                  <a:lnTo>
                    <a:pt x="342128" y="32875"/>
                  </a:lnTo>
                  <a:lnTo>
                    <a:pt x="385792" y="18770"/>
                  </a:lnTo>
                  <a:lnTo>
                    <a:pt x="431030" y="8466"/>
                  </a:lnTo>
                  <a:lnTo>
                    <a:pt x="477657" y="2147"/>
                  </a:lnTo>
                  <a:lnTo>
                    <a:pt x="525488" y="0"/>
                  </a:lnTo>
                  <a:lnTo>
                    <a:pt x="573318" y="2147"/>
                  </a:lnTo>
                  <a:lnTo>
                    <a:pt x="619945" y="8466"/>
                  </a:lnTo>
                  <a:lnTo>
                    <a:pt x="665183" y="18770"/>
                  </a:lnTo>
                  <a:lnTo>
                    <a:pt x="708847" y="32875"/>
                  </a:lnTo>
                  <a:lnTo>
                    <a:pt x="750752" y="50595"/>
                  </a:lnTo>
                  <a:lnTo>
                    <a:pt x="790711" y="71744"/>
                  </a:lnTo>
                  <a:lnTo>
                    <a:pt x="828540" y="96137"/>
                  </a:lnTo>
                  <a:lnTo>
                    <a:pt x="864053" y="123588"/>
                  </a:lnTo>
                  <a:lnTo>
                    <a:pt x="897064" y="153911"/>
                  </a:lnTo>
                  <a:lnTo>
                    <a:pt x="927387" y="186922"/>
                  </a:lnTo>
                  <a:lnTo>
                    <a:pt x="954838" y="222435"/>
                  </a:lnTo>
                  <a:lnTo>
                    <a:pt x="979231" y="260264"/>
                  </a:lnTo>
                  <a:lnTo>
                    <a:pt x="1000380" y="300223"/>
                  </a:lnTo>
                  <a:lnTo>
                    <a:pt x="1018100" y="342128"/>
                  </a:lnTo>
                  <a:lnTo>
                    <a:pt x="1032205" y="385792"/>
                  </a:lnTo>
                  <a:lnTo>
                    <a:pt x="1042509" y="431030"/>
                  </a:lnTo>
                  <a:lnTo>
                    <a:pt x="1048828" y="477657"/>
                  </a:lnTo>
                  <a:lnTo>
                    <a:pt x="1050976" y="525488"/>
                  </a:lnTo>
                  <a:lnTo>
                    <a:pt x="1048828" y="573318"/>
                  </a:lnTo>
                  <a:lnTo>
                    <a:pt x="1042509" y="619945"/>
                  </a:lnTo>
                  <a:lnTo>
                    <a:pt x="1032205" y="665183"/>
                  </a:lnTo>
                  <a:lnTo>
                    <a:pt x="1018100" y="708847"/>
                  </a:lnTo>
                  <a:lnTo>
                    <a:pt x="1000380" y="750752"/>
                  </a:lnTo>
                  <a:lnTo>
                    <a:pt x="979231" y="790711"/>
                  </a:lnTo>
                  <a:lnTo>
                    <a:pt x="954838" y="828540"/>
                  </a:lnTo>
                  <a:lnTo>
                    <a:pt x="927387" y="864053"/>
                  </a:lnTo>
                  <a:lnTo>
                    <a:pt x="897064" y="897064"/>
                  </a:lnTo>
                  <a:lnTo>
                    <a:pt x="864053" y="927387"/>
                  </a:lnTo>
                  <a:lnTo>
                    <a:pt x="828540" y="954838"/>
                  </a:lnTo>
                  <a:lnTo>
                    <a:pt x="790711" y="979231"/>
                  </a:lnTo>
                  <a:lnTo>
                    <a:pt x="750752" y="1000380"/>
                  </a:lnTo>
                  <a:lnTo>
                    <a:pt x="708847" y="1018100"/>
                  </a:lnTo>
                  <a:lnTo>
                    <a:pt x="665183" y="1032205"/>
                  </a:lnTo>
                  <a:lnTo>
                    <a:pt x="619945" y="1042509"/>
                  </a:lnTo>
                  <a:lnTo>
                    <a:pt x="573318" y="1048828"/>
                  </a:lnTo>
                  <a:lnTo>
                    <a:pt x="525488" y="1050976"/>
                  </a:lnTo>
                  <a:lnTo>
                    <a:pt x="477657" y="1048828"/>
                  </a:lnTo>
                  <a:lnTo>
                    <a:pt x="431030" y="1042509"/>
                  </a:lnTo>
                  <a:lnTo>
                    <a:pt x="385792" y="1032205"/>
                  </a:lnTo>
                  <a:lnTo>
                    <a:pt x="342128" y="1018100"/>
                  </a:lnTo>
                  <a:lnTo>
                    <a:pt x="300223" y="1000380"/>
                  </a:lnTo>
                  <a:lnTo>
                    <a:pt x="260264" y="979231"/>
                  </a:lnTo>
                  <a:lnTo>
                    <a:pt x="222435" y="954838"/>
                  </a:lnTo>
                  <a:lnTo>
                    <a:pt x="186922" y="927387"/>
                  </a:lnTo>
                  <a:lnTo>
                    <a:pt x="153911" y="897064"/>
                  </a:lnTo>
                  <a:lnTo>
                    <a:pt x="123588" y="864053"/>
                  </a:lnTo>
                  <a:lnTo>
                    <a:pt x="96137" y="828540"/>
                  </a:lnTo>
                  <a:lnTo>
                    <a:pt x="71744" y="790711"/>
                  </a:lnTo>
                  <a:lnTo>
                    <a:pt x="50595" y="750752"/>
                  </a:lnTo>
                  <a:lnTo>
                    <a:pt x="32875" y="708847"/>
                  </a:lnTo>
                  <a:lnTo>
                    <a:pt x="18770" y="665183"/>
                  </a:lnTo>
                  <a:lnTo>
                    <a:pt x="8466" y="619945"/>
                  </a:lnTo>
                  <a:lnTo>
                    <a:pt x="2147" y="573318"/>
                  </a:lnTo>
                  <a:lnTo>
                    <a:pt x="0" y="525488"/>
                  </a:lnTo>
                  <a:close/>
                </a:path>
              </a:pathLst>
            </a:custGeom>
            <a:ln w="19050">
              <a:solidFill>
                <a:srgbClr val="F2B1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760219" y="508072"/>
            <a:ext cx="5563235" cy="86042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dirty="0" sz="1800" spc="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1800" spc="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Trebuchet MS"/>
                <a:cs typeface="Trebuchet MS"/>
              </a:rPr>
              <a:t>hub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490"/>
              </a:lnSpc>
              <a:spcBef>
                <a:spcPts val="75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Browse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400+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built-in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algorithms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pretrained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foundation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models,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solutions,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notebooks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704783" y="707614"/>
            <a:ext cx="668655" cy="589280"/>
            <a:chOff x="4704783" y="707614"/>
            <a:chExt cx="668655" cy="589280"/>
          </a:xfrm>
        </p:grpSpPr>
        <p:sp>
          <p:nvSpPr>
            <p:cNvPr id="9" name="object 9" descr=""/>
            <p:cNvSpPr/>
            <p:nvPr/>
          </p:nvSpPr>
          <p:spPr>
            <a:xfrm>
              <a:off x="4839166" y="847534"/>
              <a:ext cx="401320" cy="285750"/>
            </a:xfrm>
            <a:custGeom>
              <a:avLst/>
              <a:gdLst/>
              <a:ahLst/>
              <a:cxnLst/>
              <a:rect l="l" t="t" r="r" b="b"/>
              <a:pathLst>
                <a:path w="401320" h="285750">
                  <a:moveTo>
                    <a:pt x="400896" y="185928"/>
                  </a:moveTo>
                  <a:lnTo>
                    <a:pt x="400896" y="11715"/>
                  </a:lnTo>
                  <a:lnTo>
                    <a:pt x="400896" y="5244"/>
                  </a:lnTo>
                  <a:lnTo>
                    <a:pt x="395846" y="0"/>
                  </a:lnTo>
                  <a:lnTo>
                    <a:pt x="389614" y="0"/>
                  </a:lnTo>
                  <a:lnTo>
                    <a:pt x="11282" y="0"/>
                  </a:lnTo>
                  <a:lnTo>
                    <a:pt x="5050" y="0"/>
                  </a:lnTo>
                  <a:lnTo>
                    <a:pt x="0" y="5244"/>
                  </a:lnTo>
                  <a:lnTo>
                    <a:pt x="0" y="11715"/>
                  </a:lnTo>
                  <a:lnTo>
                    <a:pt x="0" y="273796"/>
                  </a:lnTo>
                  <a:lnTo>
                    <a:pt x="0" y="280267"/>
                  </a:lnTo>
                  <a:lnTo>
                    <a:pt x="5050" y="285512"/>
                  </a:lnTo>
                  <a:lnTo>
                    <a:pt x="11282" y="285512"/>
                  </a:lnTo>
                  <a:lnTo>
                    <a:pt x="346591" y="285512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12012" y="819495"/>
              <a:ext cx="455295" cy="346710"/>
            </a:xfrm>
            <a:custGeom>
              <a:avLst/>
              <a:gdLst/>
              <a:ahLst/>
              <a:cxnLst/>
              <a:rect l="l" t="t" r="r" b="b"/>
              <a:pathLst>
                <a:path w="455295" h="346709">
                  <a:moveTo>
                    <a:pt x="455051" y="226113"/>
                  </a:moveTo>
                  <a:lnTo>
                    <a:pt x="455051" y="11715"/>
                  </a:lnTo>
                  <a:lnTo>
                    <a:pt x="455051" y="5244"/>
                  </a:lnTo>
                  <a:lnTo>
                    <a:pt x="450001" y="0"/>
                  </a:lnTo>
                  <a:lnTo>
                    <a:pt x="443769" y="0"/>
                  </a:lnTo>
                  <a:lnTo>
                    <a:pt x="11282" y="0"/>
                  </a:lnTo>
                  <a:lnTo>
                    <a:pt x="5050" y="0"/>
                  </a:lnTo>
                  <a:lnTo>
                    <a:pt x="0" y="5244"/>
                  </a:lnTo>
                  <a:lnTo>
                    <a:pt x="0" y="11715"/>
                  </a:lnTo>
                  <a:lnTo>
                    <a:pt x="0" y="334563"/>
                  </a:lnTo>
                  <a:lnTo>
                    <a:pt x="0" y="341034"/>
                  </a:lnTo>
                  <a:lnTo>
                    <a:pt x="5050" y="346278"/>
                  </a:lnTo>
                  <a:lnTo>
                    <a:pt x="11282" y="346278"/>
                  </a:lnTo>
                  <a:lnTo>
                    <a:pt x="378143" y="346278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762783" y="1165694"/>
              <a:ext cx="434340" cy="42545"/>
            </a:xfrm>
            <a:custGeom>
              <a:avLst/>
              <a:gdLst/>
              <a:ahLst/>
              <a:cxnLst/>
              <a:rect l="l" t="t" r="r" b="b"/>
              <a:pathLst>
                <a:path w="434339" h="42544">
                  <a:moveTo>
                    <a:pt x="434254" y="42020"/>
                  </a:moveTo>
                  <a:lnTo>
                    <a:pt x="32606" y="42020"/>
                  </a:lnTo>
                  <a:lnTo>
                    <a:pt x="28780" y="41823"/>
                  </a:lnTo>
                  <a:lnTo>
                    <a:pt x="19687" y="40273"/>
                  </a:lnTo>
                  <a:lnTo>
                    <a:pt x="8902" y="35924"/>
                  </a:lnTo>
                  <a:lnTo>
                    <a:pt x="0" y="27336"/>
                  </a:lnTo>
                  <a:lnTo>
                    <a:pt x="0" y="0"/>
                  </a:lnTo>
                  <a:lnTo>
                    <a:pt x="54042" y="0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79851" y="1028075"/>
              <a:ext cx="175895" cy="203200"/>
            </a:xfrm>
            <a:custGeom>
              <a:avLst/>
              <a:gdLst/>
              <a:ahLst/>
              <a:cxnLst/>
              <a:rect l="l" t="t" r="r" b="b"/>
              <a:pathLst>
                <a:path w="175895" h="203200">
                  <a:moveTo>
                    <a:pt x="107594" y="94585"/>
                  </a:moveTo>
                  <a:lnTo>
                    <a:pt x="168256" y="170269"/>
                  </a:lnTo>
                  <a:lnTo>
                    <a:pt x="130535" y="202917"/>
                  </a:lnTo>
                  <a:lnTo>
                    <a:pt x="69874" y="127194"/>
                  </a:lnTo>
                  <a:lnTo>
                    <a:pt x="42233" y="193544"/>
                  </a:lnTo>
                  <a:lnTo>
                    <a:pt x="0" y="0"/>
                  </a:lnTo>
                  <a:lnTo>
                    <a:pt x="175589" y="78496"/>
                  </a:lnTo>
                  <a:lnTo>
                    <a:pt x="107594" y="94585"/>
                  </a:lnTo>
                  <a:close/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866355" y="903809"/>
              <a:ext cx="104139" cy="33020"/>
            </a:xfrm>
            <a:custGeom>
              <a:avLst/>
              <a:gdLst/>
              <a:ahLst/>
              <a:cxnLst/>
              <a:rect l="l" t="t" r="r" b="b"/>
              <a:pathLst>
                <a:path w="104139" h="33019">
                  <a:moveTo>
                    <a:pt x="0" y="0"/>
                  </a:moveTo>
                  <a:lnTo>
                    <a:pt x="103570" y="0"/>
                  </a:lnTo>
                  <a:lnTo>
                    <a:pt x="103570" y="32726"/>
                  </a:lnTo>
                  <a:lnTo>
                    <a:pt x="0" y="3272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66355" y="964575"/>
              <a:ext cx="104139" cy="33020"/>
            </a:xfrm>
            <a:custGeom>
              <a:avLst/>
              <a:gdLst/>
              <a:ahLst/>
              <a:cxnLst/>
              <a:rect l="l" t="t" r="r" b="b"/>
              <a:pathLst>
                <a:path w="104139" h="33019">
                  <a:moveTo>
                    <a:pt x="0" y="0"/>
                  </a:moveTo>
                  <a:lnTo>
                    <a:pt x="103570" y="0"/>
                  </a:lnTo>
                  <a:lnTo>
                    <a:pt x="103570" y="32726"/>
                  </a:lnTo>
                  <a:lnTo>
                    <a:pt x="0" y="3272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866358" y="1025848"/>
              <a:ext cx="104139" cy="33020"/>
            </a:xfrm>
            <a:custGeom>
              <a:avLst/>
              <a:gdLst/>
              <a:ahLst/>
              <a:cxnLst/>
              <a:rect l="l" t="t" r="r" b="b"/>
              <a:pathLst>
                <a:path w="104139" h="33019">
                  <a:moveTo>
                    <a:pt x="0" y="0"/>
                  </a:moveTo>
                  <a:lnTo>
                    <a:pt x="103570" y="0"/>
                  </a:lnTo>
                  <a:lnTo>
                    <a:pt x="103570" y="32726"/>
                  </a:lnTo>
                  <a:lnTo>
                    <a:pt x="0" y="3272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003322" y="883776"/>
              <a:ext cx="203200" cy="211454"/>
            </a:xfrm>
            <a:custGeom>
              <a:avLst/>
              <a:gdLst/>
              <a:ahLst/>
              <a:cxnLst/>
              <a:rect l="l" t="t" r="r" b="b"/>
              <a:pathLst>
                <a:path w="203200" h="211455">
                  <a:moveTo>
                    <a:pt x="170775" y="128208"/>
                  </a:moveTo>
                  <a:lnTo>
                    <a:pt x="201952" y="122313"/>
                  </a:lnTo>
                  <a:lnTo>
                    <a:pt x="202367" y="115830"/>
                  </a:lnTo>
                  <a:lnTo>
                    <a:pt x="202780" y="109346"/>
                  </a:lnTo>
                  <a:lnTo>
                    <a:pt x="203194" y="102824"/>
                  </a:lnTo>
                  <a:lnTo>
                    <a:pt x="173108" y="92750"/>
                  </a:lnTo>
                  <a:lnTo>
                    <a:pt x="171822" y="85068"/>
                  </a:lnTo>
                  <a:lnTo>
                    <a:pt x="169395" y="77638"/>
                  </a:lnTo>
                  <a:lnTo>
                    <a:pt x="165924" y="70723"/>
                  </a:lnTo>
                  <a:lnTo>
                    <a:pt x="183938" y="43738"/>
                  </a:lnTo>
                  <a:lnTo>
                    <a:pt x="179802" y="38857"/>
                  </a:lnTo>
                  <a:lnTo>
                    <a:pt x="175665" y="33936"/>
                  </a:lnTo>
                  <a:lnTo>
                    <a:pt x="171527" y="29055"/>
                  </a:lnTo>
                  <a:lnTo>
                    <a:pt x="143473" y="43972"/>
                  </a:lnTo>
                  <a:lnTo>
                    <a:pt x="137305" y="39435"/>
                  </a:lnTo>
                  <a:lnTo>
                    <a:pt x="130491" y="35931"/>
                  </a:lnTo>
                  <a:lnTo>
                    <a:pt x="123277" y="33585"/>
                  </a:lnTo>
                  <a:lnTo>
                    <a:pt x="117674" y="1288"/>
                  </a:lnTo>
                  <a:lnTo>
                    <a:pt x="111431" y="859"/>
                  </a:lnTo>
                  <a:lnTo>
                    <a:pt x="105151" y="428"/>
                  </a:lnTo>
                  <a:lnTo>
                    <a:pt x="98908" y="0"/>
                  </a:lnTo>
                  <a:lnTo>
                    <a:pt x="89243" y="31241"/>
                  </a:lnTo>
                  <a:lnTo>
                    <a:pt x="81774" y="32581"/>
                  </a:lnTo>
                  <a:lnTo>
                    <a:pt x="74557" y="35124"/>
                  </a:lnTo>
                  <a:lnTo>
                    <a:pt x="67843" y="38779"/>
                  </a:lnTo>
                  <a:lnTo>
                    <a:pt x="42008" y="20190"/>
                  </a:lnTo>
                  <a:lnTo>
                    <a:pt x="37268" y="24485"/>
                  </a:lnTo>
                  <a:lnTo>
                    <a:pt x="32568" y="28624"/>
                  </a:lnTo>
                  <a:lnTo>
                    <a:pt x="27828" y="32921"/>
                  </a:lnTo>
                  <a:lnTo>
                    <a:pt x="42195" y="61937"/>
                  </a:lnTo>
                  <a:lnTo>
                    <a:pt x="37791" y="68463"/>
                  </a:lnTo>
                  <a:lnTo>
                    <a:pt x="34416" y="75673"/>
                  </a:lnTo>
                  <a:lnTo>
                    <a:pt x="32191" y="83298"/>
                  </a:lnTo>
                  <a:lnTo>
                    <a:pt x="1240" y="89118"/>
                  </a:lnTo>
                  <a:lnTo>
                    <a:pt x="827" y="95599"/>
                  </a:lnTo>
                  <a:lnTo>
                    <a:pt x="412" y="102122"/>
                  </a:lnTo>
                  <a:lnTo>
                    <a:pt x="0" y="108605"/>
                  </a:lnTo>
                  <a:lnTo>
                    <a:pt x="30086" y="118641"/>
                  </a:lnTo>
                  <a:lnTo>
                    <a:pt x="31375" y="126370"/>
                  </a:lnTo>
                  <a:lnTo>
                    <a:pt x="33825" y="133840"/>
                  </a:lnTo>
                  <a:lnTo>
                    <a:pt x="37344" y="140783"/>
                  </a:lnTo>
                  <a:lnTo>
                    <a:pt x="19405" y="167691"/>
                  </a:lnTo>
                  <a:lnTo>
                    <a:pt x="23505" y="172572"/>
                  </a:lnTo>
                  <a:lnTo>
                    <a:pt x="27641" y="177493"/>
                  </a:lnTo>
                  <a:lnTo>
                    <a:pt x="31778" y="182374"/>
                  </a:lnTo>
                  <a:lnTo>
                    <a:pt x="59908" y="167418"/>
                  </a:lnTo>
                  <a:lnTo>
                    <a:pt x="66042" y="171916"/>
                  </a:lnTo>
                  <a:lnTo>
                    <a:pt x="72819" y="175380"/>
                  </a:lnTo>
                  <a:lnTo>
                    <a:pt x="79991" y="177688"/>
                  </a:lnTo>
                  <a:lnTo>
                    <a:pt x="85632" y="210023"/>
                  </a:lnTo>
                  <a:lnTo>
                    <a:pt x="91913" y="210454"/>
                  </a:lnTo>
                  <a:lnTo>
                    <a:pt x="98156" y="210883"/>
                  </a:lnTo>
                  <a:lnTo>
                    <a:pt x="104436" y="211312"/>
                  </a:lnTo>
                  <a:lnTo>
                    <a:pt x="114139" y="180070"/>
                  </a:lnTo>
                  <a:lnTo>
                    <a:pt x="121502" y="178739"/>
                  </a:lnTo>
                  <a:lnTo>
                    <a:pt x="128621" y="176224"/>
                  </a:lnTo>
                  <a:lnTo>
                    <a:pt x="135237" y="172611"/>
                  </a:lnTo>
                  <a:lnTo>
                    <a:pt x="161299" y="191357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64433" y="947352"/>
              <a:ext cx="81280" cy="84455"/>
            </a:xfrm>
            <a:custGeom>
              <a:avLst/>
              <a:gdLst/>
              <a:ahLst/>
              <a:cxnLst/>
              <a:rect l="l" t="t" r="r" b="b"/>
              <a:pathLst>
                <a:path w="81279" h="84455">
                  <a:moveTo>
                    <a:pt x="81006" y="42059"/>
                  </a:moveTo>
                  <a:lnTo>
                    <a:pt x="77823" y="58430"/>
                  </a:lnTo>
                  <a:lnTo>
                    <a:pt x="69143" y="71799"/>
                  </a:lnTo>
                  <a:lnTo>
                    <a:pt x="56269" y="80812"/>
                  </a:lnTo>
                  <a:lnTo>
                    <a:pt x="40503" y="84118"/>
                  </a:lnTo>
                  <a:lnTo>
                    <a:pt x="24737" y="80812"/>
                  </a:lnTo>
                  <a:lnTo>
                    <a:pt x="11863" y="71799"/>
                  </a:lnTo>
                  <a:lnTo>
                    <a:pt x="3182" y="58430"/>
                  </a:lnTo>
                  <a:lnTo>
                    <a:pt x="0" y="42059"/>
                  </a:lnTo>
                  <a:lnTo>
                    <a:pt x="3182" y="25687"/>
                  </a:lnTo>
                  <a:lnTo>
                    <a:pt x="11863" y="12318"/>
                  </a:lnTo>
                  <a:lnTo>
                    <a:pt x="24737" y="3305"/>
                  </a:lnTo>
                  <a:lnTo>
                    <a:pt x="40503" y="0"/>
                  </a:lnTo>
                  <a:lnTo>
                    <a:pt x="56269" y="3305"/>
                  </a:lnTo>
                  <a:lnTo>
                    <a:pt x="69143" y="12318"/>
                  </a:lnTo>
                  <a:lnTo>
                    <a:pt x="77823" y="25687"/>
                  </a:lnTo>
                  <a:lnTo>
                    <a:pt x="81006" y="42059"/>
                  </a:lnTo>
                  <a:close/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320691" y="913417"/>
              <a:ext cx="43180" cy="45085"/>
            </a:xfrm>
            <a:custGeom>
              <a:avLst/>
              <a:gdLst/>
              <a:ahLst/>
              <a:cxnLst/>
              <a:rect l="l" t="t" r="r" b="b"/>
              <a:pathLst>
                <a:path w="43179" h="45084">
                  <a:moveTo>
                    <a:pt x="21587" y="44715"/>
                  </a:moveTo>
                  <a:lnTo>
                    <a:pt x="19857" y="36028"/>
                  </a:lnTo>
                  <a:lnTo>
                    <a:pt x="15223" y="28941"/>
                  </a:lnTo>
                  <a:lnTo>
                    <a:pt x="8374" y="24166"/>
                  </a:lnTo>
                  <a:lnTo>
                    <a:pt x="0" y="22416"/>
                  </a:lnTo>
                  <a:lnTo>
                    <a:pt x="8402" y="20655"/>
                  </a:lnTo>
                  <a:lnTo>
                    <a:pt x="15264" y="15851"/>
                  </a:lnTo>
                  <a:lnTo>
                    <a:pt x="19890" y="8725"/>
                  </a:lnTo>
                  <a:lnTo>
                    <a:pt x="21587" y="0"/>
                  </a:lnTo>
                  <a:lnTo>
                    <a:pt x="23283" y="8725"/>
                  </a:lnTo>
                  <a:lnTo>
                    <a:pt x="27909" y="15851"/>
                  </a:lnTo>
                  <a:lnTo>
                    <a:pt x="34771" y="20655"/>
                  </a:lnTo>
                  <a:lnTo>
                    <a:pt x="43173" y="22416"/>
                  </a:lnTo>
                  <a:lnTo>
                    <a:pt x="34771" y="24178"/>
                  </a:lnTo>
                  <a:lnTo>
                    <a:pt x="27909" y="28981"/>
                  </a:lnTo>
                  <a:lnTo>
                    <a:pt x="23283" y="36106"/>
                  </a:lnTo>
                  <a:lnTo>
                    <a:pt x="21587" y="44832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880870" y="717139"/>
              <a:ext cx="43815" cy="45085"/>
            </a:xfrm>
            <a:custGeom>
              <a:avLst/>
              <a:gdLst/>
              <a:ahLst/>
              <a:cxnLst/>
              <a:rect l="l" t="t" r="r" b="b"/>
              <a:pathLst>
                <a:path w="43814" h="45084">
                  <a:moveTo>
                    <a:pt x="21625" y="44831"/>
                  </a:moveTo>
                  <a:lnTo>
                    <a:pt x="19928" y="36106"/>
                  </a:lnTo>
                  <a:lnTo>
                    <a:pt x="15302" y="28981"/>
                  </a:lnTo>
                  <a:lnTo>
                    <a:pt x="8440" y="24178"/>
                  </a:lnTo>
                  <a:lnTo>
                    <a:pt x="37" y="22416"/>
                  </a:lnTo>
                  <a:lnTo>
                    <a:pt x="8408" y="20656"/>
                  </a:lnTo>
                  <a:lnTo>
                    <a:pt x="15277" y="15853"/>
                  </a:lnTo>
                  <a:lnTo>
                    <a:pt x="19914" y="8728"/>
                  </a:lnTo>
                  <a:lnTo>
                    <a:pt x="21625" y="0"/>
                  </a:lnTo>
                  <a:lnTo>
                    <a:pt x="23320" y="8731"/>
                  </a:lnTo>
                  <a:lnTo>
                    <a:pt x="27945" y="15864"/>
                  </a:lnTo>
                  <a:lnTo>
                    <a:pt x="34806" y="20679"/>
                  </a:lnTo>
                  <a:lnTo>
                    <a:pt x="43211" y="22456"/>
                  </a:lnTo>
                  <a:lnTo>
                    <a:pt x="34808" y="24217"/>
                  </a:lnTo>
                  <a:lnTo>
                    <a:pt x="27947" y="29020"/>
                  </a:lnTo>
                  <a:lnTo>
                    <a:pt x="23321" y="36145"/>
                  </a:lnTo>
                  <a:lnTo>
                    <a:pt x="21625" y="44871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143710" y="740295"/>
              <a:ext cx="43180" cy="45085"/>
            </a:xfrm>
            <a:custGeom>
              <a:avLst/>
              <a:gdLst/>
              <a:ahLst/>
              <a:cxnLst/>
              <a:rect l="l" t="t" r="r" b="b"/>
              <a:pathLst>
                <a:path w="43179" h="45084">
                  <a:moveTo>
                    <a:pt x="21587" y="44871"/>
                  </a:moveTo>
                  <a:lnTo>
                    <a:pt x="19890" y="36145"/>
                  </a:lnTo>
                  <a:lnTo>
                    <a:pt x="15264" y="29020"/>
                  </a:lnTo>
                  <a:lnTo>
                    <a:pt x="8402" y="24217"/>
                  </a:lnTo>
                  <a:lnTo>
                    <a:pt x="0" y="22456"/>
                  </a:lnTo>
                  <a:lnTo>
                    <a:pt x="8402" y="20694"/>
                  </a:lnTo>
                  <a:lnTo>
                    <a:pt x="15264" y="15890"/>
                  </a:lnTo>
                  <a:lnTo>
                    <a:pt x="19890" y="8764"/>
                  </a:lnTo>
                  <a:lnTo>
                    <a:pt x="21587" y="39"/>
                  </a:lnTo>
                  <a:lnTo>
                    <a:pt x="23268" y="8728"/>
                  </a:lnTo>
                  <a:lnTo>
                    <a:pt x="27882" y="15862"/>
                  </a:lnTo>
                  <a:lnTo>
                    <a:pt x="34736" y="20678"/>
                  </a:lnTo>
                  <a:lnTo>
                    <a:pt x="43135" y="22456"/>
                  </a:lnTo>
                  <a:lnTo>
                    <a:pt x="34771" y="24217"/>
                  </a:lnTo>
                  <a:lnTo>
                    <a:pt x="27909" y="29020"/>
                  </a:lnTo>
                  <a:lnTo>
                    <a:pt x="23283" y="36145"/>
                  </a:lnTo>
                  <a:lnTo>
                    <a:pt x="21587" y="44871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714308" y="1083528"/>
              <a:ext cx="43180" cy="45085"/>
            </a:xfrm>
            <a:custGeom>
              <a:avLst/>
              <a:gdLst/>
              <a:ahLst/>
              <a:cxnLst/>
              <a:rect l="l" t="t" r="r" b="b"/>
              <a:pathLst>
                <a:path w="43179" h="45084">
                  <a:moveTo>
                    <a:pt x="21587" y="44832"/>
                  </a:moveTo>
                  <a:lnTo>
                    <a:pt x="19890" y="36107"/>
                  </a:lnTo>
                  <a:lnTo>
                    <a:pt x="15264" y="28982"/>
                  </a:lnTo>
                  <a:lnTo>
                    <a:pt x="8402" y="24178"/>
                  </a:lnTo>
                  <a:lnTo>
                    <a:pt x="0" y="22416"/>
                  </a:lnTo>
                  <a:lnTo>
                    <a:pt x="8402" y="20655"/>
                  </a:lnTo>
                  <a:lnTo>
                    <a:pt x="15264" y="15851"/>
                  </a:lnTo>
                  <a:lnTo>
                    <a:pt x="19890" y="8725"/>
                  </a:lnTo>
                  <a:lnTo>
                    <a:pt x="21587" y="0"/>
                  </a:lnTo>
                  <a:lnTo>
                    <a:pt x="23283" y="8725"/>
                  </a:lnTo>
                  <a:lnTo>
                    <a:pt x="27909" y="15851"/>
                  </a:lnTo>
                  <a:lnTo>
                    <a:pt x="34770" y="20655"/>
                  </a:lnTo>
                  <a:lnTo>
                    <a:pt x="43173" y="22416"/>
                  </a:lnTo>
                  <a:lnTo>
                    <a:pt x="34770" y="24178"/>
                  </a:lnTo>
                  <a:lnTo>
                    <a:pt x="27909" y="28982"/>
                  </a:lnTo>
                  <a:lnTo>
                    <a:pt x="23283" y="36107"/>
                  </a:lnTo>
                  <a:lnTo>
                    <a:pt x="21587" y="44832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033972" y="1242433"/>
              <a:ext cx="43180" cy="45085"/>
            </a:xfrm>
            <a:custGeom>
              <a:avLst/>
              <a:gdLst/>
              <a:ahLst/>
              <a:cxnLst/>
              <a:rect l="l" t="t" r="r" b="b"/>
              <a:pathLst>
                <a:path w="43179" h="45084">
                  <a:moveTo>
                    <a:pt x="21587" y="44871"/>
                  </a:moveTo>
                  <a:lnTo>
                    <a:pt x="19891" y="36139"/>
                  </a:lnTo>
                  <a:lnTo>
                    <a:pt x="15266" y="29007"/>
                  </a:lnTo>
                  <a:lnTo>
                    <a:pt x="8405" y="24192"/>
                  </a:lnTo>
                  <a:lnTo>
                    <a:pt x="0" y="22416"/>
                  </a:lnTo>
                  <a:lnTo>
                    <a:pt x="8402" y="20655"/>
                  </a:lnTo>
                  <a:lnTo>
                    <a:pt x="15264" y="15850"/>
                  </a:lnTo>
                  <a:lnTo>
                    <a:pt x="19890" y="8725"/>
                  </a:lnTo>
                  <a:lnTo>
                    <a:pt x="21587" y="0"/>
                  </a:lnTo>
                  <a:lnTo>
                    <a:pt x="23283" y="8725"/>
                  </a:lnTo>
                  <a:lnTo>
                    <a:pt x="27909" y="15850"/>
                  </a:lnTo>
                  <a:lnTo>
                    <a:pt x="34771" y="20655"/>
                  </a:lnTo>
                  <a:lnTo>
                    <a:pt x="43173" y="22416"/>
                  </a:lnTo>
                  <a:lnTo>
                    <a:pt x="34767" y="24192"/>
                  </a:lnTo>
                  <a:lnTo>
                    <a:pt x="27906" y="29007"/>
                  </a:lnTo>
                  <a:lnTo>
                    <a:pt x="23282" y="36139"/>
                  </a:lnTo>
                  <a:lnTo>
                    <a:pt x="21587" y="44871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504073" y="1626812"/>
            <a:ext cx="7118350" cy="1076960"/>
            <a:chOff x="4504073" y="1626812"/>
            <a:chExt cx="7118350" cy="1076960"/>
          </a:xfrm>
        </p:grpSpPr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9471" y="1633728"/>
              <a:ext cx="6702552" cy="106984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513598" y="1636337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487" y="0"/>
                  </a:moveTo>
                  <a:lnTo>
                    <a:pt x="477657" y="2147"/>
                  </a:lnTo>
                  <a:lnTo>
                    <a:pt x="431030" y="8466"/>
                  </a:lnTo>
                  <a:lnTo>
                    <a:pt x="385792" y="18770"/>
                  </a:lnTo>
                  <a:lnTo>
                    <a:pt x="342128" y="32875"/>
                  </a:lnTo>
                  <a:lnTo>
                    <a:pt x="300223" y="50595"/>
                  </a:lnTo>
                  <a:lnTo>
                    <a:pt x="260264" y="71744"/>
                  </a:lnTo>
                  <a:lnTo>
                    <a:pt x="222435" y="96137"/>
                  </a:lnTo>
                  <a:lnTo>
                    <a:pt x="186922" y="123588"/>
                  </a:lnTo>
                  <a:lnTo>
                    <a:pt x="153911" y="153911"/>
                  </a:lnTo>
                  <a:lnTo>
                    <a:pt x="123588" y="186922"/>
                  </a:lnTo>
                  <a:lnTo>
                    <a:pt x="96137" y="222435"/>
                  </a:lnTo>
                  <a:lnTo>
                    <a:pt x="71744" y="260264"/>
                  </a:lnTo>
                  <a:lnTo>
                    <a:pt x="50595" y="300223"/>
                  </a:lnTo>
                  <a:lnTo>
                    <a:pt x="32875" y="342128"/>
                  </a:lnTo>
                  <a:lnTo>
                    <a:pt x="18770" y="385792"/>
                  </a:lnTo>
                  <a:lnTo>
                    <a:pt x="8466" y="431030"/>
                  </a:lnTo>
                  <a:lnTo>
                    <a:pt x="2147" y="477657"/>
                  </a:lnTo>
                  <a:lnTo>
                    <a:pt x="0" y="525487"/>
                  </a:lnTo>
                  <a:lnTo>
                    <a:pt x="2147" y="573318"/>
                  </a:lnTo>
                  <a:lnTo>
                    <a:pt x="8466" y="619945"/>
                  </a:lnTo>
                  <a:lnTo>
                    <a:pt x="18770" y="665183"/>
                  </a:lnTo>
                  <a:lnTo>
                    <a:pt x="32875" y="708847"/>
                  </a:lnTo>
                  <a:lnTo>
                    <a:pt x="50595" y="750752"/>
                  </a:lnTo>
                  <a:lnTo>
                    <a:pt x="71744" y="790711"/>
                  </a:lnTo>
                  <a:lnTo>
                    <a:pt x="96137" y="828540"/>
                  </a:lnTo>
                  <a:lnTo>
                    <a:pt x="123588" y="864053"/>
                  </a:lnTo>
                  <a:lnTo>
                    <a:pt x="153911" y="897064"/>
                  </a:lnTo>
                  <a:lnTo>
                    <a:pt x="186922" y="927387"/>
                  </a:lnTo>
                  <a:lnTo>
                    <a:pt x="222435" y="954838"/>
                  </a:lnTo>
                  <a:lnTo>
                    <a:pt x="260264" y="979231"/>
                  </a:lnTo>
                  <a:lnTo>
                    <a:pt x="300223" y="1000380"/>
                  </a:lnTo>
                  <a:lnTo>
                    <a:pt x="342128" y="1018099"/>
                  </a:lnTo>
                  <a:lnTo>
                    <a:pt x="385792" y="1032204"/>
                  </a:lnTo>
                  <a:lnTo>
                    <a:pt x="431030" y="1042509"/>
                  </a:lnTo>
                  <a:lnTo>
                    <a:pt x="477657" y="1048828"/>
                  </a:lnTo>
                  <a:lnTo>
                    <a:pt x="525487" y="1050975"/>
                  </a:lnTo>
                  <a:lnTo>
                    <a:pt x="573318" y="1048828"/>
                  </a:lnTo>
                  <a:lnTo>
                    <a:pt x="619945" y="1042509"/>
                  </a:lnTo>
                  <a:lnTo>
                    <a:pt x="665183" y="1032204"/>
                  </a:lnTo>
                  <a:lnTo>
                    <a:pt x="708847" y="1018099"/>
                  </a:lnTo>
                  <a:lnTo>
                    <a:pt x="750752" y="1000380"/>
                  </a:lnTo>
                  <a:lnTo>
                    <a:pt x="790711" y="979231"/>
                  </a:lnTo>
                  <a:lnTo>
                    <a:pt x="828540" y="954838"/>
                  </a:lnTo>
                  <a:lnTo>
                    <a:pt x="864053" y="927387"/>
                  </a:lnTo>
                  <a:lnTo>
                    <a:pt x="897064" y="897064"/>
                  </a:lnTo>
                  <a:lnTo>
                    <a:pt x="927387" y="864053"/>
                  </a:lnTo>
                  <a:lnTo>
                    <a:pt x="954838" y="828540"/>
                  </a:lnTo>
                  <a:lnTo>
                    <a:pt x="979231" y="790711"/>
                  </a:lnTo>
                  <a:lnTo>
                    <a:pt x="1000380" y="750752"/>
                  </a:lnTo>
                  <a:lnTo>
                    <a:pt x="1018099" y="708847"/>
                  </a:lnTo>
                  <a:lnTo>
                    <a:pt x="1032204" y="665183"/>
                  </a:lnTo>
                  <a:lnTo>
                    <a:pt x="1042509" y="619945"/>
                  </a:lnTo>
                  <a:lnTo>
                    <a:pt x="1048828" y="573318"/>
                  </a:lnTo>
                  <a:lnTo>
                    <a:pt x="1050975" y="525487"/>
                  </a:lnTo>
                  <a:lnTo>
                    <a:pt x="1048828" y="477657"/>
                  </a:lnTo>
                  <a:lnTo>
                    <a:pt x="1042509" y="431030"/>
                  </a:lnTo>
                  <a:lnTo>
                    <a:pt x="1032204" y="385792"/>
                  </a:lnTo>
                  <a:lnTo>
                    <a:pt x="1018099" y="342128"/>
                  </a:lnTo>
                  <a:lnTo>
                    <a:pt x="1000380" y="300223"/>
                  </a:lnTo>
                  <a:lnTo>
                    <a:pt x="979231" y="260264"/>
                  </a:lnTo>
                  <a:lnTo>
                    <a:pt x="954838" y="222435"/>
                  </a:lnTo>
                  <a:lnTo>
                    <a:pt x="927387" y="186922"/>
                  </a:lnTo>
                  <a:lnTo>
                    <a:pt x="897064" y="153911"/>
                  </a:lnTo>
                  <a:lnTo>
                    <a:pt x="864053" y="123588"/>
                  </a:lnTo>
                  <a:lnTo>
                    <a:pt x="828540" y="96137"/>
                  </a:lnTo>
                  <a:lnTo>
                    <a:pt x="790711" y="71744"/>
                  </a:lnTo>
                  <a:lnTo>
                    <a:pt x="750752" y="50595"/>
                  </a:lnTo>
                  <a:lnTo>
                    <a:pt x="708847" y="32875"/>
                  </a:lnTo>
                  <a:lnTo>
                    <a:pt x="665183" y="18770"/>
                  </a:lnTo>
                  <a:lnTo>
                    <a:pt x="619945" y="8466"/>
                  </a:lnTo>
                  <a:lnTo>
                    <a:pt x="573318" y="2147"/>
                  </a:lnTo>
                  <a:lnTo>
                    <a:pt x="525487" y="0"/>
                  </a:lnTo>
                  <a:close/>
                </a:path>
              </a:pathLst>
            </a:custGeom>
            <a:solidFill>
              <a:srgbClr val="0301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513598" y="1636337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0" y="525488"/>
                  </a:moveTo>
                  <a:lnTo>
                    <a:pt x="2147" y="477657"/>
                  </a:lnTo>
                  <a:lnTo>
                    <a:pt x="8466" y="431030"/>
                  </a:lnTo>
                  <a:lnTo>
                    <a:pt x="18770" y="385792"/>
                  </a:lnTo>
                  <a:lnTo>
                    <a:pt x="32875" y="342128"/>
                  </a:lnTo>
                  <a:lnTo>
                    <a:pt x="50595" y="300223"/>
                  </a:lnTo>
                  <a:lnTo>
                    <a:pt x="71744" y="260264"/>
                  </a:lnTo>
                  <a:lnTo>
                    <a:pt x="96137" y="222435"/>
                  </a:lnTo>
                  <a:lnTo>
                    <a:pt x="123588" y="186922"/>
                  </a:lnTo>
                  <a:lnTo>
                    <a:pt x="153911" y="153911"/>
                  </a:lnTo>
                  <a:lnTo>
                    <a:pt x="186922" y="123588"/>
                  </a:lnTo>
                  <a:lnTo>
                    <a:pt x="222435" y="96137"/>
                  </a:lnTo>
                  <a:lnTo>
                    <a:pt x="260264" y="71744"/>
                  </a:lnTo>
                  <a:lnTo>
                    <a:pt x="300223" y="50595"/>
                  </a:lnTo>
                  <a:lnTo>
                    <a:pt x="342128" y="32875"/>
                  </a:lnTo>
                  <a:lnTo>
                    <a:pt x="385792" y="18770"/>
                  </a:lnTo>
                  <a:lnTo>
                    <a:pt x="431030" y="8466"/>
                  </a:lnTo>
                  <a:lnTo>
                    <a:pt x="477657" y="2147"/>
                  </a:lnTo>
                  <a:lnTo>
                    <a:pt x="525488" y="0"/>
                  </a:lnTo>
                  <a:lnTo>
                    <a:pt x="573318" y="2147"/>
                  </a:lnTo>
                  <a:lnTo>
                    <a:pt x="619945" y="8466"/>
                  </a:lnTo>
                  <a:lnTo>
                    <a:pt x="665183" y="18770"/>
                  </a:lnTo>
                  <a:lnTo>
                    <a:pt x="708847" y="32875"/>
                  </a:lnTo>
                  <a:lnTo>
                    <a:pt x="750752" y="50595"/>
                  </a:lnTo>
                  <a:lnTo>
                    <a:pt x="790711" y="71744"/>
                  </a:lnTo>
                  <a:lnTo>
                    <a:pt x="828540" y="96137"/>
                  </a:lnTo>
                  <a:lnTo>
                    <a:pt x="864053" y="123588"/>
                  </a:lnTo>
                  <a:lnTo>
                    <a:pt x="897064" y="153911"/>
                  </a:lnTo>
                  <a:lnTo>
                    <a:pt x="927387" y="186922"/>
                  </a:lnTo>
                  <a:lnTo>
                    <a:pt x="954838" y="222435"/>
                  </a:lnTo>
                  <a:lnTo>
                    <a:pt x="979231" y="260264"/>
                  </a:lnTo>
                  <a:lnTo>
                    <a:pt x="1000380" y="300223"/>
                  </a:lnTo>
                  <a:lnTo>
                    <a:pt x="1018100" y="342128"/>
                  </a:lnTo>
                  <a:lnTo>
                    <a:pt x="1032205" y="385792"/>
                  </a:lnTo>
                  <a:lnTo>
                    <a:pt x="1042509" y="431030"/>
                  </a:lnTo>
                  <a:lnTo>
                    <a:pt x="1048828" y="477657"/>
                  </a:lnTo>
                  <a:lnTo>
                    <a:pt x="1050976" y="525488"/>
                  </a:lnTo>
                  <a:lnTo>
                    <a:pt x="1048828" y="573318"/>
                  </a:lnTo>
                  <a:lnTo>
                    <a:pt x="1042509" y="619945"/>
                  </a:lnTo>
                  <a:lnTo>
                    <a:pt x="1032205" y="665183"/>
                  </a:lnTo>
                  <a:lnTo>
                    <a:pt x="1018100" y="708847"/>
                  </a:lnTo>
                  <a:lnTo>
                    <a:pt x="1000380" y="750752"/>
                  </a:lnTo>
                  <a:lnTo>
                    <a:pt x="979231" y="790711"/>
                  </a:lnTo>
                  <a:lnTo>
                    <a:pt x="954838" y="828540"/>
                  </a:lnTo>
                  <a:lnTo>
                    <a:pt x="927387" y="864053"/>
                  </a:lnTo>
                  <a:lnTo>
                    <a:pt x="897064" y="897064"/>
                  </a:lnTo>
                  <a:lnTo>
                    <a:pt x="864053" y="927387"/>
                  </a:lnTo>
                  <a:lnTo>
                    <a:pt x="828540" y="954838"/>
                  </a:lnTo>
                  <a:lnTo>
                    <a:pt x="790711" y="979231"/>
                  </a:lnTo>
                  <a:lnTo>
                    <a:pt x="750752" y="1000380"/>
                  </a:lnTo>
                  <a:lnTo>
                    <a:pt x="708847" y="1018100"/>
                  </a:lnTo>
                  <a:lnTo>
                    <a:pt x="665183" y="1032205"/>
                  </a:lnTo>
                  <a:lnTo>
                    <a:pt x="619945" y="1042509"/>
                  </a:lnTo>
                  <a:lnTo>
                    <a:pt x="573318" y="1048828"/>
                  </a:lnTo>
                  <a:lnTo>
                    <a:pt x="525488" y="1050976"/>
                  </a:lnTo>
                  <a:lnTo>
                    <a:pt x="477657" y="1048828"/>
                  </a:lnTo>
                  <a:lnTo>
                    <a:pt x="431030" y="1042509"/>
                  </a:lnTo>
                  <a:lnTo>
                    <a:pt x="385792" y="1032205"/>
                  </a:lnTo>
                  <a:lnTo>
                    <a:pt x="342128" y="1018100"/>
                  </a:lnTo>
                  <a:lnTo>
                    <a:pt x="300223" y="1000380"/>
                  </a:lnTo>
                  <a:lnTo>
                    <a:pt x="260264" y="979231"/>
                  </a:lnTo>
                  <a:lnTo>
                    <a:pt x="222435" y="954838"/>
                  </a:lnTo>
                  <a:lnTo>
                    <a:pt x="186922" y="927387"/>
                  </a:lnTo>
                  <a:lnTo>
                    <a:pt x="153911" y="897064"/>
                  </a:lnTo>
                  <a:lnTo>
                    <a:pt x="123588" y="864053"/>
                  </a:lnTo>
                  <a:lnTo>
                    <a:pt x="96137" y="828540"/>
                  </a:lnTo>
                  <a:lnTo>
                    <a:pt x="71744" y="790711"/>
                  </a:lnTo>
                  <a:lnTo>
                    <a:pt x="50595" y="750752"/>
                  </a:lnTo>
                  <a:lnTo>
                    <a:pt x="32875" y="708847"/>
                  </a:lnTo>
                  <a:lnTo>
                    <a:pt x="18770" y="665183"/>
                  </a:lnTo>
                  <a:lnTo>
                    <a:pt x="8466" y="619945"/>
                  </a:lnTo>
                  <a:lnTo>
                    <a:pt x="2147" y="573318"/>
                  </a:lnTo>
                  <a:lnTo>
                    <a:pt x="0" y="525488"/>
                  </a:lnTo>
                  <a:close/>
                </a:path>
              </a:pathLst>
            </a:custGeom>
            <a:ln w="19050">
              <a:solidFill>
                <a:srgbClr val="74A5E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770006" y="1779088"/>
            <a:ext cx="5390515" cy="67119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Pre-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dirty="0" sz="180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FFFFFF"/>
                </a:solidFill>
                <a:latin typeface="Trebuchet MS"/>
                <a:cs typeface="Trebuchet MS"/>
              </a:rPr>
              <a:t>inference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scripts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Compatible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configurable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705494" y="1786886"/>
            <a:ext cx="667385" cy="680085"/>
            <a:chOff x="4705494" y="1786886"/>
            <a:chExt cx="667385" cy="680085"/>
          </a:xfrm>
        </p:grpSpPr>
        <p:sp>
          <p:nvSpPr>
            <p:cNvPr id="29" name="object 29" descr=""/>
            <p:cNvSpPr/>
            <p:nvPr/>
          </p:nvSpPr>
          <p:spPr>
            <a:xfrm>
              <a:off x="4889220" y="2068756"/>
              <a:ext cx="109855" cy="211454"/>
            </a:xfrm>
            <a:custGeom>
              <a:avLst/>
              <a:gdLst/>
              <a:ahLst/>
              <a:cxnLst/>
              <a:rect l="l" t="t" r="r" b="b"/>
              <a:pathLst>
                <a:path w="109854" h="211455">
                  <a:moveTo>
                    <a:pt x="0" y="211062"/>
                  </a:moveTo>
                  <a:lnTo>
                    <a:pt x="109455" y="122804"/>
                  </a:lnTo>
                  <a:lnTo>
                    <a:pt x="109455" y="0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063806" y="1796411"/>
              <a:ext cx="299720" cy="297180"/>
            </a:xfrm>
            <a:custGeom>
              <a:avLst/>
              <a:gdLst/>
              <a:ahLst/>
              <a:cxnLst/>
              <a:rect l="l" t="t" r="r" b="b"/>
              <a:pathLst>
                <a:path w="299720" h="297180">
                  <a:moveTo>
                    <a:pt x="28390" y="235738"/>
                  </a:moveTo>
                  <a:lnTo>
                    <a:pt x="34472" y="242638"/>
                  </a:lnTo>
                  <a:lnTo>
                    <a:pt x="40555" y="249538"/>
                  </a:lnTo>
                  <a:lnTo>
                    <a:pt x="46688" y="256438"/>
                  </a:lnTo>
                  <a:lnTo>
                    <a:pt x="88065" y="235402"/>
                  </a:lnTo>
                  <a:lnTo>
                    <a:pt x="95047" y="239826"/>
                  </a:lnTo>
                  <a:lnTo>
                    <a:pt x="102337" y="243706"/>
                  </a:lnTo>
                  <a:lnTo>
                    <a:pt x="109901" y="247029"/>
                  </a:lnTo>
                  <a:lnTo>
                    <a:pt x="117710" y="249777"/>
                  </a:lnTo>
                  <a:lnTo>
                    <a:pt x="126015" y="295247"/>
                  </a:lnTo>
                  <a:lnTo>
                    <a:pt x="135236" y="295872"/>
                  </a:lnTo>
                  <a:lnTo>
                    <a:pt x="144457" y="296494"/>
                  </a:lnTo>
                  <a:lnTo>
                    <a:pt x="153921" y="297069"/>
                  </a:lnTo>
                  <a:lnTo>
                    <a:pt x="168406" y="252988"/>
                  </a:lnTo>
                  <a:lnTo>
                    <a:pt x="176474" y="251286"/>
                  </a:lnTo>
                  <a:lnTo>
                    <a:pt x="184370" y="248961"/>
                  </a:lnTo>
                  <a:lnTo>
                    <a:pt x="192057" y="246026"/>
                  </a:lnTo>
                  <a:lnTo>
                    <a:pt x="199499" y="242493"/>
                  </a:lnTo>
                  <a:lnTo>
                    <a:pt x="238124" y="268894"/>
                  </a:lnTo>
                  <a:lnTo>
                    <a:pt x="245075" y="262858"/>
                  </a:lnTo>
                  <a:lnTo>
                    <a:pt x="252028" y="256821"/>
                  </a:lnTo>
                  <a:lnTo>
                    <a:pt x="258981" y="250735"/>
                  </a:lnTo>
                  <a:lnTo>
                    <a:pt x="237689" y="209529"/>
                  </a:lnTo>
                  <a:lnTo>
                    <a:pt x="242146" y="202637"/>
                  </a:lnTo>
                  <a:lnTo>
                    <a:pt x="246055" y="195439"/>
                  </a:lnTo>
                  <a:lnTo>
                    <a:pt x="249403" y="187967"/>
                  </a:lnTo>
                  <a:lnTo>
                    <a:pt x="252174" y="180253"/>
                  </a:lnTo>
                  <a:lnTo>
                    <a:pt x="298090" y="172011"/>
                  </a:lnTo>
                  <a:lnTo>
                    <a:pt x="298668" y="162860"/>
                  </a:lnTo>
                  <a:lnTo>
                    <a:pt x="298765" y="153805"/>
                  </a:lnTo>
                  <a:lnTo>
                    <a:pt x="299393" y="144604"/>
                  </a:lnTo>
                  <a:lnTo>
                    <a:pt x="255023" y="130230"/>
                  </a:lnTo>
                  <a:lnTo>
                    <a:pt x="253312" y="122175"/>
                  </a:lnTo>
                  <a:lnTo>
                    <a:pt x="250972" y="114292"/>
                  </a:lnTo>
                  <a:lnTo>
                    <a:pt x="248012" y="106615"/>
                  </a:lnTo>
                  <a:lnTo>
                    <a:pt x="244448" y="99182"/>
                  </a:lnTo>
                  <a:lnTo>
                    <a:pt x="271003" y="61186"/>
                  </a:lnTo>
                  <a:lnTo>
                    <a:pt x="264968" y="54527"/>
                  </a:lnTo>
                  <a:lnTo>
                    <a:pt x="258884" y="47627"/>
                  </a:lnTo>
                  <a:lnTo>
                    <a:pt x="252801" y="40727"/>
                  </a:lnTo>
                  <a:lnTo>
                    <a:pt x="211472" y="61762"/>
                  </a:lnTo>
                  <a:lnTo>
                    <a:pt x="204486" y="57241"/>
                  </a:lnTo>
                  <a:lnTo>
                    <a:pt x="197177" y="53279"/>
                  </a:lnTo>
                  <a:lnTo>
                    <a:pt x="189581" y="49892"/>
                  </a:lnTo>
                  <a:lnTo>
                    <a:pt x="181731" y="47099"/>
                  </a:lnTo>
                  <a:lnTo>
                    <a:pt x="173234" y="1821"/>
                  </a:lnTo>
                  <a:lnTo>
                    <a:pt x="164011" y="1245"/>
                  </a:lnTo>
                  <a:lnTo>
                    <a:pt x="154789" y="622"/>
                  </a:lnTo>
                  <a:lnTo>
                    <a:pt x="145712" y="0"/>
                  </a:lnTo>
                  <a:lnTo>
                    <a:pt x="131519" y="43793"/>
                  </a:lnTo>
                  <a:lnTo>
                    <a:pt x="123327" y="45507"/>
                  </a:lnTo>
                  <a:lnTo>
                    <a:pt x="115309" y="47851"/>
                  </a:lnTo>
                  <a:lnTo>
                    <a:pt x="107502" y="50814"/>
                  </a:lnTo>
                  <a:lnTo>
                    <a:pt x="99942" y="54382"/>
                  </a:lnTo>
                  <a:lnTo>
                    <a:pt x="61897" y="28222"/>
                  </a:lnTo>
                  <a:lnTo>
                    <a:pt x="54944" y="34258"/>
                  </a:lnTo>
                  <a:lnTo>
                    <a:pt x="47992" y="40295"/>
                  </a:lnTo>
                  <a:lnTo>
                    <a:pt x="41039" y="46333"/>
                  </a:lnTo>
                  <a:lnTo>
                    <a:pt x="62187" y="87203"/>
                  </a:lnTo>
                  <a:lnTo>
                    <a:pt x="57690" y="94188"/>
                  </a:lnTo>
                  <a:lnTo>
                    <a:pt x="53765" y="101491"/>
                  </a:lnTo>
                  <a:lnTo>
                    <a:pt x="50430" y="109076"/>
                  </a:lnTo>
                  <a:lnTo>
                    <a:pt x="47702" y="116910"/>
                  </a:lnTo>
                  <a:lnTo>
                    <a:pt x="2124" y="125103"/>
                  </a:lnTo>
                  <a:lnTo>
                    <a:pt x="1208" y="134160"/>
                  </a:lnTo>
                  <a:lnTo>
                    <a:pt x="627" y="143311"/>
                  </a:lnTo>
                  <a:lnTo>
                    <a:pt x="0" y="152464"/>
                  </a:lnTo>
                  <a:lnTo>
                    <a:pt x="44129" y="166838"/>
                  </a:lnTo>
                  <a:lnTo>
                    <a:pt x="45877" y="174919"/>
                  </a:lnTo>
                  <a:lnTo>
                    <a:pt x="48255" y="182828"/>
                  </a:lnTo>
                  <a:lnTo>
                    <a:pt x="51249" y="190528"/>
                  </a:lnTo>
                  <a:lnTo>
                    <a:pt x="54847" y="197983"/>
                  </a:lnTo>
                  <a:lnTo>
                    <a:pt x="28390" y="235738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4325" y="1876243"/>
              <a:ext cx="138402" cy="13749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715019" y="1918540"/>
              <a:ext cx="541020" cy="539115"/>
            </a:xfrm>
            <a:custGeom>
              <a:avLst/>
              <a:gdLst/>
              <a:ahLst/>
              <a:cxnLst/>
              <a:rect l="l" t="t" r="r" b="b"/>
              <a:pathLst>
                <a:path w="541020" h="539114">
                  <a:moveTo>
                    <a:pt x="298814" y="1342"/>
                  </a:moveTo>
                  <a:lnTo>
                    <a:pt x="214798" y="6056"/>
                  </a:lnTo>
                  <a:lnTo>
                    <a:pt x="137024" y="34635"/>
                  </a:lnTo>
                  <a:lnTo>
                    <a:pt x="59627" y="100862"/>
                  </a:lnTo>
                  <a:lnTo>
                    <a:pt x="19747" y="168420"/>
                  </a:lnTo>
                  <a:lnTo>
                    <a:pt x="5514" y="212805"/>
                  </a:lnTo>
                  <a:lnTo>
                    <a:pt x="0" y="262572"/>
                  </a:lnTo>
                  <a:lnTo>
                    <a:pt x="1105" y="290511"/>
                  </a:lnTo>
                  <a:lnTo>
                    <a:pt x="15395" y="357682"/>
                  </a:lnTo>
                  <a:lnTo>
                    <a:pt x="59333" y="439120"/>
                  </a:lnTo>
                  <a:lnTo>
                    <a:pt x="149382" y="509857"/>
                  </a:lnTo>
                  <a:lnTo>
                    <a:pt x="257050" y="538553"/>
                  </a:lnTo>
                  <a:lnTo>
                    <a:pt x="363539" y="522856"/>
                  </a:lnTo>
                  <a:lnTo>
                    <a:pt x="480158" y="441293"/>
                  </a:lnTo>
                  <a:lnTo>
                    <a:pt x="493264" y="424489"/>
                  </a:lnTo>
                  <a:lnTo>
                    <a:pt x="519822" y="377435"/>
                  </a:lnTo>
                  <a:lnTo>
                    <a:pt x="540694" y="305173"/>
                  </a:lnTo>
                  <a:lnTo>
                    <a:pt x="536744" y="212742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789283" y="2003117"/>
              <a:ext cx="386715" cy="378460"/>
            </a:xfrm>
            <a:custGeom>
              <a:avLst/>
              <a:gdLst/>
              <a:ahLst/>
              <a:cxnLst/>
              <a:rect l="l" t="t" r="r" b="b"/>
              <a:pathLst>
                <a:path w="386714" h="378460">
                  <a:moveTo>
                    <a:pt x="381657" y="136262"/>
                  </a:moveTo>
                  <a:lnTo>
                    <a:pt x="386120" y="161974"/>
                  </a:lnTo>
                  <a:lnTo>
                    <a:pt x="383902" y="223945"/>
                  </a:lnTo>
                  <a:lnTo>
                    <a:pt x="351593" y="299429"/>
                  </a:lnTo>
                  <a:lnTo>
                    <a:pt x="265782" y="365677"/>
                  </a:lnTo>
                  <a:lnTo>
                    <a:pt x="244566" y="372190"/>
                  </a:lnTo>
                  <a:lnTo>
                    <a:pt x="190819" y="378255"/>
                  </a:lnTo>
                  <a:lnTo>
                    <a:pt x="119392" y="363656"/>
                  </a:lnTo>
                  <a:lnTo>
                    <a:pt x="45136" y="308180"/>
                  </a:lnTo>
                  <a:lnTo>
                    <a:pt x="32999" y="291207"/>
                  </a:lnTo>
                  <a:lnTo>
                    <a:pt x="10832" y="245639"/>
                  </a:lnTo>
                  <a:lnTo>
                    <a:pt x="0" y="179498"/>
                  </a:lnTo>
                  <a:lnTo>
                    <a:pt x="21865" y="100806"/>
                  </a:lnTo>
                  <a:lnTo>
                    <a:pt x="34601" y="79440"/>
                  </a:lnTo>
                  <a:lnTo>
                    <a:pt x="74975" y="35673"/>
                  </a:lnTo>
                  <a:lnTo>
                    <a:pt x="146237" y="0"/>
                  </a:lnTo>
                  <a:lnTo>
                    <a:pt x="251637" y="2917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 descr=""/>
          <p:cNvGrpSpPr/>
          <p:nvPr/>
        </p:nvGrpSpPr>
        <p:grpSpPr>
          <a:xfrm>
            <a:off x="4504073" y="2777995"/>
            <a:ext cx="7191375" cy="1075055"/>
            <a:chOff x="4504073" y="2777995"/>
            <a:chExt cx="7191375" cy="1075055"/>
          </a:xfrm>
        </p:grpSpPr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2623" y="2779776"/>
              <a:ext cx="6702552" cy="1072896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513598" y="2787520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487" y="0"/>
                  </a:moveTo>
                  <a:lnTo>
                    <a:pt x="477657" y="2147"/>
                  </a:lnTo>
                  <a:lnTo>
                    <a:pt x="431030" y="8466"/>
                  </a:lnTo>
                  <a:lnTo>
                    <a:pt x="385792" y="18770"/>
                  </a:lnTo>
                  <a:lnTo>
                    <a:pt x="342128" y="32875"/>
                  </a:lnTo>
                  <a:lnTo>
                    <a:pt x="300223" y="50595"/>
                  </a:lnTo>
                  <a:lnTo>
                    <a:pt x="260264" y="71744"/>
                  </a:lnTo>
                  <a:lnTo>
                    <a:pt x="222435" y="96137"/>
                  </a:lnTo>
                  <a:lnTo>
                    <a:pt x="186922" y="123588"/>
                  </a:lnTo>
                  <a:lnTo>
                    <a:pt x="153911" y="153911"/>
                  </a:lnTo>
                  <a:lnTo>
                    <a:pt x="123588" y="186922"/>
                  </a:lnTo>
                  <a:lnTo>
                    <a:pt x="96137" y="222435"/>
                  </a:lnTo>
                  <a:lnTo>
                    <a:pt x="71744" y="260264"/>
                  </a:lnTo>
                  <a:lnTo>
                    <a:pt x="50595" y="300223"/>
                  </a:lnTo>
                  <a:lnTo>
                    <a:pt x="32875" y="342128"/>
                  </a:lnTo>
                  <a:lnTo>
                    <a:pt x="18770" y="385792"/>
                  </a:lnTo>
                  <a:lnTo>
                    <a:pt x="8466" y="431030"/>
                  </a:lnTo>
                  <a:lnTo>
                    <a:pt x="2147" y="477657"/>
                  </a:lnTo>
                  <a:lnTo>
                    <a:pt x="0" y="525487"/>
                  </a:lnTo>
                  <a:lnTo>
                    <a:pt x="2147" y="573318"/>
                  </a:lnTo>
                  <a:lnTo>
                    <a:pt x="8466" y="619945"/>
                  </a:lnTo>
                  <a:lnTo>
                    <a:pt x="18770" y="665183"/>
                  </a:lnTo>
                  <a:lnTo>
                    <a:pt x="32875" y="708847"/>
                  </a:lnTo>
                  <a:lnTo>
                    <a:pt x="50595" y="750752"/>
                  </a:lnTo>
                  <a:lnTo>
                    <a:pt x="71744" y="790711"/>
                  </a:lnTo>
                  <a:lnTo>
                    <a:pt x="96137" y="828540"/>
                  </a:lnTo>
                  <a:lnTo>
                    <a:pt x="123588" y="864053"/>
                  </a:lnTo>
                  <a:lnTo>
                    <a:pt x="153911" y="897064"/>
                  </a:lnTo>
                  <a:lnTo>
                    <a:pt x="186922" y="927387"/>
                  </a:lnTo>
                  <a:lnTo>
                    <a:pt x="222435" y="954838"/>
                  </a:lnTo>
                  <a:lnTo>
                    <a:pt x="260264" y="979231"/>
                  </a:lnTo>
                  <a:lnTo>
                    <a:pt x="300223" y="1000380"/>
                  </a:lnTo>
                  <a:lnTo>
                    <a:pt x="342128" y="1018099"/>
                  </a:lnTo>
                  <a:lnTo>
                    <a:pt x="385792" y="1032204"/>
                  </a:lnTo>
                  <a:lnTo>
                    <a:pt x="431030" y="1042509"/>
                  </a:lnTo>
                  <a:lnTo>
                    <a:pt x="477657" y="1048828"/>
                  </a:lnTo>
                  <a:lnTo>
                    <a:pt x="525487" y="1050975"/>
                  </a:lnTo>
                  <a:lnTo>
                    <a:pt x="573318" y="1048828"/>
                  </a:lnTo>
                  <a:lnTo>
                    <a:pt x="619945" y="1042509"/>
                  </a:lnTo>
                  <a:lnTo>
                    <a:pt x="665183" y="1032204"/>
                  </a:lnTo>
                  <a:lnTo>
                    <a:pt x="708847" y="1018099"/>
                  </a:lnTo>
                  <a:lnTo>
                    <a:pt x="750752" y="1000380"/>
                  </a:lnTo>
                  <a:lnTo>
                    <a:pt x="790711" y="979231"/>
                  </a:lnTo>
                  <a:lnTo>
                    <a:pt x="828540" y="954838"/>
                  </a:lnTo>
                  <a:lnTo>
                    <a:pt x="864053" y="927387"/>
                  </a:lnTo>
                  <a:lnTo>
                    <a:pt x="897064" y="897064"/>
                  </a:lnTo>
                  <a:lnTo>
                    <a:pt x="927387" y="864053"/>
                  </a:lnTo>
                  <a:lnTo>
                    <a:pt x="954838" y="828540"/>
                  </a:lnTo>
                  <a:lnTo>
                    <a:pt x="979231" y="790711"/>
                  </a:lnTo>
                  <a:lnTo>
                    <a:pt x="1000380" y="750752"/>
                  </a:lnTo>
                  <a:lnTo>
                    <a:pt x="1018099" y="708847"/>
                  </a:lnTo>
                  <a:lnTo>
                    <a:pt x="1032204" y="665183"/>
                  </a:lnTo>
                  <a:lnTo>
                    <a:pt x="1042509" y="619945"/>
                  </a:lnTo>
                  <a:lnTo>
                    <a:pt x="1048828" y="573318"/>
                  </a:lnTo>
                  <a:lnTo>
                    <a:pt x="1050975" y="525487"/>
                  </a:lnTo>
                  <a:lnTo>
                    <a:pt x="1048828" y="477657"/>
                  </a:lnTo>
                  <a:lnTo>
                    <a:pt x="1042509" y="431030"/>
                  </a:lnTo>
                  <a:lnTo>
                    <a:pt x="1032204" y="385792"/>
                  </a:lnTo>
                  <a:lnTo>
                    <a:pt x="1018099" y="342128"/>
                  </a:lnTo>
                  <a:lnTo>
                    <a:pt x="1000380" y="300223"/>
                  </a:lnTo>
                  <a:lnTo>
                    <a:pt x="979231" y="260264"/>
                  </a:lnTo>
                  <a:lnTo>
                    <a:pt x="954838" y="222435"/>
                  </a:lnTo>
                  <a:lnTo>
                    <a:pt x="927387" y="186922"/>
                  </a:lnTo>
                  <a:lnTo>
                    <a:pt x="897064" y="153911"/>
                  </a:lnTo>
                  <a:lnTo>
                    <a:pt x="864053" y="123588"/>
                  </a:lnTo>
                  <a:lnTo>
                    <a:pt x="828540" y="96137"/>
                  </a:lnTo>
                  <a:lnTo>
                    <a:pt x="790711" y="71744"/>
                  </a:lnTo>
                  <a:lnTo>
                    <a:pt x="750752" y="50595"/>
                  </a:lnTo>
                  <a:lnTo>
                    <a:pt x="708847" y="32875"/>
                  </a:lnTo>
                  <a:lnTo>
                    <a:pt x="665183" y="18770"/>
                  </a:lnTo>
                  <a:lnTo>
                    <a:pt x="619945" y="8466"/>
                  </a:lnTo>
                  <a:lnTo>
                    <a:pt x="573318" y="2147"/>
                  </a:lnTo>
                  <a:lnTo>
                    <a:pt x="525487" y="0"/>
                  </a:lnTo>
                  <a:close/>
                </a:path>
              </a:pathLst>
            </a:custGeom>
            <a:solidFill>
              <a:srgbClr val="0301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513598" y="2787520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0" y="525488"/>
                  </a:moveTo>
                  <a:lnTo>
                    <a:pt x="2147" y="477657"/>
                  </a:lnTo>
                  <a:lnTo>
                    <a:pt x="8466" y="431030"/>
                  </a:lnTo>
                  <a:lnTo>
                    <a:pt x="18770" y="385792"/>
                  </a:lnTo>
                  <a:lnTo>
                    <a:pt x="32875" y="342128"/>
                  </a:lnTo>
                  <a:lnTo>
                    <a:pt x="50595" y="300223"/>
                  </a:lnTo>
                  <a:lnTo>
                    <a:pt x="71744" y="260264"/>
                  </a:lnTo>
                  <a:lnTo>
                    <a:pt x="96137" y="222435"/>
                  </a:lnTo>
                  <a:lnTo>
                    <a:pt x="123588" y="186922"/>
                  </a:lnTo>
                  <a:lnTo>
                    <a:pt x="153911" y="153911"/>
                  </a:lnTo>
                  <a:lnTo>
                    <a:pt x="186922" y="123588"/>
                  </a:lnTo>
                  <a:lnTo>
                    <a:pt x="222435" y="96137"/>
                  </a:lnTo>
                  <a:lnTo>
                    <a:pt x="260264" y="71744"/>
                  </a:lnTo>
                  <a:lnTo>
                    <a:pt x="300223" y="50595"/>
                  </a:lnTo>
                  <a:lnTo>
                    <a:pt x="342128" y="32875"/>
                  </a:lnTo>
                  <a:lnTo>
                    <a:pt x="385792" y="18770"/>
                  </a:lnTo>
                  <a:lnTo>
                    <a:pt x="431030" y="8466"/>
                  </a:lnTo>
                  <a:lnTo>
                    <a:pt x="477657" y="2147"/>
                  </a:lnTo>
                  <a:lnTo>
                    <a:pt x="525488" y="0"/>
                  </a:lnTo>
                  <a:lnTo>
                    <a:pt x="573318" y="2147"/>
                  </a:lnTo>
                  <a:lnTo>
                    <a:pt x="619945" y="8466"/>
                  </a:lnTo>
                  <a:lnTo>
                    <a:pt x="665183" y="18770"/>
                  </a:lnTo>
                  <a:lnTo>
                    <a:pt x="708847" y="32875"/>
                  </a:lnTo>
                  <a:lnTo>
                    <a:pt x="750752" y="50595"/>
                  </a:lnTo>
                  <a:lnTo>
                    <a:pt x="790711" y="71744"/>
                  </a:lnTo>
                  <a:lnTo>
                    <a:pt x="828540" y="96137"/>
                  </a:lnTo>
                  <a:lnTo>
                    <a:pt x="864053" y="123588"/>
                  </a:lnTo>
                  <a:lnTo>
                    <a:pt x="897064" y="153911"/>
                  </a:lnTo>
                  <a:lnTo>
                    <a:pt x="927387" y="186922"/>
                  </a:lnTo>
                  <a:lnTo>
                    <a:pt x="954838" y="222435"/>
                  </a:lnTo>
                  <a:lnTo>
                    <a:pt x="979231" y="260264"/>
                  </a:lnTo>
                  <a:lnTo>
                    <a:pt x="1000380" y="300223"/>
                  </a:lnTo>
                  <a:lnTo>
                    <a:pt x="1018100" y="342128"/>
                  </a:lnTo>
                  <a:lnTo>
                    <a:pt x="1032205" y="385792"/>
                  </a:lnTo>
                  <a:lnTo>
                    <a:pt x="1042509" y="431030"/>
                  </a:lnTo>
                  <a:lnTo>
                    <a:pt x="1048828" y="477657"/>
                  </a:lnTo>
                  <a:lnTo>
                    <a:pt x="1050976" y="525488"/>
                  </a:lnTo>
                  <a:lnTo>
                    <a:pt x="1048828" y="573318"/>
                  </a:lnTo>
                  <a:lnTo>
                    <a:pt x="1042509" y="619945"/>
                  </a:lnTo>
                  <a:lnTo>
                    <a:pt x="1032205" y="665183"/>
                  </a:lnTo>
                  <a:lnTo>
                    <a:pt x="1018100" y="708847"/>
                  </a:lnTo>
                  <a:lnTo>
                    <a:pt x="1000380" y="750752"/>
                  </a:lnTo>
                  <a:lnTo>
                    <a:pt x="979231" y="790711"/>
                  </a:lnTo>
                  <a:lnTo>
                    <a:pt x="954838" y="828540"/>
                  </a:lnTo>
                  <a:lnTo>
                    <a:pt x="927387" y="864053"/>
                  </a:lnTo>
                  <a:lnTo>
                    <a:pt x="897064" y="897064"/>
                  </a:lnTo>
                  <a:lnTo>
                    <a:pt x="864053" y="927387"/>
                  </a:lnTo>
                  <a:lnTo>
                    <a:pt x="828540" y="954838"/>
                  </a:lnTo>
                  <a:lnTo>
                    <a:pt x="790711" y="979231"/>
                  </a:lnTo>
                  <a:lnTo>
                    <a:pt x="750752" y="1000380"/>
                  </a:lnTo>
                  <a:lnTo>
                    <a:pt x="708847" y="1018100"/>
                  </a:lnTo>
                  <a:lnTo>
                    <a:pt x="665183" y="1032205"/>
                  </a:lnTo>
                  <a:lnTo>
                    <a:pt x="619945" y="1042509"/>
                  </a:lnTo>
                  <a:lnTo>
                    <a:pt x="573318" y="1048828"/>
                  </a:lnTo>
                  <a:lnTo>
                    <a:pt x="525488" y="1050976"/>
                  </a:lnTo>
                  <a:lnTo>
                    <a:pt x="477657" y="1048828"/>
                  </a:lnTo>
                  <a:lnTo>
                    <a:pt x="431030" y="1042509"/>
                  </a:lnTo>
                  <a:lnTo>
                    <a:pt x="385792" y="1032205"/>
                  </a:lnTo>
                  <a:lnTo>
                    <a:pt x="342128" y="1018100"/>
                  </a:lnTo>
                  <a:lnTo>
                    <a:pt x="300223" y="1000380"/>
                  </a:lnTo>
                  <a:lnTo>
                    <a:pt x="260264" y="979231"/>
                  </a:lnTo>
                  <a:lnTo>
                    <a:pt x="222435" y="954838"/>
                  </a:lnTo>
                  <a:lnTo>
                    <a:pt x="186922" y="927387"/>
                  </a:lnTo>
                  <a:lnTo>
                    <a:pt x="153911" y="897064"/>
                  </a:lnTo>
                  <a:lnTo>
                    <a:pt x="123588" y="864053"/>
                  </a:lnTo>
                  <a:lnTo>
                    <a:pt x="96137" y="828540"/>
                  </a:lnTo>
                  <a:lnTo>
                    <a:pt x="71744" y="790711"/>
                  </a:lnTo>
                  <a:lnTo>
                    <a:pt x="50595" y="750752"/>
                  </a:lnTo>
                  <a:lnTo>
                    <a:pt x="32875" y="708847"/>
                  </a:lnTo>
                  <a:lnTo>
                    <a:pt x="18770" y="665183"/>
                  </a:lnTo>
                  <a:lnTo>
                    <a:pt x="8466" y="619945"/>
                  </a:lnTo>
                  <a:lnTo>
                    <a:pt x="2147" y="573318"/>
                  </a:lnTo>
                  <a:lnTo>
                    <a:pt x="0" y="525488"/>
                  </a:lnTo>
                  <a:close/>
                </a:path>
              </a:pathLst>
            </a:custGeom>
            <a:ln w="19050">
              <a:solidFill>
                <a:srgbClr val="68C9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5778255" y="2818457"/>
            <a:ext cx="5688330" cy="86042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800" spc="65" b="1">
                <a:solidFill>
                  <a:srgbClr val="FFFFFF"/>
                </a:solidFill>
                <a:latin typeface="Trebuchet MS"/>
                <a:cs typeface="Trebuchet MS"/>
              </a:rPr>
              <a:t>UI</a:t>
            </a:r>
            <a:r>
              <a:rPr dirty="0" sz="1800" spc="-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80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well</a:t>
            </a:r>
            <a:r>
              <a:rPr dirty="0" sz="1800" spc="-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80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API-</a:t>
            </a:r>
            <a:r>
              <a:rPr dirty="0" sz="1800" spc="-20" b="1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490"/>
              </a:lnSpc>
              <a:spcBef>
                <a:spcPts val="75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interface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for single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click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model deployment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or API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SDK-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4728201" y="3070797"/>
            <a:ext cx="622300" cy="443865"/>
            <a:chOff x="4728201" y="3070797"/>
            <a:chExt cx="622300" cy="443865"/>
          </a:xfrm>
        </p:grpSpPr>
        <p:sp>
          <p:nvSpPr>
            <p:cNvPr id="40" name="object 40" descr=""/>
            <p:cNvSpPr/>
            <p:nvPr/>
          </p:nvSpPr>
          <p:spPr>
            <a:xfrm>
              <a:off x="5195380" y="320128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w="0" h="68579">
                  <a:moveTo>
                    <a:pt x="0" y="0"/>
                  </a:moveTo>
                  <a:lnTo>
                    <a:pt x="0" y="68119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195380" y="329282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w="0" h="22860">
                  <a:moveTo>
                    <a:pt x="0" y="0"/>
                  </a:moveTo>
                  <a:lnTo>
                    <a:pt x="0" y="22551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018465" y="3361226"/>
              <a:ext cx="75565" cy="0"/>
            </a:xfrm>
            <a:custGeom>
              <a:avLst/>
              <a:gdLst/>
              <a:ahLst/>
              <a:cxnLst/>
              <a:rect l="l" t="t" r="r" b="b"/>
              <a:pathLst>
                <a:path w="75564" h="0">
                  <a:moveTo>
                    <a:pt x="0" y="0"/>
                  </a:moveTo>
                  <a:lnTo>
                    <a:pt x="75333" y="0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119691" y="3361226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 h="0">
                  <a:moveTo>
                    <a:pt x="0" y="0"/>
                  </a:moveTo>
                  <a:lnTo>
                    <a:pt x="24979" y="0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070286" y="3248148"/>
              <a:ext cx="53340" cy="48260"/>
            </a:xfrm>
            <a:custGeom>
              <a:avLst/>
              <a:gdLst/>
              <a:ahLst/>
              <a:cxnLst/>
              <a:rect l="l" t="t" r="r" b="b"/>
              <a:pathLst>
                <a:path w="53339" h="48260">
                  <a:moveTo>
                    <a:pt x="0" y="0"/>
                  </a:moveTo>
                  <a:lnTo>
                    <a:pt x="53248" y="48149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141855" y="3312861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79" h="16510">
                  <a:moveTo>
                    <a:pt x="17644" y="15954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231222" y="3312861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79" h="16510">
                  <a:moveTo>
                    <a:pt x="0" y="15954"/>
                  </a:moveTo>
                  <a:lnTo>
                    <a:pt x="17644" y="0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267185" y="3248148"/>
              <a:ext cx="53340" cy="48260"/>
            </a:xfrm>
            <a:custGeom>
              <a:avLst/>
              <a:gdLst/>
              <a:ahLst/>
              <a:cxnLst/>
              <a:rect l="l" t="t" r="r" b="b"/>
              <a:pathLst>
                <a:path w="53339" h="48260">
                  <a:moveTo>
                    <a:pt x="0" y="48149"/>
                  </a:moveTo>
                  <a:lnTo>
                    <a:pt x="53248" y="0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141855" y="3393672"/>
              <a:ext cx="17780" cy="16510"/>
            </a:xfrm>
            <a:custGeom>
              <a:avLst/>
              <a:gdLst/>
              <a:ahLst/>
              <a:cxnLst/>
              <a:rect l="l" t="t" r="r" b="b"/>
              <a:pathLst>
                <a:path w="17779" h="16510">
                  <a:moveTo>
                    <a:pt x="0" y="15954"/>
                  </a:moveTo>
                  <a:lnTo>
                    <a:pt x="17644" y="0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070286" y="3426189"/>
              <a:ext cx="53340" cy="48260"/>
            </a:xfrm>
            <a:custGeom>
              <a:avLst/>
              <a:gdLst/>
              <a:ahLst/>
              <a:cxnLst/>
              <a:rect l="l" t="t" r="r" b="b"/>
              <a:pathLst>
                <a:path w="53339" h="48260">
                  <a:moveTo>
                    <a:pt x="53248" y="0"/>
                  </a:moveTo>
                  <a:lnTo>
                    <a:pt x="0" y="48149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176389" y="3339715"/>
              <a:ext cx="164465" cy="165735"/>
            </a:xfrm>
            <a:custGeom>
              <a:avLst/>
              <a:gdLst/>
              <a:ahLst/>
              <a:cxnLst/>
              <a:rect l="l" t="t" r="r" b="b"/>
              <a:pathLst>
                <a:path w="164464" h="165735">
                  <a:moveTo>
                    <a:pt x="100670" y="77118"/>
                  </a:moveTo>
                  <a:lnTo>
                    <a:pt x="164227" y="63996"/>
                  </a:lnTo>
                  <a:lnTo>
                    <a:pt x="0" y="0"/>
                  </a:lnTo>
                  <a:lnTo>
                    <a:pt x="39609" y="157641"/>
                  </a:lnTo>
                  <a:lnTo>
                    <a:pt x="65341" y="103577"/>
                  </a:lnTo>
                  <a:lnTo>
                    <a:pt x="99558" y="140791"/>
                  </a:lnTo>
                  <a:lnTo>
                    <a:pt x="122120" y="165314"/>
                  </a:lnTo>
                  <a:lnTo>
                    <a:pt x="135679" y="155061"/>
                  </a:lnTo>
                  <a:lnTo>
                    <a:pt x="157407" y="138747"/>
                  </a:lnTo>
                  <a:lnTo>
                    <a:pt x="135679" y="115156"/>
                  </a:lnTo>
                  <a:lnTo>
                    <a:pt x="100670" y="77046"/>
                  </a:lnTo>
                  <a:close/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837466" y="3145216"/>
              <a:ext cx="1270" cy="294005"/>
            </a:xfrm>
            <a:custGeom>
              <a:avLst/>
              <a:gdLst/>
              <a:ahLst/>
              <a:cxnLst/>
              <a:rect l="l" t="t" r="r" b="b"/>
              <a:pathLst>
                <a:path w="1270" h="294004">
                  <a:moveTo>
                    <a:pt x="1189" y="29362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763085" y="3099719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23080" y="0"/>
                  </a:moveTo>
                  <a:lnTo>
                    <a:pt x="6657" y="0"/>
                  </a:lnTo>
                  <a:lnTo>
                    <a:pt x="0" y="6019"/>
                  </a:lnTo>
                  <a:lnTo>
                    <a:pt x="0" y="20869"/>
                  </a:lnTo>
                  <a:lnTo>
                    <a:pt x="6657" y="26889"/>
                  </a:lnTo>
                  <a:lnTo>
                    <a:pt x="23080" y="26889"/>
                  </a:lnTo>
                  <a:lnTo>
                    <a:pt x="29737" y="20869"/>
                  </a:lnTo>
                  <a:lnTo>
                    <a:pt x="29737" y="13445"/>
                  </a:lnTo>
                  <a:lnTo>
                    <a:pt x="29737" y="6019"/>
                  </a:lnTo>
                  <a:lnTo>
                    <a:pt x="23080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763085" y="3099719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29737" y="13445"/>
                  </a:moveTo>
                  <a:lnTo>
                    <a:pt x="29737" y="20869"/>
                  </a:lnTo>
                  <a:lnTo>
                    <a:pt x="23080" y="26889"/>
                  </a:lnTo>
                  <a:lnTo>
                    <a:pt x="14867" y="26889"/>
                  </a:lnTo>
                  <a:lnTo>
                    <a:pt x="6656" y="26889"/>
                  </a:lnTo>
                  <a:lnTo>
                    <a:pt x="0" y="20869"/>
                  </a:lnTo>
                  <a:lnTo>
                    <a:pt x="0" y="13445"/>
                  </a:lnTo>
                  <a:lnTo>
                    <a:pt x="0" y="6019"/>
                  </a:lnTo>
                  <a:lnTo>
                    <a:pt x="6656" y="0"/>
                  </a:lnTo>
                  <a:lnTo>
                    <a:pt x="14867" y="0"/>
                  </a:lnTo>
                  <a:lnTo>
                    <a:pt x="23080" y="0"/>
                  </a:lnTo>
                  <a:lnTo>
                    <a:pt x="29737" y="6019"/>
                  </a:lnTo>
                  <a:lnTo>
                    <a:pt x="29737" y="1344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807611" y="3099576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23080" y="0"/>
                  </a:moveTo>
                  <a:lnTo>
                    <a:pt x="6657" y="0"/>
                  </a:lnTo>
                  <a:lnTo>
                    <a:pt x="0" y="6019"/>
                  </a:lnTo>
                  <a:lnTo>
                    <a:pt x="0" y="20869"/>
                  </a:lnTo>
                  <a:lnTo>
                    <a:pt x="6657" y="26888"/>
                  </a:lnTo>
                  <a:lnTo>
                    <a:pt x="23080" y="26888"/>
                  </a:lnTo>
                  <a:lnTo>
                    <a:pt x="29737" y="20869"/>
                  </a:lnTo>
                  <a:lnTo>
                    <a:pt x="29737" y="13445"/>
                  </a:lnTo>
                  <a:lnTo>
                    <a:pt x="29737" y="6019"/>
                  </a:lnTo>
                  <a:lnTo>
                    <a:pt x="23080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807611" y="3099576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29737" y="13445"/>
                  </a:moveTo>
                  <a:lnTo>
                    <a:pt x="29737" y="20869"/>
                  </a:lnTo>
                  <a:lnTo>
                    <a:pt x="23080" y="26889"/>
                  </a:lnTo>
                  <a:lnTo>
                    <a:pt x="14867" y="26889"/>
                  </a:lnTo>
                  <a:lnTo>
                    <a:pt x="6656" y="26889"/>
                  </a:lnTo>
                  <a:lnTo>
                    <a:pt x="0" y="20869"/>
                  </a:lnTo>
                  <a:lnTo>
                    <a:pt x="0" y="13445"/>
                  </a:lnTo>
                  <a:lnTo>
                    <a:pt x="0" y="6019"/>
                  </a:lnTo>
                  <a:lnTo>
                    <a:pt x="6656" y="0"/>
                  </a:lnTo>
                  <a:lnTo>
                    <a:pt x="14867" y="0"/>
                  </a:lnTo>
                  <a:lnTo>
                    <a:pt x="23080" y="0"/>
                  </a:lnTo>
                  <a:lnTo>
                    <a:pt x="29737" y="6019"/>
                  </a:lnTo>
                  <a:lnTo>
                    <a:pt x="29737" y="1344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852177" y="3099432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23079" y="0"/>
                  </a:moveTo>
                  <a:lnTo>
                    <a:pt x="6656" y="0"/>
                  </a:lnTo>
                  <a:lnTo>
                    <a:pt x="0" y="6019"/>
                  </a:lnTo>
                  <a:lnTo>
                    <a:pt x="0" y="20869"/>
                  </a:lnTo>
                  <a:lnTo>
                    <a:pt x="6656" y="26889"/>
                  </a:lnTo>
                  <a:lnTo>
                    <a:pt x="23079" y="26889"/>
                  </a:lnTo>
                  <a:lnTo>
                    <a:pt x="29737" y="20869"/>
                  </a:lnTo>
                  <a:lnTo>
                    <a:pt x="29737" y="13444"/>
                  </a:lnTo>
                  <a:lnTo>
                    <a:pt x="29737" y="6019"/>
                  </a:lnTo>
                  <a:lnTo>
                    <a:pt x="23079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852177" y="3099432"/>
              <a:ext cx="29845" cy="27305"/>
            </a:xfrm>
            <a:custGeom>
              <a:avLst/>
              <a:gdLst/>
              <a:ahLst/>
              <a:cxnLst/>
              <a:rect l="l" t="t" r="r" b="b"/>
              <a:pathLst>
                <a:path w="29845" h="27305">
                  <a:moveTo>
                    <a:pt x="29737" y="13443"/>
                  </a:moveTo>
                  <a:lnTo>
                    <a:pt x="29737" y="20869"/>
                  </a:lnTo>
                  <a:lnTo>
                    <a:pt x="23080" y="26889"/>
                  </a:lnTo>
                  <a:lnTo>
                    <a:pt x="14869" y="26889"/>
                  </a:lnTo>
                  <a:lnTo>
                    <a:pt x="6656" y="26889"/>
                  </a:lnTo>
                  <a:lnTo>
                    <a:pt x="0" y="20869"/>
                  </a:lnTo>
                  <a:lnTo>
                    <a:pt x="0" y="13443"/>
                  </a:lnTo>
                  <a:lnTo>
                    <a:pt x="0" y="6019"/>
                  </a:lnTo>
                  <a:lnTo>
                    <a:pt x="6656" y="0"/>
                  </a:lnTo>
                  <a:lnTo>
                    <a:pt x="14869" y="0"/>
                  </a:lnTo>
                  <a:lnTo>
                    <a:pt x="23080" y="0"/>
                  </a:lnTo>
                  <a:lnTo>
                    <a:pt x="29737" y="6019"/>
                  </a:lnTo>
                  <a:lnTo>
                    <a:pt x="29737" y="134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269565" y="3322576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w="0" h="30479">
                  <a:moveTo>
                    <a:pt x="0" y="0"/>
                  </a:moveTo>
                  <a:lnTo>
                    <a:pt x="0" y="30366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737726" y="3080322"/>
              <a:ext cx="532130" cy="357505"/>
            </a:xfrm>
            <a:custGeom>
              <a:avLst/>
              <a:gdLst/>
              <a:ahLst/>
              <a:cxnLst/>
              <a:rect l="l" t="t" r="r" b="b"/>
              <a:pathLst>
                <a:path w="532129" h="357504">
                  <a:moveTo>
                    <a:pt x="341005" y="357052"/>
                  </a:moveTo>
                  <a:lnTo>
                    <a:pt x="10887" y="357052"/>
                  </a:lnTo>
                  <a:lnTo>
                    <a:pt x="4854" y="356955"/>
                  </a:lnTo>
                  <a:lnTo>
                    <a:pt x="22" y="352506"/>
                  </a:lnTo>
                  <a:lnTo>
                    <a:pt x="22" y="347049"/>
                  </a:lnTo>
                  <a:lnTo>
                    <a:pt x="22" y="10038"/>
                  </a:lnTo>
                  <a:lnTo>
                    <a:pt x="0" y="4513"/>
                  </a:lnTo>
                  <a:lnTo>
                    <a:pt x="4936" y="20"/>
                  </a:lnTo>
                  <a:lnTo>
                    <a:pt x="11044" y="0"/>
                  </a:lnTo>
                  <a:lnTo>
                    <a:pt x="520974" y="0"/>
                  </a:lnTo>
                  <a:lnTo>
                    <a:pt x="527082" y="0"/>
                  </a:lnTo>
                  <a:lnTo>
                    <a:pt x="532036" y="4477"/>
                  </a:lnTo>
                  <a:lnTo>
                    <a:pt x="532036" y="10002"/>
                  </a:lnTo>
                  <a:lnTo>
                    <a:pt x="532036" y="189300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149466" y="3437375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 h="0">
                  <a:moveTo>
                    <a:pt x="22401" y="0"/>
                  </a:moveTo>
                  <a:lnTo>
                    <a:pt x="22401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737868" y="3145216"/>
              <a:ext cx="531495" cy="0"/>
            </a:xfrm>
            <a:custGeom>
              <a:avLst/>
              <a:gdLst/>
              <a:ahLst/>
              <a:cxnLst/>
              <a:rect l="l" t="t" r="r" b="b"/>
              <a:pathLst>
                <a:path w="531495" h="0">
                  <a:moveTo>
                    <a:pt x="0" y="0"/>
                  </a:moveTo>
                  <a:lnTo>
                    <a:pt x="530902" y="0"/>
                  </a:lnTo>
                </a:path>
              </a:pathLst>
            </a:custGeom>
            <a:ln w="19050">
              <a:solidFill>
                <a:srgbClr val="F1F2F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596900" y="1701291"/>
            <a:ext cx="2812415" cy="3538220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 marR="260985">
              <a:lnSpc>
                <a:spcPct val="90500"/>
              </a:lnSpc>
              <a:spcBef>
                <a:spcPts val="555"/>
              </a:spcBef>
            </a:pPr>
            <a:r>
              <a:rPr dirty="0" sz="4000" spc="-10" b="1">
                <a:solidFill>
                  <a:srgbClr val="FFFFFF"/>
                </a:solidFill>
                <a:latin typeface="Trebuchet MS"/>
                <a:cs typeface="Trebuchet MS"/>
              </a:rPr>
              <a:t>Amazon SageMaker JumpStart</a:t>
            </a:r>
            <a:endParaRPr sz="4000">
              <a:latin typeface="Trebuchet MS"/>
              <a:cs typeface="Trebuchet MS"/>
            </a:endParaRPr>
          </a:p>
          <a:p>
            <a:pPr marL="12700" marR="5080">
              <a:lnSpc>
                <a:spcPct val="90700"/>
              </a:lnSpc>
              <a:spcBef>
                <a:spcPts val="1190"/>
              </a:spcBef>
            </a:pP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hub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foundation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models,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built-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algorithms,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prebuilt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just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090"/>
              </a:lnSpc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clicks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63" name="object 6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075" y="3318514"/>
            <a:ext cx="1586593" cy="19050"/>
          </a:xfrm>
          <a:prstGeom prst="rect">
            <a:avLst/>
          </a:prstGeom>
        </p:spPr>
      </p:pic>
      <p:grpSp>
        <p:nvGrpSpPr>
          <p:cNvPr id="64" name="object 64" descr=""/>
          <p:cNvGrpSpPr/>
          <p:nvPr/>
        </p:nvGrpSpPr>
        <p:grpSpPr>
          <a:xfrm>
            <a:off x="4504073" y="3928871"/>
            <a:ext cx="7191375" cy="1073150"/>
            <a:chOff x="4504073" y="3928871"/>
            <a:chExt cx="7191375" cy="1073150"/>
          </a:xfrm>
        </p:grpSpPr>
        <p:pic>
          <p:nvPicPr>
            <p:cNvPr id="65" name="object 6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2623" y="3928871"/>
              <a:ext cx="6702552" cy="1072895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4513598" y="3938701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487" y="0"/>
                  </a:moveTo>
                  <a:lnTo>
                    <a:pt x="477657" y="2147"/>
                  </a:lnTo>
                  <a:lnTo>
                    <a:pt x="431030" y="8466"/>
                  </a:lnTo>
                  <a:lnTo>
                    <a:pt x="385792" y="18770"/>
                  </a:lnTo>
                  <a:lnTo>
                    <a:pt x="342128" y="32875"/>
                  </a:lnTo>
                  <a:lnTo>
                    <a:pt x="300223" y="50595"/>
                  </a:lnTo>
                  <a:lnTo>
                    <a:pt x="260264" y="71744"/>
                  </a:lnTo>
                  <a:lnTo>
                    <a:pt x="222435" y="96137"/>
                  </a:lnTo>
                  <a:lnTo>
                    <a:pt x="186922" y="123588"/>
                  </a:lnTo>
                  <a:lnTo>
                    <a:pt x="153911" y="153911"/>
                  </a:lnTo>
                  <a:lnTo>
                    <a:pt x="123588" y="186922"/>
                  </a:lnTo>
                  <a:lnTo>
                    <a:pt x="96137" y="222435"/>
                  </a:lnTo>
                  <a:lnTo>
                    <a:pt x="71744" y="260264"/>
                  </a:lnTo>
                  <a:lnTo>
                    <a:pt x="50595" y="300223"/>
                  </a:lnTo>
                  <a:lnTo>
                    <a:pt x="32875" y="342128"/>
                  </a:lnTo>
                  <a:lnTo>
                    <a:pt x="18770" y="385792"/>
                  </a:lnTo>
                  <a:lnTo>
                    <a:pt x="8466" y="431030"/>
                  </a:lnTo>
                  <a:lnTo>
                    <a:pt x="2147" y="477657"/>
                  </a:lnTo>
                  <a:lnTo>
                    <a:pt x="0" y="525487"/>
                  </a:lnTo>
                  <a:lnTo>
                    <a:pt x="2147" y="573318"/>
                  </a:lnTo>
                  <a:lnTo>
                    <a:pt x="8466" y="619945"/>
                  </a:lnTo>
                  <a:lnTo>
                    <a:pt x="18770" y="665183"/>
                  </a:lnTo>
                  <a:lnTo>
                    <a:pt x="32875" y="708847"/>
                  </a:lnTo>
                  <a:lnTo>
                    <a:pt x="50595" y="750752"/>
                  </a:lnTo>
                  <a:lnTo>
                    <a:pt x="71744" y="790711"/>
                  </a:lnTo>
                  <a:lnTo>
                    <a:pt x="96137" y="828540"/>
                  </a:lnTo>
                  <a:lnTo>
                    <a:pt x="123588" y="864053"/>
                  </a:lnTo>
                  <a:lnTo>
                    <a:pt x="153911" y="897064"/>
                  </a:lnTo>
                  <a:lnTo>
                    <a:pt x="186922" y="927387"/>
                  </a:lnTo>
                  <a:lnTo>
                    <a:pt x="222435" y="954838"/>
                  </a:lnTo>
                  <a:lnTo>
                    <a:pt x="260264" y="979231"/>
                  </a:lnTo>
                  <a:lnTo>
                    <a:pt x="300223" y="1000380"/>
                  </a:lnTo>
                  <a:lnTo>
                    <a:pt x="342128" y="1018099"/>
                  </a:lnTo>
                  <a:lnTo>
                    <a:pt x="385792" y="1032204"/>
                  </a:lnTo>
                  <a:lnTo>
                    <a:pt x="431030" y="1042509"/>
                  </a:lnTo>
                  <a:lnTo>
                    <a:pt x="477657" y="1048828"/>
                  </a:lnTo>
                  <a:lnTo>
                    <a:pt x="525487" y="1050975"/>
                  </a:lnTo>
                  <a:lnTo>
                    <a:pt x="573318" y="1048828"/>
                  </a:lnTo>
                  <a:lnTo>
                    <a:pt x="619945" y="1042509"/>
                  </a:lnTo>
                  <a:lnTo>
                    <a:pt x="665183" y="1032204"/>
                  </a:lnTo>
                  <a:lnTo>
                    <a:pt x="708847" y="1018099"/>
                  </a:lnTo>
                  <a:lnTo>
                    <a:pt x="750752" y="1000380"/>
                  </a:lnTo>
                  <a:lnTo>
                    <a:pt x="790711" y="979231"/>
                  </a:lnTo>
                  <a:lnTo>
                    <a:pt x="828540" y="954838"/>
                  </a:lnTo>
                  <a:lnTo>
                    <a:pt x="864053" y="927387"/>
                  </a:lnTo>
                  <a:lnTo>
                    <a:pt x="897064" y="897064"/>
                  </a:lnTo>
                  <a:lnTo>
                    <a:pt x="927387" y="864053"/>
                  </a:lnTo>
                  <a:lnTo>
                    <a:pt x="954838" y="828540"/>
                  </a:lnTo>
                  <a:lnTo>
                    <a:pt x="979231" y="790711"/>
                  </a:lnTo>
                  <a:lnTo>
                    <a:pt x="1000380" y="750752"/>
                  </a:lnTo>
                  <a:lnTo>
                    <a:pt x="1018099" y="708847"/>
                  </a:lnTo>
                  <a:lnTo>
                    <a:pt x="1032204" y="665183"/>
                  </a:lnTo>
                  <a:lnTo>
                    <a:pt x="1042509" y="619945"/>
                  </a:lnTo>
                  <a:lnTo>
                    <a:pt x="1048828" y="573318"/>
                  </a:lnTo>
                  <a:lnTo>
                    <a:pt x="1050975" y="525487"/>
                  </a:lnTo>
                  <a:lnTo>
                    <a:pt x="1048828" y="477657"/>
                  </a:lnTo>
                  <a:lnTo>
                    <a:pt x="1042509" y="431030"/>
                  </a:lnTo>
                  <a:lnTo>
                    <a:pt x="1032204" y="385792"/>
                  </a:lnTo>
                  <a:lnTo>
                    <a:pt x="1018099" y="342128"/>
                  </a:lnTo>
                  <a:lnTo>
                    <a:pt x="1000380" y="300223"/>
                  </a:lnTo>
                  <a:lnTo>
                    <a:pt x="979231" y="260264"/>
                  </a:lnTo>
                  <a:lnTo>
                    <a:pt x="954838" y="222435"/>
                  </a:lnTo>
                  <a:lnTo>
                    <a:pt x="927387" y="186922"/>
                  </a:lnTo>
                  <a:lnTo>
                    <a:pt x="897064" y="153911"/>
                  </a:lnTo>
                  <a:lnTo>
                    <a:pt x="864053" y="123588"/>
                  </a:lnTo>
                  <a:lnTo>
                    <a:pt x="828540" y="96137"/>
                  </a:lnTo>
                  <a:lnTo>
                    <a:pt x="790711" y="71744"/>
                  </a:lnTo>
                  <a:lnTo>
                    <a:pt x="750752" y="50595"/>
                  </a:lnTo>
                  <a:lnTo>
                    <a:pt x="708847" y="32875"/>
                  </a:lnTo>
                  <a:lnTo>
                    <a:pt x="665183" y="18770"/>
                  </a:lnTo>
                  <a:lnTo>
                    <a:pt x="619945" y="8466"/>
                  </a:lnTo>
                  <a:lnTo>
                    <a:pt x="573318" y="2147"/>
                  </a:lnTo>
                  <a:lnTo>
                    <a:pt x="525487" y="0"/>
                  </a:lnTo>
                  <a:close/>
                </a:path>
              </a:pathLst>
            </a:custGeom>
            <a:solidFill>
              <a:srgbClr val="0301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4513598" y="3938701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0" y="525488"/>
                  </a:moveTo>
                  <a:lnTo>
                    <a:pt x="2147" y="477657"/>
                  </a:lnTo>
                  <a:lnTo>
                    <a:pt x="8466" y="431030"/>
                  </a:lnTo>
                  <a:lnTo>
                    <a:pt x="18770" y="385792"/>
                  </a:lnTo>
                  <a:lnTo>
                    <a:pt x="32875" y="342128"/>
                  </a:lnTo>
                  <a:lnTo>
                    <a:pt x="50595" y="300223"/>
                  </a:lnTo>
                  <a:lnTo>
                    <a:pt x="71744" y="260264"/>
                  </a:lnTo>
                  <a:lnTo>
                    <a:pt x="96137" y="222435"/>
                  </a:lnTo>
                  <a:lnTo>
                    <a:pt x="123588" y="186922"/>
                  </a:lnTo>
                  <a:lnTo>
                    <a:pt x="153911" y="153911"/>
                  </a:lnTo>
                  <a:lnTo>
                    <a:pt x="186922" y="123588"/>
                  </a:lnTo>
                  <a:lnTo>
                    <a:pt x="222435" y="96137"/>
                  </a:lnTo>
                  <a:lnTo>
                    <a:pt x="260264" y="71744"/>
                  </a:lnTo>
                  <a:lnTo>
                    <a:pt x="300223" y="50595"/>
                  </a:lnTo>
                  <a:lnTo>
                    <a:pt x="342128" y="32875"/>
                  </a:lnTo>
                  <a:lnTo>
                    <a:pt x="385792" y="18770"/>
                  </a:lnTo>
                  <a:lnTo>
                    <a:pt x="431030" y="8466"/>
                  </a:lnTo>
                  <a:lnTo>
                    <a:pt x="477657" y="2147"/>
                  </a:lnTo>
                  <a:lnTo>
                    <a:pt x="525488" y="0"/>
                  </a:lnTo>
                  <a:lnTo>
                    <a:pt x="573318" y="2147"/>
                  </a:lnTo>
                  <a:lnTo>
                    <a:pt x="619945" y="8466"/>
                  </a:lnTo>
                  <a:lnTo>
                    <a:pt x="665183" y="18770"/>
                  </a:lnTo>
                  <a:lnTo>
                    <a:pt x="708847" y="32875"/>
                  </a:lnTo>
                  <a:lnTo>
                    <a:pt x="750752" y="50595"/>
                  </a:lnTo>
                  <a:lnTo>
                    <a:pt x="790711" y="71744"/>
                  </a:lnTo>
                  <a:lnTo>
                    <a:pt x="828540" y="96137"/>
                  </a:lnTo>
                  <a:lnTo>
                    <a:pt x="864053" y="123588"/>
                  </a:lnTo>
                  <a:lnTo>
                    <a:pt x="897064" y="153911"/>
                  </a:lnTo>
                  <a:lnTo>
                    <a:pt x="927387" y="186922"/>
                  </a:lnTo>
                  <a:lnTo>
                    <a:pt x="954838" y="222435"/>
                  </a:lnTo>
                  <a:lnTo>
                    <a:pt x="979231" y="260264"/>
                  </a:lnTo>
                  <a:lnTo>
                    <a:pt x="1000380" y="300223"/>
                  </a:lnTo>
                  <a:lnTo>
                    <a:pt x="1018100" y="342128"/>
                  </a:lnTo>
                  <a:lnTo>
                    <a:pt x="1032205" y="385792"/>
                  </a:lnTo>
                  <a:lnTo>
                    <a:pt x="1042509" y="431030"/>
                  </a:lnTo>
                  <a:lnTo>
                    <a:pt x="1048828" y="477657"/>
                  </a:lnTo>
                  <a:lnTo>
                    <a:pt x="1050976" y="525488"/>
                  </a:lnTo>
                  <a:lnTo>
                    <a:pt x="1048828" y="573318"/>
                  </a:lnTo>
                  <a:lnTo>
                    <a:pt x="1042509" y="619945"/>
                  </a:lnTo>
                  <a:lnTo>
                    <a:pt x="1032205" y="665183"/>
                  </a:lnTo>
                  <a:lnTo>
                    <a:pt x="1018100" y="708847"/>
                  </a:lnTo>
                  <a:lnTo>
                    <a:pt x="1000380" y="750752"/>
                  </a:lnTo>
                  <a:lnTo>
                    <a:pt x="979231" y="790711"/>
                  </a:lnTo>
                  <a:lnTo>
                    <a:pt x="954838" y="828540"/>
                  </a:lnTo>
                  <a:lnTo>
                    <a:pt x="927387" y="864053"/>
                  </a:lnTo>
                  <a:lnTo>
                    <a:pt x="897064" y="897064"/>
                  </a:lnTo>
                  <a:lnTo>
                    <a:pt x="864053" y="927387"/>
                  </a:lnTo>
                  <a:lnTo>
                    <a:pt x="828540" y="954838"/>
                  </a:lnTo>
                  <a:lnTo>
                    <a:pt x="790711" y="979231"/>
                  </a:lnTo>
                  <a:lnTo>
                    <a:pt x="750752" y="1000380"/>
                  </a:lnTo>
                  <a:lnTo>
                    <a:pt x="708847" y="1018100"/>
                  </a:lnTo>
                  <a:lnTo>
                    <a:pt x="665183" y="1032205"/>
                  </a:lnTo>
                  <a:lnTo>
                    <a:pt x="619945" y="1042509"/>
                  </a:lnTo>
                  <a:lnTo>
                    <a:pt x="573318" y="1048828"/>
                  </a:lnTo>
                  <a:lnTo>
                    <a:pt x="525488" y="1050976"/>
                  </a:lnTo>
                  <a:lnTo>
                    <a:pt x="477657" y="1048828"/>
                  </a:lnTo>
                  <a:lnTo>
                    <a:pt x="431030" y="1042509"/>
                  </a:lnTo>
                  <a:lnTo>
                    <a:pt x="385792" y="1032205"/>
                  </a:lnTo>
                  <a:lnTo>
                    <a:pt x="342128" y="1018100"/>
                  </a:lnTo>
                  <a:lnTo>
                    <a:pt x="300223" y="1000380"/>
                  </a:lnTo>
                  <a:lnTo>
                    <a:pt x="260264" y="979231"/>
                  </a:lnTo>
                  <a:lnTo>
                    <a:pt x="222435" y="954838"/>
                  </a:lnTo>
                  <a:lnTo>
                    <a:pt x="186922" y="927387"/>
                  </a:lnTo>
                  <a:lnTo>
                    <a:pt x="153911" y="897064"/>
                  </a:lnTo>
                  <a:lnTo>
                    <a:pt x="123588" y="864053"/>
                  </a:lnTo>
                  <a:lnTo>
                    <a:pt x="96137" y="828540"/>
                  </a:lnTo>
                  <a:lnTo>
                    <a:pt x="71744" y="790711"/>
                  </a:lnTo>
                  <a:lnTo>
                    <a:pt x="50595" y="750752"/>
                  </a:lnTo>
                  <a:lnTo>
                    <a:pt x="32875" y="708847"/>
                  </a:lnTo>
                  <a:lnTo>
                    <a:pt x="18770" y="665183"/>
                  </a:lnTo>
                  <a:lnTo>
                    <a:pt x="8466" y="619945"/>
                  </a:lnTo>
                  <a:lnTo>
                    <a:pt x="2147" y="573318"/>
                  </a:lnTo>
                  <a:lnTo>
                    <a:pt x="0" y="525488"/>
                  </a:lnTo>
                  <a:close/>
                </a:path>
              </a:pathLst>
            </a:custGeom>
            <a:ln w="19050">
              <a:solidFill>
                <a:srgbClr val="56E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5778255" y="3970600"/>
            <a:ext cx="4956175" cy="86042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Notebooks</a:t>
            </a:r>
            <a:r>
              <a:rPr dirty="0" sz="1800" spc="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800" spc="1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examples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490"/>
              </a:lnSpc>
              <a:spcBef>
                <a:spcPts val="75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Jump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notebooks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selected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examples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guide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entire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4725615" y="4248022"/>
            <a:ext cx="652780" cy="426084"/>
            <a:chOff x="4725615" y="4248022"/>
            <a:chExt cx="652780" cy="426084"/>
          </a:xfrm>
        </p:grpSpPr>
        <p:sp>
          <p:nvSpPr>
            <p:cNvPr id="70" name="object 70" descr=""/>
            <p:cNvSpPr/>
            <p:nvPr/>
          </p:nvSpPr>
          <p:spPr>
            <a:xfrm>
              <a:off x="5131624" y="4515409"/>
              <a:ext cx="38735" cy="39370"/>
            </a:xfrm>
            <a:custGeom>
              <a:avLst/>
              <a:gdLst/>
              <a:ahLst/>
              <a:cxnLst/>
              <a:rect l="l" t="t" r="r" b="b"/>
              <a:pathLst>
                <a:path w="38735" h="39370">
                  <a:moveTo>
                    <a:pt x="0" y="38770"/>
                  </a:moveTo>
                  <a:lnTo>
                    <a:pt x="4920" y="37187"/>
                  </a:lnTo>
                  <a:lnTo>
                    <a:pt x="16322" y="33512"/>
                  </a:lnTo>
                  <a:lnTo>
                    <a:pt x="29164" y="29357"/>
                  </a:lnTo>
                  <a:lnTo>
                    <a:pt x="38404" y="26334"/>
                  </a:lnTo>
                  <a:lnTo>
                    <a:pt x="11338" y="0"/>
                  </a:lnTo>
                  <a:lnTo>
                    <a:pt x="0" y="38770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143330" y="4328138"/>
              <a:ext cx="208915" cy="213995"/>
            </a:xfrm>
            <a:custGeom>
              <a:avLst/>
              <a:gdLst/>
              <a:ahLst/>
              <a:cxnLst/>
              <a:rect l="l" t="t" r="r" b="b"/>
              <a:pathLst>
                <a:path w="208914" h="213995">
                  <a:moveTo>
                    <a:pt x="365" y="185439"/>
                  </a:moveTo>
                  <a:lnTo>
                    <a:pt x="0" y="187268"/>
                  </a:lnTo>
                  <a:lnTo>
                    <a:pt x="27065" y="213603"/>
                  </a:lnTo>
                  <a:lnTo>
                    <a:pt x="28163" y="213237"/>
                  </a:lnTo>
                  <a:lnTo>
                    <a:pt x="28894" y="212871"/>
                  </a:lnTo>
                  <a:lnTo>
                    <a:pt x="208483" y="27431"/>
                  </a:lnTo>
                  <a:lnTo>
                    <a:pt x="179954" y="0"/>
                  </a:lnTo>
                  <a:lnTo>
                    <a:pt x="365" y="185439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5323401" y="4311276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0" y="17064"/>
                  </a:moveTo>
                  <a:lnTo>
                    <a:pt x="16553" y="0"/>
                  </a:lnTo>
                  <a:lnTo>
                    <a:pt x="44907" y="27505"/>
                  </a:lnTo>
                  <a:lnTo>
                    <a:pt x="28354" y="44570"/>
                  </a:lnTo>
                  <a:lnTo>
                    <a:pt x="0" y="17064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284512" y="4355936"/>
              <a:ext cx="81280" cy="103505"/>
            </a:xfrm>
            <a:custGeom>
              <a:avLst/>
              <a:gdLst/>
              <a:ahLst/>
              <a:cxnLst/>
              <a:rect l="l" t="t" r="r" b="b"/>
              <a:pathLst>
                <a:path w="81279" h="103504">
                  <a:moveTo>
                    <a:pt x="66933" y="0"/>
                  </a:moveTo>
                  <a:lnTo>
                    <a:pt x="81198" y="14629"/>
                  </a:lnTo>
                  <a:lnTo>
                    <a:pt x="0" y="103145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4735140" y="4434942"/>
              <a:ext cx="13335" cy="219075"/>
            </a:xfrm>
            <a:custGeom>
              <a:avLst/>
              <a:gdLst/>
              <a:ahLst/>
              <a:cxnLst/>
              <a:rect l="l" t="t" r="r" b="b"/>
              <a:pathLst>
                <a:path w="13335" h="219075">
                  <a:moveTo>
                    <a:pt x="0" y="0"/>
                  </a:moveTo>
                  <a:lnTo>
                    <a:pt x="0" y="218725"/>
                  </a:lnTo>
                  <a:lnTo>
                    <a:pt x="12801" y="21689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4735140" y="4364716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54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735140" y="4257547"/>
              <a:ext cx="234315" cy="88265"/>
            </a:xfrm>
            <a:custGeom>
              <a:avLst/>
              <a:gdLst/>
              <a:ahLst/>
              <a:cxnLst/>
              <a:rect l="l" t="t" r="r" b="b"/>
              <a:pathLst>
                <a:path w="234314" h="88264">
                  <a:moveTo>
                    <a:pt x="234086" y="0"/>
                  </a:moveTo>
                  <a:lnTo>
                    <a:pt x="0" y="35478"/>
                  </a:lnTo>
                  <a:lnTo>
                    <a:pt x="0" y="8778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013118" y="4257547"/>
              <a:ext cx="234315" cy="121285"/>
            </a:xfrm>
            <a:custGeom>
              <a:avLst/>
              <a:gdLst/>
              <a:ahLst/>
              <a:cxnLst/>
              <a:rect l="l" t="t" r="r" b="b"/>
              <a:pathLst>
                <a:path w="234314" h="121285">
                  <a:moveTo>
                    <a:pt x="234085" y="121066"/>
                  </a:moveTo>
                  <a:lnTo>
                    <a:pt x="234085" y="35478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5230744" y="4490902"/>
              <a:ext cx="16510" cy="163195"/>
            </a:xfrm>
            <a:custGeom>
              <a:avLst/>
              <a:gdLst/>
              <a:ahLst/>
              <a:cxnLst/>
              <a:rect l="l" t="t" r="r" b="b"/>
              <a:pathLst>
                <a:path w="16510" h="163195">
                  <a:moveTo>
                    <a:pt x="0" y="160203"/>
                  </a:moveTo>
                  <a:lnTo>
                    <a:pt x="16459" y="162763"/>
                  </a:lnTo>
                  <a:lnTo>
                    <a:pt x="16459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4969227" y="4257547"/>
              <a:ext cx="44450" cy="19685"/>
            </a:xfrm>
            <a:custGeom>
              <a:avLst/>
              <a:gdLst/>
              <a:ahLst/>
              <a:cxnLst/>
              <a:rect l="l" t="t" r="r" b="b"/>
              <a:pathLst>
                <a:path w="44450" h="19685">
                  <a:moveTo>
                    <a:pt x="43891" y="19384"/>
                  </a:moveTo>
                  <a:lnTo>
                    <a:pt x="43891" y="0"/>
                  </a:lnTo>
                  <a:lnTo>
                    <a:pt x="0" y="0"/>
                  </a:lnTo>
                  <a:lnTo>
                    <a:pt x="0" y="18288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151009" y="4655861"/>
              <a:ext cx="45085" cy="8890"/>
            </a:xfrm>
            <a:custGeom>
              <a:avLst/>
              <a:gdLst/>
              <a:ahLst/>
              <a:cxnLst/>
              <a:rect l="l" t="t" r="r" b="b"/>
              <a:pathLst>
                <a:path w="45085" h="8889">
                  <a:moveTo>
                    <a:pt x="0" y="0"/>
                  </a:moveTo>
                  <a:lnTo>
                    <a:pt x="44989" y="8412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5110410" y="4647813"/>
              <a:ext cx="24765" cy="5080"/>
            </a:xfrm>
            <a:custGeom>
              <a:avLst/>
              <a:gdLst/>
              <a:ahLst/>
              <a:cxnLst/>
              <a:rect l="l" t="t" r="r" b="b"/>
              <a:pathLst>
                <a:path w="24764" h="5079">
                  <a:moveTo>
                    <a:pt x="0" y="0"/>
                  </a:moveTo>
                  <a:lnTo>
                    <a:pt x="24504" y="475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4783420" y="4624771"/>
              <a:ext cx="311150" cy="39370"/>
            </a:xfrm>
            <a:custGeom>
              <a:avLst/>
              <a:gdLst/>
              <a:ahLst/>
              <a:cxnLst/>
              <a:rect l="l" t="t" r="r" b="b"/>
              <a:pathLst>
                <a:path w="311150" h="39370">
                  <a:moveTo>
                    <a:pt x="0" y="38770"/>
                  </a:moveTo>
                  <a:lnTo>
                    <a:pt x="207387" y="0"/>
                  </a:lnTo>
                  <a:lnTo>
                    <a:pt x="310531" y="2011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4990806" y="4282785"/>
              <a:ext cx="207010" cy="48260"/>
            </a:xfrm>
            <a:custGeom>
              <a:avLst/>
              <a:gdLst/>
              <a:ahLst/>
              <a:cxnLst/>
              <a:rect l="l" t="t" r="r" b="b"/>
              <a:pathLst>
                <a:path w="207010" h="48260">
                  <a:moveTo>
                    <a:pt x="206654" y="4791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4758915" y="4282420"/>
              <a:ext cx="232410" cy="381635"/>
            </a:xfrm>
            <a:custGeom>
              <a:avLst/>
              <a:gdLst/>
              <a:ahLst/>
              <a:cxnLst/>
              <a:rect l="l" t="t" r="r" b="b"/>
              <a:pathLst>
                <a:path w="232410" h="381635">
                  <a:moveTo>
                    <a:pt x="232257" y="0"/>
                  </a:moveTo>
                  <a:lnTo>
                    <a:pt x="2194" y="35113"/>
                  </a:lnTo>
                  <a:lnTo>
                    <a:pt x="24505" y="48279"/>
                  </a:lnTo>
                  <a:lnTo>
                    <a:pt x="24505" y="100440"/>
                  </a:lnTo>
                  <a:lnTo>
                    <a:pt x="24505" y="215112"/>
                  </a:lnTo>
                  <a:lnTo>
                    <a:pt x="24505" y="329579"/>
                  </a:lnTo>
                  <a:lnTo>
                    <a:pt x="24505" y="381123"/>
                  </a:lnTo>
                  <a:lnTo>
                    <a:pt x="0" y="369419"/>
                  </a:lnTo>
                  <a:lnTo>
                    <a:pt x="2194" y="3511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4783420" y="4282785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5">
                  <a:moveTo>
                    <a:pt x="207386" y="0"/>
                  </a:moveTo>
                  <a:lnTo>
                    <a:pt x="0" y="4827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4988978" y="4282420"/>
              <a:ext cx="234950" cy="36195"/>
            </a:xfrm>
            <a:custGeom>
              <a:avLst/>
              <a:gdLst/>
              <a:ahLst/>
              <a:cxnLst/>
              <a:rect l="l" t="t" r="r" b="b"/>
              <a:pathLst>
                <a:path w="234950" h="36195">
                  <a:moveTo>
                    <a:pt x="234452" y="3584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196362" y="4318263"/>
              <a:ext cx="27305" cy="102235"/>
            </a:xfrm>
            <a:custGeom>
              <a:avLst/>
              <a:gdLst/>
              <a:ahLst/>
              <a:cxnLst/>
              <a:rect l="l" t="t" r="r" b="b"/>
              <a:pathLst>
                <a:path w="27304" h="102235">
                  <a:moveTo>
                    <a:pt x="0" y="102046"/>
                  </a:moveTo>
                  <a:lnTo>
                    <a:pt x="0" y="66385"/>
                  </a:lnTo>
                  <a:lnTo>
                    <a:pt x="0" y="37856"/>
                  </a:lnTo>
                  <a:lnTo>
                    <a:pt x="0" y="18928"/>
                  </a:lnTo>
                  <a:lnTo>
                    <a:pt x="0" y="12070"/>
                  </a:lnTo>
                  <a:lnTo>
                    <a:pt x="26699" y="0"/>
                  </a:lnTo>
                  <a:lnTo>
                    <a:pt x="26333" y="7973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195998" y="4517969"/>
              <a:ext cx="26670" cy="146685"/>
            </a:xfrm>
            <a:custGeom>
              <a:avLst/>
              <a:gdLst/>
              <a:ahLst/>
              <a:cxnLst/>
              <a:rect l="l" t="t" r="r" b="b"/>
              <a:pathLst>
                <a:path w="26670" h="146685">
                  <a:moveTo>
                    <a:pt x="26334" y="0"/>
                  </a:moveTo>
                  <a:lnTo>
                    <a:pt x="25968" y="133136"/>
                  </a:lnTo>
                  <a:lnTo>
                    <a:pt x="0" y="146303"/>
                  </a:lnTo>
                  <a:lnTo>
                    <a:pt x="5" y="136433"/>
                  </a:lnTo>
                  <a:lnTo>
                    <a:pt x="45" y="109316"/>
                  </a:lnTo>
                  <a:lnTo>
                    <a:pt x="154" y="69511"/>
                  </a:lnTo>
                  <a:lnTo>
                    <a:pt x="365" y="21578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4821825" y="4448475"/>
              <a:ext cx="121285" cy="22860"/>
            </a:xfrm>
            <a:custGeom>
              <a:avLst/>
              <a:gdLst/>
              <a:ahLst/>
              <a:cxnLst/>
              <a:rect l="l" t="t" r="r" b="b"/>
              <a:pathLst>
                <a:path w="121285" h="22860">
                  <a:moveTo>
                    <a:pt x="121066" y="0"/>
                  </a:moveTo>
                  <a:lnTo>
                    <a:pt x="0" y="2267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4821825" y="4479563"/>
              <a:ext cx="121285" cy="22860"/>
            </a:xfrm>
            <a:custGeom>
              <a:avLst/>
              <a:gdLst/>
              <a:ahLst/>
              <a:cxnLst/>
              <a:rect l="l" t="t" r="r" b="b"/>
              <a:pathLst>
                <a:path w="121285" h="22860">
                  <a:moveTo>
                    <a:pt x="121066" y="0"/>
                  </a:moveTo>
                  <a:lnTo>
                    <a:pt x="0" y="2267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4821825" y="4514310"/>
              <a:ext cx="121285" cy="22860"/>
            </a:xfrm>
            <a:custGeom>
              <a:avLst/>
              <a:gdLst/>
              <a:ahLst/>
              <a:cxnLst/>
              <a:rect l="l" t="t" r="r" b="b"/>
              <a:pathLst>
                <a:path w="121285" h="22860">
                  <a:moveTo>
                    <a:pt x="121066" y="0"/>
                  </a:moveTo>
                  <a:lnTo>
                    <a:pt x="0" y="2231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4821825" y="4546863"/>
              <a:ext cx="121285" cy="22860"/>
            </a:xfrm>
            <a:custGeom>
              <a:avLst/>
              <a:gdLst/>
              <a:ahLst/>
              <a:cxnLst/>
              <a:rect l="l" t="t" r="r" b="b"/>
              <a:pathLst>
                <a:path w="121285" h="22860">
                  <a:moveTo>
                    <a:pt x="121066" y="0"/>
                  </a:moveTo>
                  <a:lnTo>
                    <a:pt x="0" y="2267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5031772" y="4441158"/>
              <a:ext cx="121285" cy="22860"/>
            </a:xfrm>
            <a:custGeom>
              <a:avLst/>
              <a:gdLst/>
              <a:ahLst/>
              <a:cxnLst/>
              <a:rect l="l" t="t" r="r" b="b"/>
              <a:pathLst>
                <a:path w="121285" h="22860">
                  <a:moveTo>
                    <a:pt x="0" y="0"/>
                  </a:moveTo>
                  <a:lnTo>
                    <a:pt x="121066" y="2267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5031771" y="4472248"/>
              <a:ext cx="90170" cy="17145"/>
            </a:xfrm>
            <a:custGeom>
              <a:avLst/>
              <a:gdLst/>
              <a:ahLst/>
              <a:cxnLst/>
              <a:rect l="l" t="t" r="r" b="b"/>
              <a:pathLst>
                <a:path w="90170" h="17145">
                  <a:moveTo>
                    <a:pt x="0" y="0"/>
                  </a:moveTo>
                  <a:lnTo>
                    <a:pt x="89611" y="168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5031772" y="4410069"/>
              <a:ext cx="71120" cy="13335"/>
            </a:xfrm>
            <a:custGeom>
              <a:avLst/>
              <a:gdLst/>
              <a:ahLst/>
              <a:cxnLst/>
              <a:rect l="l" t="t" r="r" b="b"/>
              <a:pathLst>
                <a:path w="71120" h="13335">
                  <a:moveTo>
                    <a:pt x="0" y="0"/>
                  </a:moveTo>
                  <a:lnTo>
                    <a:pt x="70958" y="1316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5031772" y="4506629"/>
              <a:ext cx="79375" cy="15240"/>
            </a:xfrm>
            <a:custGeom>
              <a:avLst/>
              <a:gdLst/>
              <a:ahLst/>
              <a:cxnLst/>
              <a:rect l="l" t="t" r="r" b="b"/>
              <a:pathLst>
                <a:path w="79375" h="15239">
                  <a:moveTo>
                    <a:pt x="0" y="0"/>
                  </a:moveTo>
                  <a:lnTo>
                    <a:pt x="79370" y="1499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5031772" y="4539548"/>
              <a:ext cx="73660" cy="13970"/>
            </a:xfrm>
            <a:custGeom>
              <a:avLst/>
              <a:gdLst/>
              <a:ahLst/>
              <a:cxnLst/>
              <a:rect l="l" t="t" r="r" b="b"/>
              <a:pathLst>
                <a:path w="73660" h="13970">
                  <a:moveTo>
                    <a:pt x="0" y="0"/>
                  </a:moveTo>
                  <a:lnTo>
                    <a:pt x="73152" y="1389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4990440" y="4300341"/>
              <a:ext cx="0" cy="306705"/>
            </a:xfrm>
            <a:custGeom>
              <a:avLst/>
              <a:gdLst/>
              <a:ahLst/>
              <a:cxnLst/>
              <a:rect l="l" t="t" r="r" b="b"/>
              <a:pathLst>
                <a:path w="0" h="306704">
                  <a:moveTo>
                    <a:pt x="0" y="0"/>
                  </a:moveTo>
                  <a:lnTo>
                    <a:pt x="0" y="30614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4826214" y="4351547"/>
              <a:ext cx="117475" cy="77470"/>
            </a:xfrm>
            <a:custGeom>
              <a:avLst/>
              <a:gdLst/>
              <a:ahLst/>
              <a:cxnLst/>
              <a:rect l="l" t="t" r="r" b="b"/>
              <a:pathLst>
                <a:path w="117475" h="77470">
                  <a:moveTo>
                    <a:pt x="1096" y="77176"/>
                  </a:moveTo>
                  <a:lnTo>
                    <a:pt x="117043" y="54133"/>
                  </a:lnTo>
                  <a:lnTo>
                    <a:pt x="115945" y="0"/>
                  </a:lnTo>
                  <a:lnTo>
                    <a:pt x="0" y="23408"/>
                  </a:lnTo>
                  <a:lnTo>
                    <a:pt x="1096" y="7717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 descr=""/>
          <p:cNvGrpSpPr/>
          <p:nvPr/>
        </p:nvGrpSpPr>
        <p:grpSpPr>
          <a:xfrm>
            <a:off x="4504073" y="5077967"/>
            <a:ext cx="7191375" cy="1073150"/>
            <a:chOff x="4504073" y="5077967"/>
            <a:chExt cx="7191375" cy="1073150"/>
          </a:xfrm>
        </p:grpSpPr>
        <p:pic>
          <p:nvPicPr>
            <p:cNvPr id="101" name="object 10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2623" y="5077967"/>
              <a:ext cx="6702552" cy="1072895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4513598" y="5089884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525487" y="0"/>
                  </a:moveTo>
                  <a:lnTo>
                    <a:pt x="477657" y="2147"/>
                  </a:lnTo>
                  <a:lnTo>
                    <a:pt x="431030" y="8466"/>
                  </a:lnTo>
                  <a:lnTo>
                    <a:pt x="385792" y="18770"/>
                  </a:lnTo>
                  <a:lnTo>
                    <a:pt x="342128" y="32875"/>
                  </a:lnTo>
                  <a:lnTo>
                    <a:pt x="300223" y="50595"/>
                  </a:lnTo>
                  <a:lnTo>
                    <a:pt x="260264" y="71744"/>
                  </a:lnTo>
                  <a:lnTo>
                    <a:pt x="222435" y="96137"/>
                  </a:lnTo>
                  <a:lnTo>
                    <a:pt x="186922" y="123588"/>
                  </a:lnTo>
                  <a:lnTo>
                    <a:pt x="153911" y="153911"/>
                  </a:lnTo>
                  <a:lnTo>
                    <a:pt x="123588" y="186922"/>
                  </a:lnTo>
                  <a:lnTo>
                    <a:pt x="96137" y="222435"/>
                  </a:lnTo>
                  <a:lnTo>
                    <a:pt x="71744" y="260263"/>
                  </a:lnTo>
                  <a:lnTo>
                    <a:pt x="50595" y="300223"/>
                  </a:lnTo>
                  <a:lnTo>
                    <a:pt x="32875" y="342127"/>
                  </a:lnTo>
                  <a:lnTo>
                    <a:pt x="18770" y="385792"/>
                  </a:lnTo>
                  <a:lnTo>
                    <a:pt x="8466" y="431030"/>
                  </a:lnTo>
                  <a:lnTo>
                    <a:pt x="2147" y="477657"/>
                  </a:lnTo>
                  <a:lnTo>
                    <a:pt x="0" y="525487"/>
                  </a:lnTo>
                  <a:lnTo>
                    <a:pt x="2147" y="573317"/>
                  </a:lnTo>
                  <a:lnTo>
                    <a:pt x="8466" y="619944"/>
                  </a:lnTo>
                  <a:lnTo>
                    <a:pt x="18770" y="665182"/>
                  </a:lnTo>
                  <a:lnTo>
                    <a:pt x="32875" y="708847"/>
                  </a:lnTo>
                  <a:lnTo>
                    <a:pt x="50595" y="750751"/>
                  </a:lnTo>
                  <a:lnTo>
                    <a:pt x="71744" y="790711"/>
                  </a:lnTo>
                  <a:lnTo>
                    <a:pt x="96137" y="828540"/>
                  </a:lnTo>
                  <a:lnTo>
                    <a:pt x="123588" y="864052"/>
                  </a:lnTo>
                  <a:lnTo>
                    <a:pt x="153911" y="897063"/>
                  </a:lnTo>
                  <a:lnTo>
                    <a:pt x="186922" y="927387"/>
                  </a:lnTo>
                  <a:lnTo>
                    <a:pt x="222435" y="954838"/>
                  </a:lnTo>
                  <a:lnTo>
                    <a:pt x="260264" y="979230"/>
                  </a:lnTo>
                  <a:lnTo>
                    <a:pt x="300223" y="1000379"/>
                  </a:lnTo>
                  <a:lnTo>
                    <a:pt x="342128" y="1018099"/>
                  </a:lnTo>
                  <a:lnTo>
                    <a:pt x="385792" y="1032204"/>
                  </a:lnTo>
                  <a:lnTo>
                    <a:pt x="431030" y="1042509"/>
                  </a:lnTo>
                  <a:lnTo>
                    <a:pt x="477657" y="1048827"/>
                  </a:lnTo>
                  <a:lnTo>
                    <a:pt x="525487" y="1050975"/>
                  </a:lnTo>
                  <a:lnTo>
                    <a:pt x="573318" y="1048827"/>
                  </a:lnTo>
                  <a:lnTo>
                    <a:pt x="619945" y="1042509"/>
                  </a:lnTo>
                  <a:lnTo>
                    <a:pt x="665183" y="1032204"/>
                  </a:lnTo>
                  <a:lnTo>
                    <a:pt x="708847" y="1018099"/>
                  </a:lnTo>
                  <a:lnTo>
                    <a:pt x="750752" y="1000379"/>
                  </a:lnTo>
                  <a:lnTo>
                    <a:pt x="790711" y="979230"/>
                  </a:lnTo>
                  <a:lnTo>
                    <a:pt x="828540" y="954838"/>
                  </a:lnTo>
                  <a:lnTo>
                    <a:pt x="864053" y="927387"/>
                  </a:lnTo>
                  <a:lnTo>
                    <a:pt x="897064" y="897063"/>
                  </a:lnTo>
                  <a:lnTo>
                    <a:pt x="927387" y="864052"/>
                  </a:lnTo>
                  <a:lnTo>
                    <a:pt x="954838" y="828540"/>
                  </a:lnTo>
                  <a:lnTo>
                    <a:pt x="979231" y="790711"/>
                  </a:lnTo>
                  <a:lnTo>
                    <a:pt x="1000380" y="750751"/>
                  </a:lnTo>
                  <a:lnTo>
                    <a:pt x="1018099" y="708847"/>
                  </a:lnTo>
                  <a:lnTo>
                    <a:pt x="1032204" y="665182"/>
                  </a:lnTo>
                  <a:lnTo>
                    <a:pt x="1042509" y="619944"/>
                  </a:lnTo>
                  <a:lnTo>
                    <a:pt x="1048828" y="573317"/>
                  </a:lnTo>
                  <a:lnTo>
                    <a:pt x="1050975" y="525487"/>
                  </a:lnTo>
                  <a:lnTo>
                    <a:pt x="1048828" y="477657"/>
                  </a:lnTo>
                  <a:lnTo>
                    <a:pt x="1042509" y="431030"/>
                  </a:lnTo>
                  <a:lnTo>
                    <a:pt x="1032204" y="385792"/>
                  </a:lnTo>
                  <a:lnTo>
                    <a:pt x="1018099" y="342127"/>
                  </a:lnTo>
                  <a:lnTo>
                    <a:pt x="1000380" y="300223"/>
                  </a:lnTo>
                  <a:lnTo>
                    <a:pt x="979231" y="260263"/>
                  </a:lnTo>
                  <a:lnTo>
                    <a:pt x="954838" y="222435"/>
                  </a:lnTo>
                  <a:lnTo>
                    <a:pt x="927387" y="186922"/>
                  </a:lnTo>
                  <a:lnTo>
                    <a:pt x="897064" y="153911"/>
                  </a:lnTo>
                  <a:lnTo>
                    <a:pt x="864053" y="123588"/>
                  </a:lnTo>
                  <a:lnTo>
                    <a:pt x="828540" y="96137"/>
                  </a:lnTo>
                  <a:lnTo>
                    <a:pt x="790711" y="71744"/>
                  </a:lnTo>
                  <a:lnTo>
                    <a:pt x="750752" y="50595"/>
                  </a:lnTo>
                  <a:lnTo>
                    <a:pt x="708847" y="32875"/>
                  </a:lnTo>
                  <a:lnTo>
                    <a:pt x="665183" y="18770"/>
                  </a:lnTo>
                  <a:lnTo>
                    <a:pt x="619945" y="8466"/>
                  </a:lnTo>
                  <a:lnTo>
                    <a:pt x="573318" y="2147"/>
                  </a:lnTo>
                  <a:lnTo>
                    <a:pt x="525487" y="0"/>
                  </a:lnTo>
                  <a:close/>
                </a:path>
              </a:pathLst>
            </a:custGeom>
            <a:solidFill>
              <a:srgbClr val="0301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4513598" y="5089884"/>
              <a:ext cx="1051560" cy="1051560"/>
            </a:xfrm>
            <a:custGeom>
              <a:avLst/>
              <a:gdLst/>
              <a:ahLst/>
              <a:cxnLst/>
              <a:rect l="l" t="t" r="r" b="b"/>
              <a:pathLst>
                <a:path w="1051560" h="1051560">
                  <a:moveTo>
                    <a:pt x="0" y="525488"/>
                  </a:moveTo>
                  <a:lnTo>
                    <a:pt x="2147" y="477657"/>
                  </a:lnTo>
                  <a:lnTo>
                    <a:pt x="8466" y="431030"/>
                  </a:lnTo>
                  <a:lnTo>
                    <a:pt x="18770" y="385792"/>
                  </a:lnTo>
                  <a:lnTo>
                    <a:pt x="32875" y="342128"/>
                  </a:lnTo>
                  <a:lnTo>
                    <a:pt x="50595" y="300223"/>
                  </a:lnTo>
                  <a:lnTo>
                    <a:pt x="71744" y="260264"/>
                  </a:lnTo>
                  <a:lnTo>
                    <a:pt x="96137" y="222435"/>
                  </a:lnTo>
                  <a:lnTo>
                    <a:pt x="123588" y="186922"/>
                  </a:lnTo>
                  <a:lnTo>
                    <a:pt x="153911" y="153911"/>
                  </a:lnTo>
                  <a:lnTo>
                    <a:pt x="186922" y="123588"/>
                  </a:lnTo>
                  <a:lnTo>
                    <a:pt x="222435" y="96137"/>
                  </a:lnTo>
                  <a:lnTo>
                    <a:pt x="260264" y="71744"/>
                  </a:lnTo>
                  <a:lnTo>
                    <a:pt x="300223" y="50595"/>
                  </a:lnTo>
                  <a:lnTo>
                    <a:pt x="342128" y="32875"/>
                  </a:lnTo>
                  <a:lnTo>
                    <a:pt x="385792" y="18770"/>
                  </a:lnTo>
                  <a:lnTo>
                    <a:pt x="431030" y="8466"/>
                  </a:lnTo>
                  <a:lnTo>
                    <a:pt x="477657" y="2147"/>
                  </a:lnTo>
                  <a:lnTo>
                    <a:pt x="525488" y="0"/>
                  </a:lnTo>
                  <a:lnTo>
                    <a:pt x="573318" y="2147"/>
                  </a:lnTo>
                  <a:lnTo>
                    <a:pt x="619945" y="8466"/>
                  </a:lnTo>
                  <a:lnTo>
                    <a:pt x="665183" y="18770"/>
                  </a:lnTo>
                  <a:lnTo>
                    <a:pt x="708847" y="32875"/>
                  </a:lnTo>
                  <a:lnTo>
                    <a:pt x="750752" y="50595"/>
                  </a:lnTo>
                  <a:lnTo>
                    <a:pt x="790711" y="71744"/>
                  </a:lnTo>
                  <a:lnTo>
                    <a:pt x="828540" y="96137"/>
                  </a:lnTo>
                  <a:lnTo>
                    <a:pt x="864053" y="123588"/>
                  </a:lnTo>
                  <a:lnTo>
                    <a:pt x="897064" y="153911"/>
                  </a:lnTo>
                  <a:lnTo>
                    <a:pt x="927387" y="186922"/>
                  </a:lnTo>
                  <a:lnTo>
                    <a:pt x="954838" y="222435"/>
                  </a:lnTo>
                  <a:lnTo>
                    <a:pt x="979231" y="260264"/>
                  </a:lnTo>
                  <a:lnTo>
                    <a:pt x="1000380" y="300223"/>
                  </a:lnTo>
                  <a:lnTo>
                    <a:pt x="1018100" y="342128"/>
                  </a:lnTo>
                  <a:lnTo>
                    <a:pt x="1032205" y="385792"/>
                  </a:lnTo>
                  <a:lnTo>
                    <a:pt x="1042509" y="431030"/>
                  </a:lnTo>
                  <a:lnTo>
                    <a:pt x="1048828" y="477657"/>
                  </a:lnTo>
                  <a:lnTo>
                    <a:pt x="1050976" y="525488"/>
                  </a:lnTo>
                  <a:lnTo>
                    <a:pt x="1048828" y="573318"/>
                  </a:lnTo>
                  <a:lnTo>
                    <a:pt x="1042509" y="619945"/>
                  </a:lnTo>
                  <a:lnTo>
                    <a:pt x="1032205" y="665183"/>
                  </a:lnTo>
                  <a:lnTo>
                    <a:pt x="1018100" y="708847"/>
                  </a:lnTo>
                  <a:lnTo>
                    <a:pt x="1000380" y="750752"/>
                  </a:lnTo>
                  <a:lnTo>
                    <a:pt x="979231" y="790711"/>
                  </a:lnTo>
                  <a:lnTo>
                    <a:pt x="954838" y="828540"/>
                  </a:lnTo>
                  <a:lnTo>
                    <a:pt x="927387" y="864053"/>
                  </a:lnTo>
                  <a:lnTo>
                    <a:pt x="897064" y="897064"/>
                  </a:lnTo>
                  <a:lnTo>
                    <a:pt x="864053" y="927387"/>
                  </a:lnTo>
                  <a:lnTo>
                    <a:pt x="828540" y="954838"/>
                  </a:lnTo>
                  <a:lnTo>
                    <a:pt x="790711" y="979231"/>
                  </a:lnTo>
                  <a:lnTo>
                    <a:pt x="750752" y="1000380"/>
                  </a:lnTo>
                  <a:lnTo>
                    <a:pt x="708847" y="1018100"/>
                  </a:lnTo>
                  <a:lnTo>
                    <a:pt x="665183" y="1032205"/>
                  </a:lnTo>
                  <a:lnTo>
                    <a:pt x="619945" y="1042509"/>
                  </a:lnTo>
                  <a:lnTo>
                    <a:pt x="573318" y="1048828"/>
                  </a:lnTo>
                  <a:lnTo>
                    <a:pt x="525488" y="1050976"/>
                  </a:lnTo>
                  <a:lnTo>
                    <a:pt x="477657" y="1048828"/>
                  </a:lnTo>
                  <a:lnTo>
                    <a:pt x="431030" y="1042509"/>
                  </a:lnTo>
                  <a:lnTo>
                    <a:pt x="385792" y="1032205"/>
                  </a:lnTo>
                  <a:lnTo>
                    <a:pt x="342128" y="1018100"/>
                  </a:lnTo>
                  <a:lnTo>
                    <a:pt x="300223" y="1000380"/>
                  </a:lnTo>
                  <a:lnTo>
                    <a:pt x="260264" y="979231"/>
                  </a:lnTo>
                  <a:lnTo>
                    <a:pt x="222435" y="954838"/>
                  </a:lnTo>
                  <a:lnTo>
                    <a:pt x="186922" y="927387"/>
                  </a:lnTo>
                  <a:lnTo>
                    <a:pt x="153911" y="897064"/>
                  </a:lnTo>
                  <a:lnTo>
                    <a:pt x="123588" y="864053"/>
                  </a:lnTo>
                  <a:lnTo>
                    <a:pt x="96137" y="828540"/>
                  </a:lnTo>
                  <a:lnTo>
                    <a:pt x="71744" y="790711"/>
                  </a:lnTo>
                  <a:lnTo>
                    <a:pt x="50595" y="750752"/>
                  </a:lnTo>
                  <a:lnTo>
                    <a:pt x="32875" y="708847"/>
                  </a:lnTo>
                  <a:lnTo>
                    <a:pt x="18770" y="665183"/>
                  </a:lnTo>
                  <a:lnTo>
                    <a:pt x="8466" y="619945"/>
                  </a:lnTo>
                  <a:lnTo>
                    <a:pt x="2147" y="573318"/>
                  </a:lnTo>
                  <a:lnTo>
                    <a:pt x="0" y="525488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5786721" y="5062655"/>
            <a:ext cx="5743575" cy="950594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dirty="0" sz="18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collaborate</a:t>
            </a:r>
            <a:r>
              <a:rPr dirty="0" sz="18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800" spc="-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Trebuchet MS"/>
                <a:cs typeface="Trebuchet MS"/>
              </a:rPr>
              <a:t>organization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490"/>
              </a:lnSpc>
              <a:spcBef>
                <a:spcPts val="106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notebooks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others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organization,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allow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as-is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inferencing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4719237" y="5330659"/>
            <a:ext cx="631190" cy="603250"/>
            <a:chOff x="4719237" y="5330659"/>
            <a:chExt cx="631190" cy="603250"/>
          </a:xfrm>
        </p:grpSpPr>
        <p:sp>
          <p:nvSpPr>
            <p:cNvPr id="106" name="object 106" descr=""/>
            <p:cNvSpPr/>
            <p:nvPr/>
          </p:nvSpPr>
          <p:spPr>
            <a:xfrm>
              <a:off x="4981087" y="5575159"/>
              <a:ext cx="175895" cy="175895"/>
            </a:xfrm>
            <a:custGeom>
              <a:avLst/>
              <a:gdLst/>
              <a:ahLst/>
              <a:cxnLst/>
              <a:rect l="l" t="t" r="r" b="b"/>
              <a:pathLst>
                <a:path w="175895" h="175895">
                  <a:moveTo>
                    <a:pt x="175488" y="87743"/>
                  </a:moveTo>
                  <a:lnTo>
                    <a:pt x="168593" y="121897"/>
                  </a:lnTo>
                  <a:lnTo>
                    <a:pt x="149788" y="149788"/>
                  </a:lnTo>
                  <a:lnTo>
                    <a:pt x="121897" y="168593"/>
                  </a:lnTo>
                  <a:lnTo>
                    <a:pt x="87743" y="175488"/>
                  </a:lnTo>
                  <a:lnTo>
                    <a:pt x="53589" y="168593"/>
                  </a:lnTo>
                  <a:lnTo>
                    <a:pt x="25699" y="149788"/>
                  </a:lnTo>
                  <a:lnTo>
                    <a:pt x="6895" y="121897"/>
                  </a:lnTo>
                  <a:lnTo>
                    <a:pt x="0" y="87743"/>
                  </a:lnTo>
                  <a:lnTo>
                    <a:pt x="6895" y="53589"/>
                  </a:lnTo>
                  <a:lnTo>
                    <a:pt x="25699" y="25699"/>
                  </a:lnTo>
                  <a:lnTo>
                    <a:pt x="53589" y="6895"/>
                  </a:lnTo>
                  <a:lnTo>
                    <a:pt x="87743" y="0"/>
                  </a:lnTo>
                  <a:lnTo>
                    <a:pt x="121897" y="6895"/>
                  </a:lnTo>
                  <a:lnTo>
                    <a:pt x="149788" y="25699"/>
                  </a:lnTo>
                  <a:lnTo>
                    <a:pt x="168593" y="53589"/>
                  </a:lnTo>
                  <a:lnTo>
                    <a:pt x="175488" y="87743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5127822" y="5725858"/>
              <a:ext cx="74295" cy="57785"/>
            </a:xfrm>
            <a:custGeom>
              <a:avLst/>
              <a:gdLst/>
              <a:ahLst/>
              <a:cxnLst/>
              <a:rect l="l" t="t" r="r" b="b"/>
              <a:pathLst>
                <a:path w="74295" h="57785">
                  <a:moveTo>
                    <a:pt x="0" y="0"/>
                  </a:moveTo>
                  <a:lnTo>
                    <a:pt x="73864" y="57504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5250266" y="5611842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4">
                  <a:moveTo>
                    <a:pt x="90221" y="45111"/>
                  </a:moveTo>
                  <a:lnTo>
                    <a:pt x="86676" y="62670"/>
                  </a:lnTo>
                  <a:lnTo>
                    <a:pt x="77008" y="77008"/>
                  </a:lnTo>
                  <a:lnTo>
                    <a:pt x="62670" y="86676"/>
                  </a:lnTo>
                  <a:lnTo>
                    <a:pt x="45111" y="90221"/>
                  </a:lnTo>
                  <a:lnTo>
                    <a:pt x="27551" y="86676"/>
                  </a:lnTo>
                  <a:lnTo>
                    <a:pt x="13212" y="77008"/>
                  </a:lnTo>
                  <a:lnTo>
                    <a:pt x="3544" y="62670"/>
                  </a:lnTo>
                  <a:lnTo>
                    <a:pt x="0" y="45111"/>
                  </a:lnTo>
                  <a:lnTo>
                    <a:pt x="3544" y="27551"/>
                  </a:lnTo>
                  <a:lnTo>
                    <a:pt x="13212" y="13212"/>
                  </a:lnTo>
                  <a:lnTo>
                    <a:pt x="27551" y="3544"/>
                  </a:lnTo>
                  <a:lnTo>
                    <a:pt x="45111" y="0"/>
                  </a:lnTo>
                  <a:lnTo>
                    <a:pt x="62670" y="3544"/>
                  </a:lnTo>
                  <a:lnTo>
                    <a:pt x="77008" y="13212"/>
                  </a:lnTo>
                  <a:lnTo>
                    <a:pt x="86676" y="27551"/>
                  </a:lnTo>
                  <a:lnTo>
                    <a:pt x="90221" y="45111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5195241" y="5758080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4">
                  <a:moveTo>
                    <a:pt x="90221" y="45111"/>
                  </a:moveTo>
                  <a:lnTo>
                    <a:pt x="86676" y="62670"/>
                  </a:lnTo>
                  <a:lnTo>
                    <a:pt x="77008" y="77008"/>
                  </a:lnTo>
                  <a:lnTo>
                    <a:pt x="62669" y="86676"/>
                  </a:lnTo>
                  <a:lnTo>
                    <a:pt x="45109" y="90221"/>
                  </a:lnTo>
                  <a:lnTo>
                    <a:pt x="27550" y="86676"/>
                  </a:lnTo>
                  <a:lnTo>
                    <a:pt x="13212" y="77008"/>
                  </a:lnTo>
                  <a:lnTo>
                    <a:pt x="3544" y="62670"/>
                  </a:lnTo>
                  <a:lnTo>
                    <a:pt x="0" y="45111"/>
                  </a:lnTo>
                  <a:lnTo>
                    <a:pt x="3544" y="27551"/>
                  </a:lnTo>
                  <a:lnTo>
                    <a:pt x="13212" y="13212"/>
                  </a:lnTo>
                  <a:lnTo>
                    <a:pt x="27550" y="3544"/>
                  </a:lnTo>
                  <a:lnTo>
                    <a:pt x="45109" y="0"/>
                  </a:lnTo>
                  <a:lnTo>
                    <a:pt x="62669" y="3544"/>
                  </a:lnTo>
                  <a:lnTo>
                    <a:pt x="77008" y="13212"/>
                  </a:lnTo>
                  <a:lnTo>
                    <a:pt x="86676" y="27551"/>
                  </a:lnTo>
                  <a:lnTo>
                    <a:pt x="90221" y="45111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5156079" y="5655466"/>
              <a:ext cx="98425" cy="0"/>
            </a:xfrm>
            <a:custGeom>
              <a:avLst/>
              <a:gdLst/>
              <a:ahLst/>
              <a:cxnLst/>
              <a:rect l="l" t="t" r="r" b="b"/>
              <a:pathLst>
                <a:path w="98425" h="0">
                  <a:moveTo>
                    <a:pt x="0" y="0"/>
                  </a:moveTo>
                  <a:lnTo>
                    <a:pt x="98154" y="0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5023225" y="5833928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4">
                  <a:moveTo>
                    <a:pt x="90221" y="45111"/>
                  </a:moveTo>
                  <a:lnTo>
                    <a:pt x="86676" y="62670"/>
                  </a:lnTo>
                  <a:lnTo>
                    <a:pt x="77008" y="77008"/>
                  </a:lnTo>
                  <a:lnTo>
                    <a:pt x="62670" y="86676"/>
                  </a:lnTo>
                  <a:lnTo>
                    <a:pt x="45111" y="90221"/>
                  </a:lnTo>
                  <a:lnTo>
                    <a:pt x="27551" y="86676"/>
                  </a:lnTo>
                  <a:lnTo>
                    <a:pt x="13212" y="77008"/>
                  </a:lnTo>
                  <a:lnTo>
                    <a:pt x="3544" y="62670"/>
                  </a:lnTo>
                  <a:lnTo>
                    <a:pt x="0" y="45111"/>
                  </a:lnTo>
                  <a:lnTo>
                    <a:pt x="3544" y="27551"/>
                  </a:lnTo>
                  <a:lnTo>
                    <a:pt x="13212" y="13212"/>
                  </a:lnTo>
                  <a:lnTo>
                    <a:pt x="27551" y="3544"/>
                  </a:lnTo>
                  <a:lnTo>
                    <a:pt x="45111" y="0"/>
                  </a:lnTo>
                  <a:lnTo>
                    <a:pt x="62670" y="3544"/>
                  </a:lnTo>
                  <a:lnTo>
                    <a:pt x="77008" y="13212"/>
                  </a:lnTo>
                  <a:lnTo>
                    <a:pt x="86676" y="27551"/>
                  </a:lnTo>
                  <a:lnTo>
                    <a:pt x="90221" y="45111"/>
                  </a:lnTo>
                  <a:close/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5069325" y="5745687"/>
              <a:ext cx="0" cy="88265"/>
            </a:xfrm>
            <a:custGeom>
              <a:avLst/>
              <a:gdLst/>
              <a:ahLst/>
              <a:cxnLst/>
              <a:rect l="l" t="t" r="r" b="b"/>
              <a:pathLst>
                <a:path w="0" h="88264">
                  <a:moveTo>
                    <a:pt x="0" y="0"/>
                  </a:moveTo>
                  <a:lnTo>
                    <a:pt x="0" y="88239"/>
                  </a:lnTo>
                </a:path>
              </a:pathLst>
            </a:custGeom>
            <a:ln w="19050">
              <a:solidFill>
                <a:srgbClr val="FFF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4803617" y="5340184"/>
              <a:ext cx="198755" cy="198755"/>
            </a:xfrm>
            <a:custGeom>
              <a:avLst/>
              <a:gdLst/>
              <a:ahLst/>
              <a:cxnLst/>
              <a:rect l="l" t="t" r="r" b="b"/>
              <a:pathLst>
                <a:path w="198754" h="198754">
                  <a:moveTo>
                    <a:pt x="0" y="99145"/>
                  </a:moveTo>
                  <a:lnTo>
                    <a:pt x="7753" y="60649"/>
                  </a:lnTo>
                  <a:lnTo>
                    <a:pt x="28937" y="29123"/>
                  </a:lnTo>
                  <a:lnTo>
                    <a:pt x="60439" y="7823"/>
                  </a:lnTo>
                  <a:lnTo>
                    <a:pt x="99145" y="0"/>
                  </a:lnTo>
                  <a:lnTo>
                    <a:pt x="137640" y="7753"/>
                  </a:lnTo>
                  <a:lnTo>
                    <a:pt x="169165" y="28937"/>
                  </a:lnTo>
                  <a:lnTo>
                    <a:pt x="190466" y="60439"/>
                  </a:lnTo>
                  <a:lnTo>
                    <a:pt x="198289" y="99145"/>
                  </a:lnTo>
                  <a:lnTo>
                    <a:pt x="190535" y="137640"/>
                  </a:lnTo>
                  <a:lnTo>
                    <a:pt x="169351" y="169165"/>
                  </a:lnTo>
                  <a:lnTo>
                    <a:pt x="137850" y="190466"/>
                  </a:lnTo>
                  <a:lnTo>
                    <a:pt x="99145" y="198289"/>
                  </a:lnTo>
                  <a:lnTo>
                    <a:pt x="60649" y="190535"/>
                  </a:lnTo>
                  <a:lnTo>
                    <a:pt x="29123" y="169351"/>
                  </a:lnTo>
                  <a:lnTo>
                    <a:pt x="7823" y="137850"/>
                  </a:lnTo>
                  <a:lnTo>
                    <a:pt x="0" y="9914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4728762" y="5544422"/>
              <a:ext cx="255904" cy="180975"/>
            </a:xfrm>
            <a:custGeom>
              <a:avLst/>
              <a:gdLst/>
              <a:ahLst/>
              <a:cxnLst/>
              <a:rect l="l" t="t" r="r" b="b"/>
              <a:pathLst>
                <a:path w="255904" h="180975">
                  <a:moveTo>
                    <a:pt x="255299" y="20819"/>
                  </a:moveTo>
                  <a:lnTo>
                    <a:pt x="236460" y="11919"/>
                  </a:lnTo>
                  <a:lnTo>
                    <a:pt x="216507" y="5390"/>
                  </a:lnTo>
                  <a:lnTo>
                    <a:pt x="195625" y="1370"/>
                  </a:lnTo>
                  <a:lnTo>
                    <a:pt x="173999" y="0"/>
                  </a:lnTo>
                  <a:lnTo>
                    <a:pt x="127717" y="6446"/>
                  </a:lnTo>
                  <a:lnTo>
                    <a:pt x="86145" y="24639"/>
                  </a:lnTo>
                  <a:lnTo>
                    <a:pt x="50935" y="52856"/>
                  </a:lnTo>
                  <a:lnTo>
                    <a:pt x="23739" y="89376"/>
                  </a:lnTo>
                  <a:lnTo>
                    <a:pt x="6210" y="132479"/>
                  </a:lnTo>
                  <a:lnTo>
                    <a:pt x="0" y="180443"/>
                  </a:lnTo>
                  <a:lnTo>
                    <a:pt x="233485" y="18044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5" name="object 1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4359" y="6335088"/>
            <a:ext cx="348826" cy="208699"/>
          </a:xfrm>
          <a:prstGeom prst="rect">
            <a:avLst/>
          </a:prstGeom>
        </p:spPr>
      </p:pic>
      <p:sp>
        <p:nvSpPr>
          <p:cNvPr id="116" name="object 1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067399" y="4200144"/>
            <a:ext cx="21113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Customize</a:t>
            </a:r>
            <a:r>
              <a:rPr dirty="0" sz="1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Evaluate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72698" y="4200144"/>
            <a:ext cx="1682114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Discover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Select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1156" y="1083564"/>
            <a:ext cx="89268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60" b="0">
                <a:latin typeface="Trebuchet MS"/>
                <a:cs typeface="Trebuchet MS"/>
              </a:rPr>
              <a:t>Simplify</a:t>
            </a:r>
            <a:r>
              <a:rPr dirty="0" sz="4400" spc="-145" b="0">
                <a:latin typeface="Trebuchet MS"/>
                <a:cs typeface="Trebuchet MS"/>
              </a:rPr>
              <a:t> </a:t>
            </a:r>
            <a:r>
              <a:rPr dirty="0" sz="4400" b="0">
                <a:latin typeface="Trebuchet MS"/>
                <a:cs typeface="Trebuchet MS"/>
              </a:rPr>
              <a:t>discovery</a:t>
            </a:r>
            <a:r>
              <a:rPr dirty="0" sz="4400" spc="-145" b="0">
                <a:latin typeface="Trebuchet MS"/>
                <a:cs typeface="Trebuchet MS"/>
              </a:rPr>
              <a:t> </a:t>
            </a:r>
            <a:r>
              <a:rPr dirty="0" sz="4400" spc="100" b="0">
                <a:latin typeface="Trebuchet MS"/>
                <a:cs typeface="Trebuchet MS"/>
              </a:rPr>
              <a:t>and</a:t>
            </a:r>
            <a:r>
              <a:rPr dirty="0" sz="4400" spc="-135" b="0">
                <a:latin typeface="Trebuchet MS"/>
                <a:cs typeface="Trebuchet MS"/>
              </a:rPr>
              <a:t> </a:t>
            </a:r>
            <a:r>
              <a:rPr dirty="0" sz="4400" spc="50" b="0">
                <a:latin typeface="Trebuchet MS"/>
                <a:cs typeface="Trebuchet MS"/>
              </a:rPr>
              <a:t>deployment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631" y="1833605"/>
            <a:ext cx="7899652" cy="53868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331005" y="4206240"/>
            <a:ext cx="167195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Optimize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3104" y="3215639"/>
            <a:ext cx="801624" cy="783336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671631" y="3349473"/>
            <a:ext cx="1023619" cy="608330"/>
            <a:chOff x="2671631" y="3349473"/>
            <a:chExt cx="1023619" cy="608330"/>
          </a:xfrm>
        </p:grpSpPr>
        <p:sp>
          <p:nvSpPr>
            <p:cNvPr id="9" name="object 9" descr=""/>
            <p:cNvSpPr/>
            <p:nvPr/>
          </p:nvSpPr>
          <p:spPr>
            <a:xfrm>
              <a:off x="2677981" y="3889198"/>
              <a:ext cx="879475" cy="62230"/>
            </a:xfrm>
            <a:custGeom>
              <a:avLst/>
              <a:gdLst/>
              <a:ahLst/>
              <a:cxnLst/>
              <a:rect l="l" t="t" r="r" b="b"/>
              <a:pathLst>
                <a:path w="879475" h="62229">
                  <a:moveTo>
                    <a:pt x="0" y="0"/>
                  </a:moveTo>
                  <a:lnTo>
                    <a:pt x="0" y="43212"/>
                  </a:lnTo>
                  <a:lnTo>
                    <a:pt x="2971" y="45434"/>
                  </a:lnTo>
                  <a:lnTo>
                    <a:pt x="14105" y="52485"/>
                  </a:lnTo>
                  <a:lnTo>
                    <a:pt x="26153" y="57626"/>
                  </a:lnTo>
                  <a:lnTo>
                    <a:pt x="38872" y="60777"/>
                  </a:lnTo>
                  <a:lnTo>
                    <a:pt x="52017" y="61855"/>
                  </a:lnTo>
                  <a:lnTo>
                    <a:pt x="833169" y="61855"/>
                  </a:lnTo>
                  <a:lnTo>
                    <a:pt x="873796" y="47656"/>
                  </a:lnTo>
                  <a:lnTo>
                    <a:pt x="879430" y="43212"/>
                  </a:lnTo>
                  <a:lnTo>
                    <a:pt x="87943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798830" y="3397124"/>
              <a:ext cx="641350" cy="438784"/>
            </a:xfrm>
            <a:custGeom>
              <a:avLst/>
              <a:gdLst/>
              <a:ahLst/>
              <a:cxnLst/>
              <a:rect l="l" t="t" r="r" b="b"/>
              <a:pathLst>
                <a:path w="641350" h="438785">
                  <a:moveTo>
                    <a:pt x="641107" y="365706"/>
                  </a:moveTo>
                  <a:lnTo>
                    <a:pt x="641107" y="420771"/>
                  </a:lnTo>
                  <a:lnTo>
                    <a:pt x="641075" y="430544"/>
                  </a:lnTo>
                  <a:lnTo>
                    <a:pt x="633138" y="438457"/>
                  </a:lnTo>
                  <a:lnTo>
                    <a:pt x="623334" y="438489"/>
                  </a:lnTo>
                  <a:lnTo>
                    <a:pt x="17746" y="438489"/>
                  </a:lnTo>
                  <a:lnTo>
                    <a:pt x="7956" y="438451"/>
                  </a:lnTo>
                  <a:lnTo>
                    <a:pt x="35" y="430531"/>
                  </a:lnTo>
                  <a:lnTo>
                    <a:pt x="35" y="420771"/>
                  </a:lnTo>
                  <a:lnTo>
                    <a:pt x="35" y="17717"/>
                  </a:lnTo>
                  <a:lnTo>
                    <a:pt x="0" y="7966"/>
                  </a:lnTo>
                  <a:lnTo>
                    <a:pt x="7902" y="35"/>
                  </a:lnTo>
                  <a:lnTo>
                    <a:pt x="17684" y="0"/>
                  </a:lnTo>
                  <a:lnTo>
                    <a:pt x="620051" y="0"/>
                  </a:lnTo>
                  <a:lnTo>
                    <a:pt x="629868" y="0"/>
                  </a:lnTo>
                  <a:lnTo>
                    <a:pt x="637824" y="7931"/>
                  </a:lnTo>
                  <a:lnTo>
                    <a:pt x="637824" y="17717"/>
                  </a:lnTo>
                  <a:lnTo>
                    <a:pt x="637824" y="4179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754515" y="3355823"/>
              <a:ext cx="728345" cy="531495"/>
            </a:xfrm>
            <a:custGeom>
              <a:avLst/>
              <a:gdLst/>
              <a:ahLst/>
              <a:cxnLst/>
              <a:rect l="l" t="t" r="r" b="b"/>
              <a:pathLst>
                <a:path w="728345" h="531495">
                  <a:moveTo>
                    <a:pt x="728266" y="79450"/>
                  </a:moveTo>
                  <a:lnTo>
                    <a:pt x="728266" y="17717"/>
                  </a:lnTo>
                  <a:lnTo>
                    <a:pt x="728234" y="7947"/>
                  </a:lnTo>
                  <a:lnTo>
                    <a:pt x="720296" y="35"/>
                  </a:lnTo>
                  <a:lnTo>
                    <a:pt x="710493" y="0"/>
                  </a:lnTo>
                  <a:lnTo>
                    <a:pt x="17773" y="0"/>
                  </a:lnTo>
                  <a:lnTo>
                    <a:pt x="7972" y="35"/>
                  </a:lnTo>
                  <a:lnTo>
                    <a:pt x="35" y="7947"/>
                  </a:lnTo>
                  <a:lnTo>
                    <a:pt x="0" y="17717"/>
                  </a:lnTo>
                  <a:lnTo>
                    <a:pt x="0" y="513493"/>
                  </a:lnTo>
                  <a:lnTo>
                    <a:pt x="35" y="523266"/>
                  </a:lnTo>
                  <a:lnTo>
                    <a:pt x="7972" y="531181"/>
                  </a:lnTo>
                  <a:lnTo>
                    <a:pt x="17773" y="531211"/>
                  </a:lnTo>
                  <a:lnTo>
                    <a:pt x="710493" y="531211"/>
                  </a:lnTo>
                  <a:lnTo>
                    <a:pt x="720296" y="531181"/>
                  </a:lnTo>
                  <a:lnTo>
                    <a:pt x="728234" y="523266"/>
                  </a:lnTo>
                  <a:lnTo>
                    <a:pt x="728266" y="513493"/>
                  </a:lnTo>
                  <a:lnTo>
                    <a:pt x="728266" y="39817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331927" y="3464163"/>
              <a:ext cx="262890" cy="261620"/>
            </a:xfrm>
            <a:custGeom>
              <a:avLst/>
              <a:gdLst/>
              <a:ahLst/>
              <a:cxnLst/>
              <a:rect l="l" t="t" r="r" b="b"/>
              <a:pathLst>
                <a:path w="262889" h="261620">
                  <a:moveTo>
                    <a:pt x="262324" y="130748"/>
                  </a:moveTo>
                  <a:lnTo>
                    <a:pt x="252017" y="181643"/>
                  </a:lnTo>
                  <a:lnTo>
                    <a:pt x="223908" y="223204"/>
                  </a:lnTo>
                  <a:lnTo>
                    <a:pt x="182217" y="251224"/>
                  </a:lnTo>
                  <a:lnTo>
                    <a:pt x="131163" y="261499"/>
                  </a:lnTo>
                  <a:lnTo>
                    <a:pt x="80108" y="251224"/>
                  </a:lnTo>
                  <a:lnTo>
                    <a:pt x="38416" y="223204"/>
                  </a:lnTo>
                  <a:lnTo>
                    <a:pt x="10307" y="181643"/>
                  </a:lnTo>
                  <a:lnTo>
                    <a:pt x="0" y="130748"/>
                  </a:lnTo>
                  <a:lnTo>
                    <a:pt x="10307" y="79855"/>
                  </a:lnTo>
                  <a:lnTo>
                    <a:pt x="38416" y="38295"/>
                  </a:lnTo>
                  <a:lnTo>
                    <a:pt x="80108" y="10274"/>
                  </a:lnTo>
                  <a:lnTo>
                    <a:pt x="131163" y="0"/>
                  </a:lnTo>
                  <a:lnTo>
                    <a:pt x="182217" y="10274"/>
                  </a:lnTo>
                  <a:lnTo>
                    <a:pt x="223908" y="38295"/>
                  </a:lnTo>
                  <a:lnTo>
                    <a:pt x="252017" y="79855"/>
                  </a:lnTo>
                  <a:lnTo>
                    <a:pt x="262324" y="1307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7726" y="3515780"/>
              <a:ext cx="317512" cy="30420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6769" y="3492624"/>
              <a:ext cx="158975" cy="25605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973128" y="3470588"/>
              <a:ext cx="146685" cy="292100"/>
            </a:xfrm>
            <a:custGeom>
              <a:avLst/>
              <a:gdLst/>
              <a:ahLst/>
              <a:cxnLst/>
              <a:rect l="l" t="t" r="r" b="b"/>
              <a:pathLst>
                <a:path w="146685" h="292100">
                  <a:moveTo>
                    <a:pt x="146272" y="24261"/>
                  </a:moveTo>
                  <a:lnTo>
                    <a:pt x="109673" y="0"/>
                  </a:lnTo>
                  <a:lnTo>
                    <a:pt x="36536" y="42473"/>
                  </a:lnTo>
                  <a:lnTo>
                    <a:pt x="36536" y="90809"/>
                  </a:lnTo>
                  <a:lnTo>
                    <a:pt x="0" y="109329"/>
                  </a:lnTo>
                  <a:lnTo>
                    <a:pt x="0" y="147357"/>
                  </a:lnTo>
                  <a:lnTo>
                    <a:pt x="0" y="182236"/>
                  </a:lnTo>
                  <a:lnTo>
                    <a:pt x="36536" y="206497"/>
                  </a:lnTo>
                  <a:lnTo>
                    <a:pt x="36536" y="249030"/>
                  </a:lnTo>
                  <a:lnTo>
                    <a:pt x="109673" y="291565"/>
                  </a:lnTo>
                  <a:lnTo>
                    <a:pt x="146209" y="272057"/>
                  </a:lnTo>
                  <a:lnTo>
                    <a:pt x="146272" y="145750"/>
                  </a:lnTo>
                  <a:lnTo>
                    <a:pt x="109673" y="12754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046286" y="3616341"/>
              <a:ext cx="36830" cy="55244"/>
            </a:xfrm>
            <a:custGeom>
              <a:avLst/>
              <a:gdLst/>
              <a:ahLst/>
              <a:cxnLst/>
              <a:rect l="l" t="t" r="r" b="b"/>
              <a:pathLst>
                <a:path w="36830" h="55245">
                  <a:moveTo>
                    <a:pt x="36536" y="54696"/>
                  </a:moveTo>
                  <a:lnTo>
                    <a:pt x="36536" y="24323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65683" y="3585659"/>
              <a:ext cx="0" cy="64769"/>
            </a:xfrm>
            <a:custGeom>
              <a:avLst/>
              <a:gdLst/>
              <a:ahLst/>
              <a:cxnLst/>
              <a:rect l="l" t="t" r="r" b="b"/>
              <a:pathLst>
                <a:path w="0" h="64770">
                  <a:moveTo>
                    <a:pt x="0" y="0"/>
                  </a:moveTo>
                  <a:lnTo>
                    <a:pt x="0" y="32287"/>
                  </a:lnTo>
                  <a:lnTo>
                    <a:pt x="0" y="6457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229146" y="3634549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0" y="0"/>
                  </a:moveTo>
                  <a:lnTo>
                    <a:pt x="36536" y="1827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204747" y="3537383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4" h="0">
                  <a:moveTo>
                    <a:pt x="24399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19446" y="3701408"/>
              <a:ext cx="36830" cy="0"/>
            </a:xfrm>
            <a:custGeom>
              <a:avLst/>
              <a:gdLst/>
              <a:ahLst/>
              <a:cxnLst/>
              <a:rect l="l" t="t" r="r" b="b"/>
              <a:pathLst>
                <a:path w="36830" h="0">
                  <a:moveTo>
                    <a:pt x="0" y="0"/>
                  </a:moveTo>
                  <a:lnTo>
                    <a:pt x="3653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180320" y="3525221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399" y="12160"/>
                  </a:moveTo>
                  <a:lnTo>
                    <a:pt x="24399" y="18878"/>
                  </a:lnTo>
                  <a:lnTo>
                    <a:pt x="18938" y="24322"/>
                  </a:lnTo>
                  <a:lnTo>
                    <a:pt x="12198" y="24322"/>
                  </a:lnTo>
                  <a:lnTo>
                    <a:pt x="5461" y="24322"/>
                  </a:lnTo>
                  <a:lnTo>
                    <a:pt x="0" y="18878"/>
                  </a:lnTo>
                  <a:lnTo>
                    <a:pt x="0" y="12160"/>
                  </a:lnTo>
                  <a:lnTo>
                    <a:pt x="0" y="5444"/>
                  </a:lnTo>
                  <a:lnTo>
                    <a:pt x="5461" y="0"/>
                  </a:lnTo>
                  <a:lnTo>
                    <a:pt x="12198" y="0"/>
                  </a:lnTo>
                  <a:lnTo>
                    <a:pt x="18938" y="0"/>
                  </a:lnTo>
                  <a:lnTo>
                    <a:pt x="24399" y="5444"/>
                  </a:lnTo>
                  <a:lnTo>
                    <a:pt x="24399" y="1216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155981" y="368924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399" y="12160"/>
                  </a:moveTo>
                  <a:lnTo>
                    <a:pt x="24399" y="18878"/>
                  </a:lnTo>
                  <a:lnTo>
                    <a:pt x="18938" y="24322"/>
                  </a:lnTo>
                  <a:lnTo>
                    <a:pt x="12198" y="24322"/>
                  </a:lnTo>
                  <a:lnTo>
                    <a:pt x="5461" y="24322"/>
                  </a:lnTo>
                  <a:lnTo>
                    <a:pt x="0" y="18878"/>
                  </a:lnTo>
                  <a:lnTo>
                    <a:pt x="0" y="12160"/>
                  </a:lnTo>
                  <a:lnTo>
                    <a:pt x="0" y="5444"/>
                  </a:lnTo>
                  <a:lnTo>
                    <a:pt x="5461" y="0"/>
                  </a:lnTo>
                  <a:lnTo>
                    <a:pt x="12198" y="0"/>
                  </a:lnTo>
                  <a:lnTo>
                    <a:pt x="18938" y="0"/>
                  </a:lnTo>
                  <a:lnTo>
                    <a:pt x="24399" y="5444"/>
                  </a:lnTo>
                  <a:lnTo>
                    <a:pt x="24399" y="1216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119480" y="3470591"/>
              <a:ext cx="146685" cy="292100"/>
            </a:xfrm>
            <a:custGeom>
              <a:avLst/>
              <a:gdLst/>
              <a:ahLst/>
              <a:cxnLst/>
              <a:rect l="l" t="t" r="r" b="b"/>
              <a:pathLst>
                <a:path w="146685" h="292100">
                  <a:moveTo>
                    <a:pt x="36536" y="121489"/>
                  </a:moveTo>
                  <a:lnTo>
                    <a:pt x="0" y="97168"/>
                  </a:lnTo>
                  <a:lnTo>
                    <a:pt x="0" y="24261"/>
                  </a:lnTo>
                  <a:lnTo>
                    <a:pt x="36536" y="0"/>
                  </a:lnTo>
                  <a:lnTo>
                    <a:pt x="109673" y="43520"/>
                  </a:lnTo>
                  <a:lnTo>
                    <a:pt x="109673" y="90809"/>
                  </a:lnTo>
                  <a:lnTo>
                    <a:pt x="146209" y="111489"/>
                  </a:lnTo>
                  <a:lnTo>
                    <a:pt x="146209" y="147357"/>
                  </a:lnTo>
                  <a:lnTo>
                    <a:pt x="146209" y="182236"/>
                  </a:lnTo>
                  <a:lnTo>
                    <a:pt x="109673" y="206497"/>
                  </a:lnTo>
                  <a:lnTo>
                    <a:pt x="109673" y="249030"/>
                  </a:lnTo>
                  <a:lnTo>
                    <a:pt x="36536" y="291565"/>
                  </a:lnTo>
                  <a:lnTo>
                    <a:pt x="0" y="273353"/>
                  </a:lnTo>
                  <a:lnTo>
                    <a:pt x="0" y="14772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9602" y="3579514"/>
              <a:ext cx="85913" cy="67477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5375593" y="3167273"/>
            <a:ext cx="777875" cy="432434"/>
            <a:chOff x="5375593" y="3167273"/>
            <a:chExt cx="777875" cy="432434"/>
          </a:xfrm>
        </p:grpSpPr>
        <p:sp>
          <p:nvSpPr>
            <p:cNvPr id="26" name="object 26" descr=""/>
            <p:cNvSpPr/>
            <p:nvPr/>
          </p:nvSpPr>
          <p:spPr>
            <a:xfrm>
              <a:off x="5381943" y="3549585"/>
              <a:ext cx="665480" cy="43815"/>
            </a:xfrm>
            <a:custGeom>
              <a:avLst/>
              <a:gdLst/>
              <a:ahLst/>
              <a:cxnLst/>
              <a:rect l="l" t="t" r="r" b="b"/>
              <a:pathLst>
                <a:path w="665479" h="43814">
                  <a:moveTo>
                    <a:pt x="0" y="0"/>
                  </a:moveTo>
                  <a:lnTo>
                    <a:pt x="0" y="30459"/>
                  </a:lnTo>
                  <a:lnTo>
                    <a:pt x="2248" y="32026"/>
                  </a:lnTo>
                  <a:lnTo>
                    <a:pt x="10669" y="36996"/>
                  </a:lnTo>
                  <a:lnTo>
                    <a:pt x="19783" y="40620"/>
                  </a:lnTo>
                  <a:lnTo>
                    <a:pt x="29403" y="42841"/>
                  </a:lnTo>
                  <a:lnTo>
                    <a:pt x="39347" y="43601"/>
                  </a:lnTo>
                  <a:lnTo>
                    <a:pt x="630213" y="43601"/>
                  </a:lnTo>
                  <a:lnTo>
                    <a:pt x="665205" y="30459"/>
                  </a:lnTo>
                  <a:lnTo>
                    <a:pt x="66520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880109" y="3202734"/>
              <a:ext cx="76200" cy="29845"/>
            </a:xfrm>
            <a:custGeom>
              <a:avLst/>
              <a:gdLst/>
              <a:ahLst/>
              <a:cxnLst/>
              <a:rect l="l" t="t" r="r" b="b"/>
              <a:pathLst>
                <a:path w="76200" h="29844">
                  <a:moveTo>
                    <a:pt x="0" y="0"/>
                  </a:moveTo>
                  <a:lnTo>
                    <a:pt x="62252" y="0"/>
                  </a:lnTo>
                  <a:lnTo>
                    <a:pt x="69677" y="0"/>
                  </a:lnTo>
                  <a:lnTo>
                    <a:pt x="75696" y="5591"/>
                  </a:lnTo>
                  <a:lnTo>
                    <a:pt x="75696" y="12488"/>
                  </a:lnTo>
                  <a:lnTo>
                    <a:pt x="75696" y="2945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473354" y="3202734"/>
              <a:ext cx="485140" cy="309245"/>
            </a:xfrm>
            <a:custGeom>
              <a:avLst/>
              <a:gdLst/>
              <a:ahLst/>
              <a:cxnLst/>
              <a:rect l="l" t="t" r="r" b="b"/>
              <a:pathLst>
                <a:path w="485139" h="309245">
                  <a:moveTo>
                    <a:pt x="484935" y="257777"/>
                  </a:moveTo>
                  <a:lnTo>
                    <a:pt x="484935" y="296591"/>
                  </a:lnTo>
                  <a:lnTo>
                    <a:pt x="484912" y="303480"/>
                  </a:lnTo>
                  <a:lnTo>
                    <a:pt x="478907" y="309058"/>
                  </a:lnTo>
                  <a:lnTo>
                    <a:pt x="471491" y="309080"/>
                  </a:lnTo>
                  <a:lnTo>
                    <a:pt x="13422" y="309080"/>
                  </a:lnTo>
                  <a:lnTo>
                    <a:pt x="6016" y="309054"/>
                  </a:lnTo>
                  <a:lnTo>
                    <a:pt x="25" y="303471"/>
                  </a:lnTo>
                  <a:lnTo>
                    <a:pt x="25" y="296591"/>
                  </a:lnTo>
                  <a:lnTo>
                    <a:pt x="25" y="12488"/>
                  </a:lnTo>
                  <a:lnTo>
                    <a:pt x="0" y="5615"/>
                  </a:lnTo>
                  <a:lnTo>
                    <a:pt x="5977" y="23"/>
                  </a:lnTo>
                  <a:lnTo>
                    <a:pt x="13375" y="0"/>
                  </a:lnTo>
                  <a:lnTo>
                    <a:pt x="33897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439840" y="3173623"/>
              <a:ext cx="551180" cy="374650"/>
            </a:xfrm>
            <a:custGeom>
              <a:avLst/>
              <a:gdLst/>
              <a:ahLst/>
              <a:cxnLst/>
              <a:rect l="l" t="t" r="r" b="b"/>
              <a:pathLst>
                <a:path w="551179" h="374650">
                  <a:moveTo>
                    <a:pt x="550864" y="56002"/>
                  </a:moveTo>
                  <a:lnTo>
                    <a:pt x="550864" y="12488"/>
                  </a:lnTo>
                  <a:lnTo>
                    <a:pt x="550840" y="5601"/>
                  </a:lnTo>
                  <a:lnTo>
                    <a:pt x="544835" y="23"/>
                  </a:lnTo>
                  <a:lnTo>
                    <a:pt x="537420" y="0"/>
                  </a:lnTo>
                  <a:lnTo>
                    <a:pt x="13443" y="0"/>
                  </a:lnTo>
                  <a:lnTo>
                    <a:pt x="6029" y="23"/>
                  </a:lnTo>
                  <a:lnTo>
                    <a:pt x="25" y="5601"/>
                  </a:lnTo>
                  <a:lnTo>
                    <a:pt x="0" y="12488"/>
                  </a:lnTo>
                  <a:lnTo>
                    <a:pt x="0" y="361949"/>
                  </a:lnTo>
                  <a:lnTo>
                    <a:pt x="25" y="368838"/>
                  </a:lnTo>
                  <a:lnTo>
                    <a:pt x="6029" y="374416"/>
                  </a:lnTo>
                  <a:lnTo>
                    <a:pt x="13443" y="374438"/>
                  </a:lnTo>
                  <a:lnTo>
                    <a:pt x="537420" y="374438"/>
                  </a:lnTo>
                  <a:lnTo>
                    <a:pt x="544835" y="374416"/>
                  </a:lnTo>
                  <a:lnTo>
                    <a:pt x="550840" y="368838"/>
                  </a:lnTo>
                  <a:lnTo>
                    <a:pt x="550864" y="361949"/>
                  </a:lnTo>
                  <a:lnTo>
                    <a:pt x="550864" y="28066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876595" y="3249990"/>
              <a:ext cx="198755" cy="184785"/>
            </a:xfrm>
            <a:custGeom>
              <a:avLst/>
              <a:gdLst/>
              <a:ahLst/>
              <a:cxnLst/>
              <a:rect l="l" t="t" r="r" b="b"/>
              <a:pathLst>
                <a:path w="198754" h="184785">
                  <a:moveTo>
                    <a:pt x="198423" y="92162"/>
                  </a:moveTo>
                  <a:lnTo>
                    <a:pt x="190626" y="128036"/>
                  </a:lnTo>
                  <a:lnTo>
                    <a:pt x="169364" y="157331"/>
                  </a:lnTo>
                  <a:lnTo>
                    <a:pt x="137829" y="177082"/>
                  </a:lnTo>
                  <a:lnTo>
                    <a:pt x="99211" y="184325"/>
                  </a:lnTo>
                  <a:lnTo>
                    <a:pt x="60594" y="177082"/>
                  </a:lnTo>
                  <a:lnTo>
                    <a:pt x="29058" y="157331"/>
                  </a:lnTo>
                  <a:lnTo>
                    <a:pt x="7796" y="128036"/>
                  </a:lnTo>
                  <a:lnTo>
                    <a:pt x="0" y="92162"/>
                  </a:lnTo>
                  <a:lnTo>
                    <a:pt x="7796" y="56288"/>
                  </a:lnTo>
                  <a:lnTo>
                    <a:pt x="29058" y="26993"/>
                  </a:lnTo>
                  <a:lnTo>
                    <a:pt x="60594" y="7242"/>
                  </a:lnTo>
                  <a:lnTo>
                    <a:pt x="99211" y="0"/>
                  </a:lnTo>
                  <a:lnTo>
                    <a:pt x="137829" y="7242"/>
                  </a:lnTo>
                  <a:lnTo>
                    <a:pt x="169364" y="26993"/>
                  </a:lnTo>
                  <a:lnTo>
                    <a:pt x="190626" y="56288"/>
                  </a:lnTo>
                  <a:lnTo>
                    <a:pt x="198423" y="9216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029115" y="3385840"/>
              <a:ext cx="118110" cy="110489"/>
            </a:xfrm>
            <a:custGeom>
              <a:avLst/>
              <a:gdLst/>
              <a:ahLst/>
              <a:cxnLst/>
              <a:rect l="l" t="t" r="r" b="b"/>
              <a:pathLst>
                <a:path w="118110" h="110489">
                  <a:moveTo>
                    <a:pt x="35412" y="0"/>
                  </a:moveTo>
                  <a:lnTo>
                    <a:pt x="110360" y="70101"/>
                  </a:lnTo>
                  <a:lnTo>
                    <a:pt x="115776" y="77966"/>
                  </a:lnTo>
                  <a:lnTo>
                    <a:pt x="117485" y="86842"/>
                  </a:lnTo>
                  <a:lnTo>
                    <a:pt x="115502" y="95670"/>
                  </a:lnTo>
                  <a:lnTo>
                    <a:pt x="109844" y="103389"/>
                  </a:lnTo>
                  <a:lnTo>
                    <a:pt x="101519" y="108651"/>
                  </a:lnTo>
                  <a:lnTo>
                    <a:pt x="92000" y="110486"/>
                  </a:lnTo>
                  <a:lnTo>
                    <a:pt x="82433" y="108881"/>
                  </a:lnTo>
                  <a:lnTo>
                    <a:pt x="73963" y="103824"/>
                  </a:lnTo>
                  <a:lnTo>
                    <a:pt x="0" y="3498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964907" y="3286396"/>
              <a:ext cx="22225" cy="111125"/>
            </a:xfrm>
            <a:custGeom>
              <a:avLst/>
              <a:gdLst/>
              <a:ahLst/>
              <a:cxnLst/>
              <a:rect l="l" t="t" r="r" b="b"/>
              <a:pathLst>
                <a:path w="22225" h="111125">
                  <a:moveTo>
                    <a:pt x="14310" y="89573"/>
                  </a:moveTo>
                  <a:lnTo>
                    <a:pt x="7490" y="89573"/>
                  </a:lnTo>
                  <a:lnTo>
                    <a:pt x="3124" y="93397"/>
                  </a:lnTo>
                  <a:lnTo>
                    <a:pt x="1082" y="95357"/>
                  </a:lnTo>
                  <a:lnTo>
                    <a:pt x="0" y="97991"/>
                  </a:lnTo>
                  <a:lnTo>
                    <a:pt x="19" y="103422"/>
                  </a:lnTo>
                  <a:lnTo>
                    <a:pt x="1101" y="106058"/>
                  </a:lnTo>
                  <a:lnTo>
                    <a:pt x="3124" y="108017"/>
                  </a:lnTo>
                  <a:lnTo>
                    <a:pt x="5176" y="109932"/>
                  </a:lnTo>
                  <a:lnTo>
                    <a:pt x="7995" y="110959"/>
                  </a:lnTo>
                  <a:lnTo>
                    <a:pt x="10900" y="110845"/>
                  </a:lnTo>
                  <a:lnTo>
                    <a:pt x="14093" y="110845"/>
                  </a:lnTo>
                  <a:lnTo>
                    <a:pt x="21775" y="97991"/>
                  </a:lnTo>
                  <a:lnTo>
                    <a:pt x="20684" y="95346"/>
                  </a:lnTo>
                  <a:lnTo>
                    <a:pt x="18676" y="93397"/>
                  </a:lnTo>
                  <a:lnTo>
                    <a:pt x="14310" y="89573"/>
                  </a:lnTo>
                  <a:close/>
                </a:path>
                <a:path w="22225" h="111125">
                  <a:moveTo>
                    <a:pt x="14093" y="110845"/>
                  </a:moveTo>
                  <a:lnTo>
                    <a:pt x="10900" y="110845"/>
                  </a:lnTo>
                  <a:lnTo>
                    <a:pt x="13804" y="110951"/>
                  </a:lnTo>
                  <a:lnTo>
                    <a:pt x="14093" y="110845"/>
                  </a:lnTo>
                  <a:close/>
                </a:path>
                <a:path w="22225" h="111125">
                  <a:moveTo>
                    <a:pt x="14254" y="0"/>
                  </a:moveTo>
                  <a:lnTo>
                    <a:pt x="7499" y="0"/>
                  </a:lnTo>
                  <a:lnTo>
                    <a:pt x="1766" y="2669"/>
                  </a:lnTo>
                  <a:lnTo>
                    <a:pt x="4108" y="76991"/>
                  </a:lnTo>
                  <a:lnTo>
                    <a:pt x="17692" y="76991"/>
                  </a:lnTo>
                  <a:lnTo>
                    <a:pt x="19988" y="2669"/>
                  </a:lnTo>
                  <a:lnTo>
                    <a:pt x="1425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964908" y="3286396"/>
              <a:ext cx="22225" cy="111125"/>
            </a:xfrm>
            <a:custGeom>
              <a:avLst/>
              <a:gdLst/>
              <a:ahLst/>
              <a:cxnLst/>
              <a:rect l="l" t="t" r="r" b="b"/>
              <a:pathLst>
                <a:path w="22225" h="111125">
                  <a:moveTo>
                    <a:pt x="10900" y="110846"/>
                  </a:moveTo>
                  <a:lnTo>
                    <a:pt x="18" y="103422"/>
                  </a:lnTo>
                  <a:lnTo>
                    <a:pt x="126" y="100707"/>
                  </a:lnTo>
                  <a:lnTo>
                    <a:pt x="0" y="97992"/>
                  </a:lnTo>
                  <a:lnTo>
                    <a:pt x="1086" y="95346"/>
                  </a:lnTo>
                  <a:lnTo>
                    <a:pt x="3124" y="93397"/>
                  </a:lnTo>
                  <a:lnTo>
                    <a:pt x="7490" y="89572"/>
                  </a:lnTo>
                  <a:lnTo>
                    <a:pt x="14310" y="89572"/>
                  </a:lnTo>
                  <a:lnTo>
                    <a:pt x="18676" y="93397"/>
                  </a:lnTo>
                  <a:lnTo>
                    <a:pt x="20695" y="95357"/>
                  </a:lnTo>
                  <a:lnTo>
                    <a:pt x="21777" y="97996"/>
                  </a:lnTo>
                  <a:lnTo>
                    <a:pt x="21674" y="100707"/>
                  </a:lnTo>
                  <a:lnTo>
                    <a:pt x="21763" y="103418"/>
                  </a:lnTo>
                  <a:lnTo>
                    <a:pt x="20685" y="106050"/>
                  </a:lnTo>
                  <a:lnTo>
                    <a:pt x="18676" y="108017"/>
                  </a:lnTo>
                  <a:lnTo>
                    <a:pt x="16620" y="109923"/>
                  </a:lnTo>
                  <a:lnTo>
                    <a:pt x="13804" y="110950"/>
                  </a:lnTo>
                  <a:lnTo>
                    <a:pt x="10900" y="110846"/>
                  </a:lnTo>
                  <a:close/>
                </a:path>
                <a:path w="22225" h="111125">
                  <a:moveTo>
                    <a:pt x="4107" y="76991"/>
                  </a:moveTo>
                  <a:lnTo>
                    <a:pt x="1766" y="2669"/>
                  </a:lnTo>
                  <a:lnTo>
                    <a:pt x="7499" y="0"/>
                  </a:lnTo>
                  <a:lnTo>
                    <a:pt x="14254" y="0"/>
                  </a:lnTo>
                  <a:lnTo>
                    <a:pt x="19987" y="2669"/>
                  </a:lnTo>
                  <a:lnTo>
                    <a:pt x="17692" y="76991"/>
                  </a:lnTo>
                  <a:lnTo>
                    <a:pt x="4107" y="7699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529964" y="3382839"/>
              <a:ext cx="93345" cy="84455"/>
            </a:xfrm>
            <a:custGeom>
              <a:avLst/>
              <a:gdLst/>
              <a:ahLst/>
              <a:cxnLst/>
              <a:rect l="l" t="t" r="r" b="b"/>
              <a:pathLst>
                <a:path w="93345" h="84454">
                  <a:moveTo>
                    <a:pt x="0" y="0"/>
                  </a:moveTo>
                  <a:lnTo>
                    <a:pt x="92934" y="0"/>
                  </a:lnTo>
                  <a:lnTo>
                    <a:pt x="92934" y="84243"/>
                  </a:lnTo>
                  <a:lnTo>
                    <a:pt x="0" y="842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665151" y="3336061"/>
              <a:ext cx="93345" cy="131445"/>
            </a:xfrm>
            <a:custGeom>
              <a:avLst/>
              <a:gdLst/>
              <a:ahLst/>
              <a:cxnLst/>
              <a:rect l="l" t="t" r="r" b="b"/>
              <a:pathLst>
                <a:path w="93345" h="131445">
                  <a:moveTo>
                    <a:pt x="0" y="0"/>
                  </a:moveTo>
                  <a:lnTo>
                    <a:pt x="92935" y="0"/>
                  </a:lnTo>
                  <a:lnTo>
                    <a:pt x="92935" y="131064"/>
                  </a:lnTo>
                  <a:lnTo>
                    <a:pt x="0" y="13106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800384" y="3307951"/>
              <a:ext cx="93345" cy="159385"/>
            </a:xfrm>
            <a:custGeom>
              <a:avLst/>
              <a:gdLst/>
              <a:ahLst/>
              <a:cxnLst/>
              <a:rect l="l" t="t" r="r" b="b"/>
              <a:pathLst>
                <a:path w="93345" h="159385">
                  <a:moveTo>
                    <a:pt x="92934" y="122318"/>
                  </a:moveTo>
                  <a:lnTo>
                    <a:pt x="92934" y="159131"/>
                  </a:lnTo>
                  <a:lnTo>
                    <a:pt x="0" y="159131"/>
                  </a:lnTo>
                  <a:lnTo>
                    <a:pt x="0" y="0"/>
                  </a:lnTo>
                  <a:lnTo>
                    <a:pt x="51619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4444" y="3262173"/>
              <a:ext cx="104144" cy="862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0006" y="3210050"/>
              <a:ext cx="104144" cy="86235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5801915" y="3190422"/>
              <a:ext cx="92075" cy="73660"/>
            </a:xfrm>
            <a:custGeom>
              <a:avLst/>
              <a:gdLst/>
              <a:ahLst/>
              <a:cxnLst/>
              <a:rect l="l" t="t" r="r" b="b"/>
              <a:pathLst>
                <a:path w="92075" h="73660">
                  <a:moveTo>
                    <a:pt x="40813" y="3478"/>
                  </a:moveTo>
                  <a:lnTo>
                    <a:pt x="23660" y="30453"/>
                  </a:lnTo>
                  <a:lnTo>
                    <a:pt x="21209" y="34302"/>
                  </a:lnTo>
                  <a:lnTo>
                    <a:pt x="18759" y="38143"/>
                  </a:lnTo>
                  <a:lnTo>
                    <a:pt x="1606" y="65094"/>
                  </a:lnTo>
                  <a:lnTo>
                    <a:pt x="0" y="67867"/>
                  </a:lnTo>
                  <a:lnTo>
                    <a:pt x="1119" y="71323"/>
                  </a:lnTo>
                  <a:lnTo>
                    <a:pt x="4107" y="72813"/>
                  </a:lnTo>
                  <a:lnTo>
                    <a:pt x="4965" y="73243"/>
                  </a:lnTo>
                  <a:lnTo>
                    <a:pt x="5925" y="73475"/>
                  </a:lnTo>
                  <a:lnTo>
                    <a:pt x="6899" y="73492"/>
                  </a:lnTo>
                  <a:lnTo>
                    <a:pt x="85360" y="73492"/>
                  </a:lnTo>
                  <a:lnTo>
                    <a:pt x="88775" y="73395"/>
                  </a:lnTo>
                  <a:lnTo>
                    <a:pt x="91454" y="70746"/>
                  </a:lnTo>
                  <a:lnTo>
                    <a:pt x="91351" y="67575"/>
                  </a:lnTo>
                  <a:lnTo>
                    <a:pt x="71026" y="34286"/>
                  </a:lnTo>
                  <a:lnTo>
                    <a:pt x="68573" y="30435"/>
                  </a:lnTo>
                  <a:lnTo>
                    <a:pt x="51399" y="3478"/>
                  </a:lnTo>
                  <a:lnTo>
                    <a:pt x="49488" y="762"/>
                  </a:lnTo>
                  <a:lnTo>
                    <a:pt x="45567" y="0"/>
                  </a:lnTo>
                  <a:lnTo>
                    <a:pt x="42645" y="1775"/>
                  </a:lnTo>
                  <a:lnTo>
                    <a:pt x="41914" y="2219"/>
                  </a:lnTo>
                  <a:lnTo>
                    <a:pt x="41291" y="2799"/>
                  </a:lnTo>
                  <a:lnTo>
                    <a:pt x="40813" y="347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844257" y="3215123"/>
              <a:ext cx="7620" cy="38735"/>
            </a:xfrm>
            <a:custGeom>
              <a:avLst/>
              <a:gdLst/>
              <a:ahLst/>
              <a:cxnLst/>
              <a:rect l="l" t="t" r="r" b="b"/>
              <a:pathLst>
                <a:path w="7620" h="38735">
                  <a:moveTo>
                    <a:pt x="4842" y="30802"/>
                  </a:moveTo>
                  <a:lnTo>
                    <a:pt x="2472" y="30862"/>
                  </a:lnTo>
                  <a:lnTo>
                    <a:pt x="364" y="32939"/>
                  </a:lnTo>
                  <a:lnTo>
                    <a:pt x="22" y="33780"/>
                  </a:lnTo>
                  <a:lnTo>
                    <a:pt x="0" y="35728"/>
                  </a:lnTo>
                  <a:lnTo>
                    <a:pt x="379" y="36653"/>
                  </a:lnTo>
                  <a:lnTo>
                    <a:pt x="1049" y="37348"/>
                  </a:lnTo>
                  <a:lnTo>
                    <a:pt x="1774" y="38002"/>
                  </a:lnTo>
                  <a:lnTo>
                    <a:pt x="2758" y="38348"/>
                  </a:lnTo>
                  <a:lnTo>
                    <a:pt x="3765" y="38304"/>
                  </a:lnTo>
                  <a:lnTo>
                    <a:pt x="4898" y="38304"/>
                  </a:lnTo>
                  <a:lnTo>
                    <a:pt x="5755" y="38002"/>
                  </a:lnTo>
                  <a:lnTo>
                    <a:pt x="6482" y="37348"/>
                  </a:lnTo>
                  <a:lnTo>
                    <a:pt x="7184" y="36643"/>
                  </a:lnTo>
                  <a:lnTo>
                    <a:pt x="7550" y="35728"/>
                  </a:lnTo>
                  <a:lnTo>
                    <a:pt x="7550" y="33780"/>
                  </a:lnTo>
                  <a:lnTo>
                    <a:pt x="7128" y="32812"/>
                  </a:lnTo>
                  <a:lnTo>
                    <a:pt x="4842" y="30802"/>
                  </a:lnTo>
                  <a:close/>
                </a:path>
                <a:path w="7620" h="38735">
                  <a:moveTo>
                    <a:pt x="4898" y="38304"/>
                  </a:moveTo>
                  <a:lnTo>
                    <a:pt x="3765" y="38304"/>
                  </a:lnTo>
                  <a:lnTo>
                    <a:pt x="4772" y="38348"/>
                  </a:lnTo>
                  <a:close/>
                </a:path>
                <a:path w="7620" h="38735">
                  <a:moveTo>
                    <a:pt x="2673" y="0"/>
                  </a:moveTo>
                  <a:lnTo>
                    <a:pt x="1586" y="245"/>
                  </a:lnTo>
                  <a:lnTo>
                    <a:pt x="626" y="709"/>
                  </a:lnTo>
                  <a:lnTo>
                    <a:pt x="1423" y="26556"/>
                  </a:lnTo>
                  <a:lnTo>
                    <a:pt x="6154" y="26556"/>
                  </a:lnTo>
                  <a:lnTo>
                    <a:pt x="6950" y="709"/>
                  </a:lnTo>
                  <a:lnTo>
                    <a:pt x="5938" y="240"/>
                  </a:lnTo>
                  <a:lnTo>
                    <a:pt x="4870" y="6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844252" y="3215123"/>
              <a:ext cx="7620" cy="38735"/>
            </a:xfrm>
            <a:custGeom>
              <a:avLst/>
              <a:gdLst/>
              <a:ahLst/>
              <a:cxnLst/>
              <a:rect l="l" t="t" r="r" b="b"/>
              <a:pathLst>
                <a:path w="7620" h="38735">
                  <a:moveTo>
                    <a:pt x="3770" y="38304"/>
                  </a:moveTo>
                  <a:lnTo>
                    <a:pt x="4" y="35726"/>
                  </a:lnTo>
                  <a:lnTo>
                    <a:pt x="23" y="34780"/>
                  </a:lnTo>
                  <a:lnTo>
                    <a:pt x="0" y="33845"/>
                  </a:lnTo>
                  <a:lnTo>
                    <a:pt x="369" y="32940"/>
                  </a:lnTo>
                  <a:lnTo>
                    <a:pt x="1053" y="32256"/>
                  </a:lnTo>
                  <a:lnTo>
                    <a:pt x="2477" y="30861"/>
                  </a:lnTo>
                  <a:lnTo>
                    <a:pt x="4847" y="30802"/>
                  </a:lnTo>
                  <a:lnTo>
                    <a:pt x="6351" y="32125"/>
                  </a:lnTo>
                  <a:lnTo>
                    <a:pt x="7133" y="32813"/>
                  </a:lnTo>
                  <a:lnTo>
                    <a:pt x="7555" y="33780"/>
                  </a:lnTo>
                  <a:lnTo>
                    <a:pt x="7517" y="34780"/>
                  </a:lnTo>
                  <a:lnTo>
                    <a:pt x="7555" y="35729"/>
                  </a:lnTo>
                  <a:lnTo>
                    <a:pt x="7185" y="36653"/>
                  </a:lnTo>
                  <a:lnTo>
                    <a:pt x="6487" y="37347"/>
                  </a:lnTo>
                  <a:lnTo>
                    <a:pt x="5761" y="38001"/>
                  </a:lnTo>
                  <a:lnTo>
                    <a:pt x="4777" y="38348"/>
                  </a:lnTo>
                  <a:lnTo>
                    <a:pt x="3770" y="38304"/>
                  </a:lnTo>
                  <a:close/>
                </a:path>
                <a:path w="7620" h="38735">
                  <a:moveTo>
                    <a:pt x="1428" y="26556"/>
                  </a:moveTo>
                  <a:lnTo>
                    <a:pt x="631" y="709"/>
                  </a:lnTo>
                  <a:lnTo>
                    <a:pt x="1601" y="239"/>
                  </a:lnTo>
                  <a:lnTo>
                    <a:pt x="2679" y="0"/>
                  </a:lnTo>
                  <a:lnTo>
                    <a:pt x="3770" y="12"/>
                  </a:lnTo>
                  <a:lnTo>
                    <a:pt x="4875" y="5"/>
                  </a:lnTo>
                  <a:lnTo>
                    <a:pt x="5967" y="244"/>
                  </a:lnTo>
                  <a:lnTo>
                    <a:pt x="6955" y="709"/>
                  </a:lnTo>
                  <a:lnTo>
                    <a:pt x="6159" y="26556"/>
                  </a:lnTo>
                  <a:lnTo>
                    <a:pt x="1428" y="265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6075376" y="3679261"/>
            <a:ext cx="674370" cy="456565"/>
            <a:chOff x="6075376" y="3679261"/>
            <a:chExt cx="674370" cy="456565"/>
          </a:xfrm>
        </p:grpSpPr>
        <p:sp>
          <p:nvSpPr>
            <p:cNvPr id="43" name="object 43" descr=""/>
            <p:cNvSpPr/>
            <p:nvPr/>
          </p:nvSpPr>
          <p:spPr>
            <a:xfrm>
              <a:off x="6081726" y="3685611"/>
              <a:ext cx="661670" cy="443865"/>
            </a:xfrm>
            <a:custGeom>
              <a:avLst/>
              <a:gdLst/>
              <a:ahLst/>
              <a:cxnLst/>
              <a:rect l="l" t="t" r="r" b="b"/>
              <a:pathLst>
                <a:path w="661670" h="443864">
                  <a:moveTo>
                    <a:pt x="413647" y="443341"/>
                  </a:moveTo>
                  <a:lnTo>
                    <a:pt x="13287" y="443341"/>
                  </a:lnTo>
                  <a:lnTo>
                    <a:pt x="5967" y="443341"/>
                  </a:lnTo>
                  <a:lnTo>
                    <a:pt x="27" y="437926"/>
                  </a:lnTo>
                  <a:lnTo>
                    <a:pt x="0" y="431232"/>
                  </a:lnTo>
                  <a:lnTo>
                    <a:pt x="0" y="12109"/>
                  </a:lnTo>
                  <a:lnTo>
                    <a:pt x="27" y="5413"/>
                  </a:lnTo>
                  <a:lnTo>
                    <a:pt x="5967" y="0"/>
                  </a:lnTo>
                  <a:lnTo>
                    <a:pt x="13287" y="0"/>
                  </a:lnTo>
                  <a:lnTo>
                    <a:pt x="647870" y="0"/>
                  </a:lnTo>
                  <a:lnTo>
                    <a:pt x="655186" y="0"/>
                  </a:lnTo>
                  <a:lnTo>
                    <a:pt x="661128" y="5413"/>
                  </a:lnTo>
                  <a:lnTo>
                    <a:pt x="661156" y="12109"/>
                  </a:lnTo>
                  <a:lnTo>
                    <a:pt x="661156" y="431011"/>
                  </a:lnTo>
                  <a:lnTo>
                    <a:pt x="661128" y="437703"/>
                  </a:lnTo>
                  <a:lnTo>
                    <a:pt x="655186" y="443118"/>
                  </a:lnTo>
                  <a:lnTo>
                    <a:pt x="647870" y="443118"/>
                  </a:lnTo>
                  <a:lnTo>
                    <a:pt x="570620" y="44311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526458" y="4128729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 h="0">
                  <a:moveTo>
                    <a:pt x="9276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4454" y="3862584"/>
              <a:ext cx="437893" cy="8358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4454" y="3728229"/>
              <a:ext cx="437890" cy="83581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6214454" y="4038686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0">
                  <a:moveTo>
                    <a:pt x="0" y="0"/>
                  </a:moveTo>
                  <a:lnTo>
                    <a:pt x="56397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270899" y="4003245"/>
              <a:ext cx="78105" cy="71120"/>
            </a:xfrm>
            <a:custGeom>
              <a:avLst/>
              <a:gdLst/>
              <a:ahLst/>
              <a:cxnLst/>
              <a:rect l="l" t="t" r="r" b="b"/>
              <a:pathLst>
                <a:path w="78104" h="71120">
                  <a:moveTo>
                    <a:pt x="77492" y="35440"/>
                  </a:moveTo>
                  <a:lnTo>
                    <a:pt x="74447" y="49235"/>
                  </a:lnTo>
                  <a:lnTo>
                    <a:pt x="66143" y="60501"/>
                  </a:lnTo>
                  <a:lnTo>
                    <a:pt x="53828" y="68096"/>
                  </a:lnTo>
                  <a:lnTo>
                    <a:pt x="38746" y="70881"/>
                  </a:lnTo>
                  <a:lnTo>
                    <a:pt x="23664" y="68096"/>
                  </a:lnTo>
                  <a:lnTo>
                    <a:pt x="11348" y="60501"/>
                  </a:lnTo>
                  <a:lnTo>
                    <a:pt x="3044" y="49235"/>
                  </a:lnTo>
                  <a:lnTo>
                    <a:pt x="0" y="35440"/>
                  </a:lnTo>
                  <a:lnTo>
                    <a:pt x="3044" y="21645"/>
                  </a:lnTo>
                  <a:lnTo>
                    <a:pt x="11348" y="10380"/>
                  </a:lnTo>
                  <a:lnTo>
                    <a:pt x="23664" y="2785"/>
                  </a:lnTo>
                  <a:lnTo>
                    <a:pt x="38746" y="0"/>
                  </a:lnTo>
                  <a:lnTo>
                    <a:pt x="53828" y="2785"/>
                  </a:lnTo>
                  <a:lnTo>
                    <a:pt x="66143" y="10380"/>
                  </a:lnTo>
                  <a:lnTo>
                    <a:pt x="74447" y="21645"/>
                  </a:lnTo>
                  <a:lnTo>
                    <a:pt x="77492" y="35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348390" y="4038686"/>
              <a:ext cx="304165" cy="0"/>
            </a:xfrm>
            <a:custGeom>
              <a:avLst/>
              <a:gdLst/>
              <a:ahLst/>
              <a:cxnLst/>
              <a:rect l="l" t="t" r="r" b="b"/>
              <a:pathLst>
                <a:path w="304165" h="0">
                  <a:moveTo>
                    <a:pt x="0" y="0"/>
                  </a:moveTo>
                  <a:lnTo>
                    <a:pt x="30395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160722" y="3770020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48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160722" y="3904374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48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160722" y="4038686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 h="0">
                  <a:moveTo>
                    <a:pt x="0" y="0"/>
                  </a:moveTo>
                  <a:lnTo>
                    <a:pt x="21482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6887" y="241299"/>
            <a:ext cx="10330815" cy="1193165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740410" marR="5080" indent="-728345">
              <a:lnSpc>
                <a:spcPts val="4390"/>
              </a:lnSpc>
              <a:spcBef>
                <a:spcPts val="585"/>
              </a:spcBef>
            </a:pPr>
            <a:r>
              <a:rPr dirty="0" b="0">
                <a:latin typeface="Trebuchet MS"/>
                <a:cs typeface="Trebuchet MS"/>
              </a:rPr>
              <a:t>Discover</a:t>
            </a:r>
            <a:r>
              <a:rPr dirty="0" spc="-100" b="0">
                <a:latin typeface="Trebuchet MS"/>
                <a:cs typeface="Trebuchet MS"/>
              </a:rPr>
              <a:t> </a:t>
            </a:r>
            <a:r>
              <a:rPr dirty="0" spc="65" b="0">
                <a:latin typeface="Trebuchet MS"/>
                <a:cs typeface="Trebuchet MS"/>
              </a:rPr>
              <a:t>foundation</a:t>
            </a:r>
            <a:r>
              <a:rPr dirty="0" spc="-100" b="0">
                <a:latin typeface="Trebuchet MS"/>
                <a:cs typeface="Trebuchet MS"/>
              </a:rPr>
              <a:t> </a:t>
            </a:r>
            <a:r>
              <a:rPr dirty="0" spc="75" b="0">
                <a:latin typeface="Trebuchet MS"/>
                <a:cs typeface="Trebuchet MS"/>
              </a:rPr>
              <a:t>models</a:t>
            </a:r>
            <a:r>
              <a:rPr dirty="0" spc="-100" b="0">
                <a:latin typeface="Trebuchet MS"/>
                <a:cs typeface="Trebuchet MS"/>
              </a:rPr>
              <a:t> </a:t>
            </a:r>
            <a:r>
              <a:rPr dirty="0" spc="85" b="0">
                <a:latin typeface="Trebuchet MS"/>
                <a:cs typeface="Trebuchet MS"/>
              </a:rPr>
              <a:t>and</a:t>
            </a:r>
            <a:r>
              <a:rPr dirty="0" spc="-90" b="0">
                <a:latin typeface="Trebuchet MS"/>
                <a:cs typeface="Trebuchet MS"/>
              </a:rPr>
              <a:t> </a:t>
            </a:r>
            <a:r>
              <a:rPr dirty="0" spc="50" b="0">
                <a:latin typeface="Trebuchet MS"/>
                <a:cs typeface="Trebuchet MS"/>
              </a:rPr>
              <a:t>deploy</a:t>
            </a:r>
            <a:r>
              <a:rPr dirty="0" spc="-95" b="0">
                <a:latin typeface="Trebuchet MS"/>
                <a:cs typeface="Trebuchet MS"/>
              </a:rPr>
              <a:t> </a:t>
            </a:r>
            <a:r>
              <a:rPr dirty="0" spc="-20" b="0">
                <a:latin typeface="Trebuchet MS"/>
                <a:cs typeface="Trebuchet MS"/>
              </a:rPr>
              <a:t>with </a:t>
            </a:r>
            <a:r>
              <a:rPr dirty="0" spc="55" b="0">
                <a:latin typeface="Trebuchet MS"/>
                <a:cs typeface="Trebuchet MS"/>
              </a:rPr>
              <a:t>SageMaker’s</a:t>
            </a:r>
            <a:r>
              <a:rPr dirty="0" spc="-125" b="0">
                <a:latin typeface="Trebuchet MS"/>
                <a:cs typeface="Trebuchet MS"/>
              </a:rPr>
              <a:t> </a:t>
            </a:r>
            <a:r>
              <a:rPr dirty="0" spc="-10" b="0">
                <a:latin typeface="Trebuchet MS"/>
                <a:cs typeface="Trebuchet MS"/>
              </a:rPr>
              <a:t>enterprise-</a:t>
            </a:r>
            <a:r>
              <a:rPr dirty="0" b="0">
                <a:latin typeface="Trebuchet MS"/>
                <a:cs typeface="Trebuchet MS"/>
              </a:rPr>
              <a:t>ready</a:t>
            </a:r>
            <a:r>
              <a:rPr dirty="0" spc="-125" b="0">
                <a:latin typeface="Trebuchet MS"/>
                <a:cs typeface="Trebuchet MS"/>
              </a:rPr>
              <a:t> </a:t>
            </a:r>
            <a:r>
              <a:rPr dirty="0" spc="-10" b="0">
                <a:latin typeface="Trebuchet MS"/>
                <a:cs typeface="Trebuchet MS"/>
              </a:rPr>
              <a:t>features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60865" y="1890267"/>
            <a:ext cx="53530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1945" algn="l"/>
                <a:tab pos="2092960" algn="l"/>
                <a:tab pos="3810000" algn="l"/>
              </a:tabLst>
            </a:pPr>
            <a:r>
              <a:rPr dirty="0" sz="1600" spc="225" b="1">
                <a:solidFill>
                  <a:srgbClr val="FFFFFF"/>
                </a:solidFill>
                <a:latin typeface="Trebuchet MS"/>
                <a:cs typeface="Trebuchet MS"/>
              </a:rPr>
              <a:t>AV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25" b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20" b="1">
                <a:solidFill>
                  <a:srgbClr val="FFFFFF"/>
                </a:solidFill>
                <a:latin typeface="Trebuchet MS"/>
                <a:cs typeface="Trebuchet MS"/>
              </a:rPr>
              <a:t>AB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60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600" spc="11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25" b="1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7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35" b="1">
                <a:solidFill>
                  <a:srgbClr val="FFFFFF"/>
                </a:solidFill>
                <a:latin typeface="Trebuchet MS"/>
                <a:cs typeface="Trebuchet MS"/>
              </a:rPr>
              <a:t>AK</a:t>
            </a:r>
            <a:r>
              <a:rPr dirty="0" sz="16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600" spc="-135" b="1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7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10" b="1">
                <a:solidFill>
                  <a:srgbClr val="FFFFFF"/>
                </a:solidFill>
                <a:latin typeface="Trebuchet MS"/>
                <a:cs typeface="Trebuchet MS"/>
              </a:rPr>
              <a:t>AR</a:t>
            </a:r>
            <a:r>
              <a:rPr dirty="0" sz="16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568243" y="3531615"/>
            <a:ext cx="4375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255">
              <a:lnSpc>
                <a:spcPct val="142900"/>
              </a:lnSpc>
              <a:spcBef>
                <a:spcPts val="100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Upscaling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Inpainting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53105" y="3999919"/>
            <a:ext cx="867410" cy="88011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dirty="0" sz="800" spc="-10" b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80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18600"/>
              </a:lnSpc>
              <a:spcBef>
                <a:spcPts val="185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Generate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photo-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realistic</a:t>
            </a:r>
            <a:r>
              <a:rPr dirty="0" sz="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dirty="0" sz="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endParaRPr sz="700">
              <a:latin typeface="Trebuchet MS"/>
              <a:cs typeface="Trebuchet MS"/>
            </a:endParaRPr>
          </a:p>
          <a:p>
            <a:pPr algn="ctr" marL="60960" marR="53340">
              <a:lnSpc>
                <a:spcPct val="120000"/>
              </a:lnSpc>
              <a:spcBef>
                <a:spcPts val="195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quality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generated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938" y="2651123"/>
            <a:ext cx="713107" cy="23646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326506" y="3613403"/>
            <a:ext cx="946785" cy="106489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5080" indent="328295">
              <a:lnSpc>
                <a:spcPct val="140000"/>
              </a:lnSpc>
              <a:spcBef>
                <a:spcPts val="145"/>
              </a:spcBef>
            </a:pPr>
            <a:r>
              <a:rPr dirty="0" sz="800" spc="-10" b="1">
                <a:solidFill>
                  <a:srgbClr val="FFFFFF"/>
                </a:solidFill>
                <a:latin typeface="Trebuchet MS"/>
                <a:cs typeface="Trebuchet MS"/>
              </a:rPr>
              <a:t>Tasks </a:t>
            </a: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dirty="0" sz="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translation </a:t>
            </a: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Question</a:t>
            </a:r>
            <a:r>
              <a:rPr dirty="0" sz="8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answering</a:t>
            </a:r>
            <a:endParaRPr sz="800">
              <a:latin typeface="Trebuchet MS"/>
              <a:cs typeface="Trebuchet MS"/>
            </a:endParaRPr>
          </a:p>
          <a:p>
            <a:pPr algn="ctr" marL="99060" marR="92075">
              <a:lnSpc>
                <a:spcPct val="140000"/>
              </a:lnSpc>
              <a:spcBef>
                <a:spcPts val="75"/>
              </a:spcBef>
            </a:pP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Summarization Annotation</a:t>
            </a:r>
            <a:r>
              <a:rPr dirty="0" sz="8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6168" y="2625040"/>
            <a:ext cx="638900" cy="28863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102670" y="3507232"/>
            <a:ext cx="572135" cy="1056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9055" marR="52705">
              <a:lnSpc>
                <a:spcPct val="131400"/>
              </a:lnSpc>
              <a:spcBef>
                <a:spcPts val="100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RedPajama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MPT-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7B</a:t>
            </a:r>
            <a:endParaRPr sz="700">
              <a:latin typeface="Trebuchet MS"/>
              <a:cs typeface="Trebuchet MS"/>
            </a:endParaRPr>
          </a:p>
          <a:p>
            <a:pPr algn="ctr" marL="12700" marR="5080">
              <a:lnSpc>
                <a:spcPct val="131400"/>
              </a:lnSpc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BloomZ</a:t>
            </a:r>
            <a:r>
              <a:rPr dirty="0" sz="7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176B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Flan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T-</a:t>
            </a:r>
            <a:r>
              <a:rPr dirty="0" sz="70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700">
              <a:latin typeface="Trebuchet MS"/>
              <a:cs typeface="Trebuchet MS"/>
            </a:endParaRPr>
          </a:p>
          <a:p>
            <a:pPr algn="ctr" marL="68580" marR="37465" indent="-24765">
              <a:lnSpc>
                <a:spcPct val="142900"/>
              </a:lnSpc>
              <a:spcBef>
                <a:spcPts val="95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DistilGPT2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GPT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NeoXT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Bloom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74845" y="4661335"/>
            <a:ext cx="828040" cy="6635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268605">
              <a:lnSpc>
                <a:spcPct val="139100"/>
              </a:lnSpc>
              <a:spcBef>
                <a:spcPts val="110"/>
              </a:spcBef>
            </a:pPr>
            <a:r>
              <a:rPr dirty="0" sz="800" spc="-10" b="1">
                <a:solidFill>
                  <a:srgbClr val="FFFFFF"/>
                </a:solidFill>
                <a:latin typeface="Trebuchet MS"/>
                <a:cs typeface="Trebuchet MS"/>
              </a:rPr>
              <a:t>Tasks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dirty="0" sz="7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translation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Question</a:t>
            </a:r>
            <a:r>
              <a:rPr dirty="0" sz="7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answering</a:t>
            </a:r>
            <a:endParaRPr sz="700">
              <a:latin typeface="Trebuchet MS"/>
              <a:cs typeface="Trebuchet MS"/>
            </a:endParaRPr>
          </a:p>
          <a:p>
            <a:pPr marL="106680">
              <a:lnSpc>
                <a:spcPct val="100000"/>
              </a:lnSpc>
              <a:spcBef>
                <a:spcPts val="459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Summarization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84839" y="2469207"/>
            <a:ext cx="11810365" cy="574675"/>
            <a:chOff x="184839" y="2469207"/>
            <a:chExt cx="11810365" cy="57467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0085" y="2578825"/>
              <a:ext cx="1036232" cy="38106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5229" y="2469207"/>
              <a:ext cx="1092370" cy="57441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0106" y="2978404"/>
              <a:ext cx="6854869" cy="3810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839" y="2978404"/>
              <a:ext cx="5983355" cy="3810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184" y="2675295"/>
              <a:ext cx="412141" cy="17419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3529" y="2678991"/>
              <a:ext cx="421427" cy="17370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8705" y="2581574"/>
              <a:ext cx="1097532" cy="39123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92848" y="2589108"/>
              <a:ext cx="1072930" cy="34552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3628901" y="3644610"/>
            <a:ext cx="828040" cy="95821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dirty="0" sz="800" spc="-10" b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endParaRPr sz="700">
              <a:latin typeface="Trebuchet MS"/>
              <a:cs typeface="Trebuchet MS"/>
            </a:endParaRPr>
          </a:p>
          <a:p>
            <a:pPr algn="ctr" marL="172720" marR="166370">
              <a:lnSpc>
                <a:spcPct val="120000"/>
              </a:lnSpc>
              <a:spcBef>
                <a:spcPts val="190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extraction</a:t>
            </a:r>
            <a:endParaRPr sz="700">
              <a:latin typeface="Trebuchet MS"/>
              <a:cs typeface="Trebuchet MS"/>
            </a:endParaRPr>
          </a:p>
          <a:p>
            <a:pPr algn="ctr" marL="12700" marR="5080">
              <a:lnSpc>
                <a:spcPct val="142900"/>
              </a:lnSpc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Question</a:t>
            </a:r>
            <a:r>
              <a:rPr dirty="0" sz="7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answering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Summarization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45086" y="3510279"/>
            <a:ext cx="81343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429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Contextual</a:t>
            </a:r>
            <a:r>
              <a:rPr dirty="0" sz="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answers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Summarize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Paraphrase</a:t>
            </a:r>
            <a:endParaRPr sz="700">
              <a:latin typeface="Trebuchet MS"/>
              <a:cs typeface="Trebuchet MS"/>
            </a:endParaRPr>
          </a:p>
          <a:p>
            <a:pPr algn="ctr" marL="35560" marR="28575">
              <a:lnSpc>
                <a:spcPct val="128600"/>
              </a:lnSpc>
              <a:spcBef>
                <a:spcPts val="12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Grammatical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correction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72900" y="4387595"/>
            <a:ext cx="756920" cy="151320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434"/>
              </a:spcBef>
            </a:pPr>
            <a:r>
              <a:rPr dirty="0" sz="800" spc="-10" b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endParaRPr sz="800">
              <a:latin typeface="Trebuchet MS"/>
              <a:cs typeface="Trebuchet MS"/>
            </a:endParaRPr>
          </a:p>
          <a:p>
            <a:pPr algn="ctr" marL="127000" marR="119380" indent="635">
              <a:lnSpc>
                <a:spcPct val="114999"/>
              </a:lnSpc>
              <a:spcBef>
                <a:spcPts val="315"/>
              </a:spcBef>
            </a:pPr>
            <a:r>
              <a:rPr dirty="0" sz="800">
                <a:solidFill>
                  <a:srgbClr val="FFFFFF"/>
                </a:solidFill>
                <a:latin typeface="Trebuchet MS"/>
                <a:cs typeface="Trebuchet MS"/>
              </a:rPr>
              <a:t>Long-</a:t>
            </a:r>
            <a:r>
              <a:rPr dirty="0" sz="800" spc="-20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endParaRPr sz="800">
              <a:latin typeface="Trebuchet MS"/>
              <a:cs typeface="Trebuchet MS"/>
            </a:endParaRPr>
          </a:p>
          <a:p>
            <a:pPr algn="ctr" marL="27940" marR="20320">
              <a:lnSpc>
                <a:spcPct val="140000"/>
              </a:lnSpc>
              <a:spcBef>
                <a:spcPts val="45"/>
              </a:spcBef>
            </a:pP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Summarization Paraphrasing </a:t>
            </a:r>
            <a:r>
              <a:rPr dirty="0" sz="800" spc="-20">
                <a:solidFill>
                  <a:srgbClr val="FFFFFF"/>
                </a:solidFill>
                <a:latin typeface="Trebuchet MS"/>
                <a:cs typeface="Trebuchet MS"/>
              </a:rPr>
              <a:t>Chat</a:t>
            </a:r>
            <a:endParaRPr sz="800">
              <a:latin typeface="Trebuchet MS"/>
              <a:cs typeface="Trebuchet MS"/>
            </a:endParaRPr>
          </a:p>
          <a:p>
            <a:pPr algn="ctr" marL="102235" marR="94615">
              <a:lnSpc>
                <a:spcPct val="125000"/>
              </a:lnSpc>
              <a:spcBef>
                <a:spcPts val="120"/>
              </a:spcBef>
            </a:pP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Information extraction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744607" y="3614129"/>
            <a:ext cx="828040" cy="141541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dirty="0" sz="800" spc="-10" b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800">
              <a:latin typeface="Trebuchet MS"/>
              <a:cs typeface="Trebuchet MS"/>
            </a:endParaRPr>
          </a:p>
          <a:p>
            <a:pPr algn="ctr" marL="22225" marR="15240">
              <a:lnSpc>
                <a:spcPct val="142900"/>
              </a:lnSpc>
              <a:spcBef>
                <a:spcPts val="75"/>
              </a:spcBef>
            </a:pP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Keyword</a:t>
            </a:r>
            <a:r>
              <a:rPr dirty="0" sz="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extraction</a:t>
            </a:r>
            <a:endParaRPr sz="700">
              <a:latin typeface="Trebuchet MS"/>
              <a:cs typeface="Trebuchet MS"/>
            </a:endParaRPr>
          </a:p>
          <a:p>
            <a:pPr algn="ctr" marL="172720" marR="166370">
              <a:lnSpc>
                <a:spcPct val="120000"/>
              </a:lnSpc>
              <a:spcBef>
                <a:spcPts val="195"/>
              </a:spcBef>
            </a:pP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extraction</a:t>
            </a:r>
            <a:endParaRPr sz="700">
              <a:latin typeface="Trebuchet MS"/>
              <a:cs typeface="Trebuchet MS"/>
            </a:endParaRPr>
          </a:p>
          <a:p>
            <a:pPr algn="ctr" marL="12700" marR="5080">
              <a:lnSpc>
                <a:spcPct val="142900"/>
              </a:lnSpc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Question</a:t>
            </a:r>
            <a:r>
              <a:rPr dirty="0" sz="7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answering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Summarization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Sentiment</a:t>
            </a:r>
            <a:r>
              <a:rPr dirty="0" sz="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13140" y="2689298"/>
            <a:ext cx="502269" cy="160117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2413491" y="3549903"/>
            <a:ext cx="52260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7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26" name="object 26" descr=""/>
          <p:cNvSpPr txBox="1"/>
          <p:nvPr/>
        </p:nvSpPr>
        <p:spPr>
          <a:xfrm>
            <a:off x="2261091" y="3766529"/>
            <a:ext cx="828040" cy="107124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dirty="0" sz="800" spc="-10" b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800">
              <a:latin typeface="Trebuchet MS"/>
              <a:cs typeface="Trebuchet MS"/>
            </a:endParaRPr>
          </a:p>
          <a:p>
            <a:pPr algn="ctr" marL="12065" marR="5080">
              <a:lnSpc>
                <a:spcPct val="130900"/>
              </a:lnSpc>
              <a:spcBef>
                <a:spcPts val="18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Question</a:t>
            </a:r>
            <a:r>
              <a:rPr dirty="0" sz="7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answering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Chat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Summarization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Paraphrasing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Sentiment</a:t>
            </a:r>
            <a:r>
              <a:rPr dirty="0" sz="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endParaRPr sz="700">
              <a:latin typeface="Trebuchet MS"/>
              <a:cs typeface="Trebuchet MS"/>
            </a:endParaRPr>
          </a:p>
        </p:txBody>
      </p:sp>
      <p:graphicFrame>
        <p:nvGraphicFramePr>
          <p:cNvPr id="27" name="object 27" descr=""/>
          <p:cNvGraphicFramePr>
            <a:graphicFrameLocks noGrp="1"/>
          </p:cNvGraphicFramePr>
          <p:nvPr/>
        </p:nvGraphicFramePr>
        <p:xfrm>
          <a:off x="996712" y="3119831"/>
          <a:ext cx="10137775" cy="428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925"/>
                <a:gridCol w="1562735"/>
                <a:gridCol w="1137919"/>
                <a:gridCol w="1457325"/>
                <a:gridCol w="1529079"/>
                <a:gridCol w="1207134"/>
                <a:gridCol w="1247775"/>
                <a:gridCol w="1073150"/>
              </a:tblGrid>
              <a:tr h="151765">
                <a:tc>
                  <a:txBody>
                    <a:bodyPr/>
                    <a:lstStyle/>
                    <a:p>
                      <a:pPr algn="ctr" marR="2057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ctr" marR="46990">
                        <a:lnSpc>
                          <a:spcPts val="940"/>
                        </a:lnSpc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ctr" marR="106045">
                        <a:lnSpc>
                          <a:spcPct val="100000"/>
                        </a:lnSpc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77825">
                        <a:lnSpc>
                          <a:spcPts val="940"/>
                        </a:lnSpc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6350"/>
                </a:tc>
                <a:tc>
                  <a:txBody>
                    <a:bodyPr/>
                    <a:lstStyle/>
                    <a:p>
                      <a:pPr algn="ctr" marL="40322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15240"/>
                </a:tc>
              </a:tr>
              <a:tr h="146050">
                <a:tc>
                  <a:txBody>
                    <a:bodyPr/>
                    <a:lstStyle/>
                    <a:p>
                      <a:pPr algn="ctr" marR="2070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Jurassic-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dirty="0" sz="700" spc="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Ultra,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15875"/>
                </a:tc>
                <a:tc>
                  <a:txBody>
                    <a:bodyPr/>
                    <a:lstStyle/>
                    <a:p>
                      <a:pPr algn="ctr" marR="469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Llama 2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7B,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13B,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70B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9525"/>
                </a:tc>
                <a:tc>
                  <a:txBody>
                    <a:bodyPr/>
                    <a:lstStyle/>
                    <a:p>
                      <a:pPr algn="ctr" marR="133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7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Command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15875"/>
                </a:tc>
                <a:tc>
                  <a:txBody>
                    <a:bodyPr/>
                    <a:lstStyle/>
                    <a:p>
                      <a:pPr algn="ctr" marL="7493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Falcon-7B,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40B,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180B,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15875"/>
                </a:tc>
                <a:tc>
                  <a:txBody>
                    <a:bodyPr/>
                    <a:lstStyle/>
                    <a:p>
                      <a:pPr algn="ctr" marR="107314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Stable</a:t>
                      </a:r>
                      <a:r>
                        <a:rPr dirty="0" sz="700" spc="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Diffusion</a:t>
                      </a:r>
                      <a:r>
                        <a:rPr dirty="0" sz="700" spc="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XL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1.0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Lyra-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9525"/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7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Dolly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19050"/>
                </a:tc>
                <a:tc>
                  <a:txBody>
                    <a:bodyPr/>
                    <a:lstStyle/>
                    <a:p>
                      <a:pPr algn="ctr" marL="403225">
                        <a:lnSpc>
                          <a:spcPts val="835"/>
                        </a:lnSpc>
                        <a:spcBef>
                          <a:spcPts val="215"/>
                        </a:spcBef>
                      </a:pPr>
                      <a:r>
                        <a:rPr dirty="0" sz="8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AlexaTM</a:t>
                      </a:r>
                      <a:r>
                        <a:rPr dirty="0" sz="8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8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20B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B="0" marT="27305"/>
                </a:tc>
              </a:tr>
              <a:tr h="130810">
                <a:tc>
                  <a:txBody>
                    <a:bodyPr/>
                    <a:lstStyle/>
                    <a:p>
                      <a:pPr algn="ctr" marR="206375">
                        <a:lnSpc>
                          <a:spcPts val="825"/>
                        </a:lnSpc>
                      </a:pPr>
                      <a:r>
                        <a:rPr dirty="0" sz="7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Mid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469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Code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Llama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7B,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13B,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34B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 marR="12700">
                        <a:lnSpc>
                          <a:spcPts val="755"/>
                        </a:lnSpc>
                        <a:spcBef>
                          <a:spcPts val="175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Cohere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Light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ts val="800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Mistral</a:t>
                      </a:r>
                      <a:r>
                        <a:rPr dirty="0" sz="700" spc="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7B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38480">
                        <a:lnSpc>
                          <a:spcPts val="780"/>
                        </a:lnSpc>
                        <a:spcBef>
                          <a:spcPts val="150"/>
                        </a:spcBef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2.1</a:t>
                      </a:r>
                      <a:r>
                        <a:rPr dirty="0" sz="7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base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19050"/>
                </a:tc>
                <a:tc>
                  <a:txBody>
                    <a:bodyPr/>
                    <a:lstStyle/>
                    <a:p>
                      <a:pPr marL="361315">
                        <a:lnSpc>
                          <a:spcPts val="775"/>
                        </a:lnSpc>
                      </a:pPr>
                      <a:r>
                        <a:rPr dirty="0" sz="7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10B,</a:t>
                      </a:r>
                      <a:r>
                        <a:rPr dirty="0" sz="7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Mini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8" name="object 28" descr=""/>
          <p:cNvSpPr txBox="1"/>
          <p:nvPr/>
        </p:nvSpPr>
        <p:spPr>
          <a:xfrm>
            <a:off x="9041341" y="3516158"/>
            <a:ext cx="828040" cy="107759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dirty="0" sz="800" spc="-10" b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800">
              <a:latin typeface="Trebuchet MS"/>
              <a:cs typeface="Trebuchet MS"/>
            </a:endParaRPr>
          </a:p>
          <a:p>
            <a:pPr algn="ctr" marL="12700" marR="5080">
              <a:lnSpc>
                <a:spcPct val="130900"/>
              </a:lnSpc>
              <a:spcBef>
                <a:spcPts val="20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Question</a:t>
            </a:r>
            <a:r>
              <a:rPr dirty="0" sz="7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answering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Chat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Summarization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Paraphrasing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Sentiment</a:t>
            </a:r>
            <a:r>
              <a:rPr dirty="0" sz="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dirty="0" sz="7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80"/>
              <a:t>Get</a:t>
            </a:r>
            <a:r>
              <a:rPr dirty="0" sz="3200" spc="-305"/>
              <a:t> </a:t>
            </a:r>
            <a:r>
              <a:rPr dirty="0" sz="3200" spc="-100"/>
              <a:t>started</a:t>
            </a:r>
            <a:r>
              <a:rPr dirty="0" sz="3200" spc="-305"/>
              <a:t> </a:t>
            </a:r>
            <a:r>
              <a:rPr dirty="0" sz="3200" spc="-70"/>
              <a:t>with</a:t>
            </a:r>
            <a:r>
              <a:rPr dirty="0" sz="3200" spc="-305"/>
              <a:t> </a:t>
            </a:r>
            <a:r>
              <a:rPr dirty="0" sz="3200" spc="-55"/>
              <a:t>Gen</a:t>
            </a:r>
            <a:r>
              <a:rPr dirty="0" sz="3200" spc="-305"/>
              <a:t> </a:t>
            </a:r>
            <a:r>
              <a:rPr dirty="0" sz="3200" spc="60"/>
              <a:t>AI</a:t>
            </a:r>
            <a:r>
              <a:rPr dirty="0" sz="3200" spc="-310"/>
              <a:t> </a:t>
            </a:r>
            <a:r>
              <a:rPr dirty="0" sz="3200"/>
              <a:t>on</a:t>
            </a:r>
            <a:r>
              <a:rPr dirty="0" sz="3200" spc="-305"/>
              <a:t> </a:t>
            </a:r>
            <a:r>
              <a:rPr dirty="0" sz="3200" spc="-10"/>
              <a:t>SageMaker</a:t>
            </a:r>
            <a:r>
              <a:rPr dirty="0" sz="3200" spc="-305"/>
              <a:t> </a:t>
            </a:r>
            <a:r>
              <a:rPr dirty="0" sz="3200" spc="-10"/>
              <a:t>using</a:t>
            </a:r>
            <a:r>
              <a:rPr dirty="0" sz="3200" spc="-300"/>
              <a:t> </a:t>
            </a:r>
            <a:r>
              <a:rPr dirty="0" sz="3200" spc="-20"/>
              <a:t>JumpStart</a:t>
            </a:r>
            <a:endParaRPr sz="3200"/>
          </a:p>
        </p:txBody>
      </p:sp>
      <p:sp>
        <p:nvSpPr>
          <p:cNvPr id="4" name="object 4" descr=""/>
          <p:cNvSpPr txBox="1"/>
          <p:nvPr/>
        </p:nvSpPr>
        <p:spPr>
          <a:xfrm>
            <a:off x="2333480" y="5516371"/>
            <a:ext cx="671639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04775" marR="5080" indent="-92075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Discover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closed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providers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customize,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instances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314163" y="1403159"/>
            <a:ext cx="9241790" cy="3631565"/>
            <a:chOff x="1314163" y="1403159"/>
            <a:chExt cx="9241790" cy="363156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163" y="1403159"/>
              <a:ext cx="4115997" cy="30928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7419" y="1626609"/>
              <a:ext cx="4388665" cy="30931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8031" y="1971514"/>
              <a:ext cx="3417642" cy="306319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84918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Review</a:t>
            </a:r>
            <a:r>
              <a:rPr dirty="0" spc="-330"/>
              <a:t> </a:t>
            </a:r>
            <a:r>
              <a:rPr dirty="0" spc="-20"/>
              <a:t>model</a:t>
            </a:r>
            <a:r>
              <a:rPr dirty="0" spc="-325"/>
              <a:t> </a:t>
            </a:r>
            <a:r>
              <a:rPr dirty="0" spc="-75"/>
              <a:t>details</a:t>
            </a:r>
            <a:r>
              <a:rPr dirty="0" spc="-330"/>
              <a:t> </a:t>
            </a:r>
            <a:r>
              <a:rPr dirty="0"/>
              <a:t>and</a:t>
            </a:r>
            <a:r>
              <a:rPr dirty="0" spc="-320"/>
              <a:t> </a:t>
            </a:r>
            <a:r>
              <a:rPr dirty="0" spc="-80"/>
              <a:t>take</a:t>
            </a:r>
            <a:r>
              <a:rPr dirty="0" spc="-325"/>
              <a:t> </a:t>
            </a:r>
            <a:r>
              <a:rPr dirty="0" spc="-10"/>
              <a:t>action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856687" y="1404789"/>
            <a:ext cx="4754880" cy="4493895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Details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provider:</a:t>
            </a:r>
            <a:endParaRPr sz="2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50"/>
              </a:spcBef>
              <a:buSzPct val="91666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size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description</a:t>
            </a:r>
            <a:endParaRPr sz="24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15"/>
              </a:spcBef>
              <a:buSzPct val="91666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License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endParaRPr sz="24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10"/>
              </a:spcBef>
              <a:buSzPct val="91666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how-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dirty="0" sz="2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action:</a:t>
            </a:r>
            <a:endParaRPr sz="2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50"/>
              </a:spcBef>
              <a:buSzPct val="91666"/>
              <a:buChar char="•"/>
              <a:tabLst>
                <a:tab pos="240665" algn="l"/>
                <a:tab pos="241300" algn="l"/>
              </a:tabLst>
            </a:pP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endParaRPr sz="24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15"/>
              </a:spcBef>
              <a:buSzPct val="91666"/>
              <a:buChar char="•"/>
              <a:tabLst>
                <a:tab pos="240665" algn="l"/>
                <a:tab pos="241300" algn="l"/>
              </a:tabLst>
            </a:pP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endParaRPr sz="24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SzPct val="91666"/>
              <a:buChar char="•"/>
              <a:tabLst>
                <a:tab pos="240665" algn="l"/>
                <a:tab pos="24130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View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snippet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536" y="1410511"/>
            <a:ext cx="4810086" cy="4659548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Deploy</a:t>
            </a:r>
            <a:r>
              <a:rPr dirty="0" spc="-315"/>
              <a:t> </a:t>
            </a:r>
            <a:r>
              <a:rPr dirty="0" spc="-25"/>
              <a:t>to</a:t>
            </a:r>
            <a:r>
              <a:rPr dirty="0" spc="-320"/>
              <a:t> </a:t>
            </a:r>
            <a:r>
              <a:rPr dirty="0"/>
              <a:t>SageMaker</a:t>
            </a:r>
            <a:r>
              <a:rPr dirty="0" spc="-310"/>
              <a:t> </a:t>
            </a:r>
            <a:r>
              <a:rPr dirty="0" spc="-70"/>
              <a:t>with</a:t>
            </a:r>
            <a:r>
              <a:rPr dirty="0" spc="-315"/>
              <a:t> </a:t>
            </a:r>
            <a:r>
              <a:rPr dirty="0" spc="-145"/>
              <a:t>just</a:t>
            </a:r>
            <a:r>
              <a:rPr dirty="0" spc="-320"/>
              <a:t> </a:t>
            </a:r>
            <a:r>
              <a:rPr dirty="0"/>
              <a:t>a</a:t>
            </a:r>
            <a:r>
              <a:rPr dirty="0" spc="-315"/>
              <a:t> </a:t>
            </a:r>
            <a:r>
              <a:rPr dirty="0" spc="-95"/>
              <a:t>few</a:t>
            </a:r>
            <a:r>
              <a:rPr dirty="0" spc="-330"/>
              <a:t> </a:t>
            </a:r>
            <a:r>
              <a:rPr dirty="0" spc="-20"/>
              <a:t>clicks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932455" y="2316988"/>
            <a:ext cx="5854065" cy="20066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40"/>
              </a:spcBef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One-</a:t>
            </a:r>
            <a:r>
              <a:rPr dirty="0" sz="2800" spc="-55">
                <a:solidFill>
                  <a:srgbClr val="FFFFFF"/>
                </a:solidFill>
                <a:latin typeface="Trebuchet MS"/>
                <a:cs typeface="Trebuchet MS"/>
              </a:rPr>
              <a:t>click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defaults</a:t>
            </a:r>
            <a:endParaRPr sz="2800">
              <a:latin typeface="Trebuchet MS"/>
              <a:cs typeface="Trebuchet MS"/>
            </a:endParaRPr>
          </a:p>
          <a:p>
            <a:pPr marL="469265" marR="338455" indent="-456565">
              <a:lnSpc>
                <a:spcPts val="3000"/>
              </a:lnSpc>
              <a:spcBef>
                <a:spcPts val="1240"/>
              </a:spcBef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Configure for</a:t>
            </a:r>
            <a:r>
              <a:rPr dirty="0" sz="2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Trebuchet MS"/>
                <a:cs typeface="Trebuchet MS"/>
              </a:rPr>
              <a:t>cost,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throughput,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latency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800"/>
              </a:spcBef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VPC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settings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04800" y="1415981"/>
            <a:ext cx="5325110" cy="4438650"/>
            <a:chOff x="304800" y="1415981"/>
            <a:chExt cx="5325110" cy="443865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1415981"/>
              <a:ext cx="3569638" cy="37035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5518" y="2382559"/>
              <a:ext cx="3254289" cy="347207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302378" y="1562100"/>
            <a:ext cx="4139565" cy="1174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Choice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leading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customization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302378" y="3250691"/>
            <a:ext cx="45307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Retrieval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Augmented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(RAG)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02378" y="4094988"/>
            <a:ext cx="41408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execute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multistep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19507" y="4939284"/>
            <a:ext cx="32334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Security,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privacy,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safety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6901" y="3262884"/>
            <a:ext cx="470598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725"/>
              </a:lnSpc>
              <a:spcBef>
                <a:spcPts val="100"/>
              </a:spcBef>
            </a:pPr>
            <a:r>
              <a:rPr dirty="0" sz="3200" spc="1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90400"/>
              </a:lnSpc>
              <a:spcBef>
                <a:spcPts val="160"/>
              </a:spcBef>
            </a:pPr>
            <a:r>
              <a:rPr dirty="0" sz="2400">
                <a:solidFill>
                  <a:srgbClr val="7CE8F4"/>
                </a:solidFill>
                <a:latin typeface="Trebuchet MS"/>
                <a:cs typeface="Trebuchet MS"/>
              </a:rPr>
              <a:t>The</a:t>
            </a:r>
            <a:r>
              <a:rPr dirty="0" sz="2400" spc="-60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7CE8F4"/>
                </a:solidFill>
                <a:latin typeface="Trebuchet MS"/>
                <a:cs typeface="Trebuchet MS"/>
              </a:rPr>
              <a:t>easiest</a:t>
            </a:r>
            <a:r>
              <a:rPr dirty="0" sz="2400" spc="-55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7CE8F4"/>
                </a:solidFill>
                <a:latin typeface="Trebuchet MS"/>
                <a:cs typeface="Trebuchet MS"/>
              </a:rPr>
              <a:t>way</a:t>
            </a:r>
            <a:r>
              <a:rPr dirty="0" sz="2400" spc="-55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7CE8F4"/>
                </a:solidFill>
                <a:latin typeface="Trebuchet MS"/>
                <a:cs typeface="Trebuchet MS"/>
              </a:rPr>
              <a:t>to</a:t>
            </a:r>
            <a:r>
              <a:rPr dirty="0" sz="2400" spc="-65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7CE8F4"/>
                </a:solidFill>
                <a:latin typeface="Trebuchet MS"/>
                <a:cs typeface="Trebuchet MS"/>
              </a:rPr>
              <a:t>build</a:t>
            </a:r>
            <a:r>
              <a:rPr dirty="0" sz="2400" spc="-65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7CE8F4"/>
                </a:solidFill>
                <a:latin typeface="Trebuchet MS"/>
                <a:cs typeface="Trebuchet MS"/>
              </a:rPr>
              <a:t>and</a:t>
            </a:r>
            <a:r>
              <a:rPr dirty="0" sz="2400" spc="-65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7CE8F4"/>
                </a:solidFill>
                <a:latin typeface="Trebuchet MS"/>
                <a:cs typeface="Trebuchet MS"/>
              </a:rPr>
              <a:t>scale </a:t>
            </a:r>
            <a:r>
              <a:rPr dirty="0" sz="2400">
                <a:solidFill>
                  <a:srgbClr val="7CE8F4"/>
                </a:solidFill>
                <a:latin typeface="Trebuchet MS"/>
                <a:cs typeface="Trebuchet MS"/>
              </a:rPr>
              <a:t>generative</a:t>
            </a:r>
            <a:r>
              <a:rPr dirty="0" sz="2400" spc="-60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7CE8F4"/>
                </a:solidFill>
                <a:latin typeface="Trebuchet MS"/>
                <a:cs typeface="Trebuchet MS"/>
              </a:rPr>
              <a:t>AI</a:t>
            </a:r>
            <a:r>
              <a:rPr dirty="0" sz="2400" spc="-65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7CE8F4"/>
                </a:solidFill>
                <a:latin typeface="Trebuchet MS"/>
                <a:cs typeface="Trebuchet MS"/>
              </a:rPr>
              <a:t>applications</a:t>
            </a:r>
            <a:r>
              <a:rPr dirty="0" sz="2400" spc="-60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7CE8F4"/>
                </a:solidFill>
                <a:latin typeface="Trebuchet MS"/>
                <a:cs typeface="Trebuchet MS"/>
              </a:rPr>
              <a:t>with </a:t>
            </a:r>
            <a:r>
              <a:rPr dirty="0" sz="2400">
                <a:solidFill>
                  <a:srgbClr val="7CE8F4"/>
                </a:solidFill>
                <a:latin typeface="Trebuchet MS"/>
                <a:cs typeface="Trebuchet MS"/>
              </a:rPr>
              <a:t>foundation</a:t>
            </a:r>
            <a:r>
              <a:rPr dirty="0" sz="2400" spc="285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7CE8F4"/>
                </a:solidFill>
                <a:latin typeface="Trebuchet MS"/>
                <a:cs typeface="Trebuchet MS"/>
              </a:rPr>
              <a:t>models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6475" y="1391351"/>
            <a:ext cx="19051" cy="4075297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536448" y="1642872"/>
            <a:ext cx="1572895" cy="1569720"/>
            <a:chOff x="536448" y="1642872"/>
            <a:chExt cx="1572895" cy="156972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48" y="1642872"/>
              <a:ext cx="1572768" cy="156971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076" y="1704974"/>
              <a:ext cx="1390650" cy="139065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582" y="1945482"/>
              <a:ext cx="909638" cy="90963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48947" y="1455406"/>
            <a:ext cx="10972800" cy="2931160"/>
          </a:xfrm>
          <a:prstGeom prst="rect">
            <a:avLst/>
          </a:prstGeom>
          <a:ln w="9525">
            <a:solidFill>
              <a:srgbClr val="B0BCBC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dirty="0" sz="2000">
                <a:solidFill>
                  <a:srgbClr val="C586C0"/>
                </a:solidFill>
                <a:latin typeface="Trebuchet MS"/>
                <a:cs typeface="Trebuchet MS"/>
              </a:rPr>
              <a:t>from</a:t>
            </a:r>
            <a:r>
              <a:rPr dirty="0" sz="2000" spc="45">
                <a:solidFill>
                  <a:srgbClr val="C586C0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sagemaker.jumpstart.model</a:t>
            </a:r>
            <a:r>
              <a:rPr dirty="0" sz="2000" spc="5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586C0"/>
                </a:solidFill>
                <a:latin typeface="Trebuchet MS"/>
                <a:cs typeface="Trebuchet MS"/>
              </a:rPr>
              <a:t>import</a:t>
            </a:r>
            <a:r>
              <a:rPr dirty="0" sz="2000" spc="40">
                <a:solidFill>
                  <a:srgbClr val="C586C0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JumpStartModel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rebuchet MS"/>
              <a:cs typeface="Trebuchet MS"/>
            </a:endParaRPr>
          </a:p>
          <a:p>
            <a:pPr marL="1005205" marR="4703445" indent="-914400">
              <a:lnSpc>
                <a:spcPct val="100000"/>
              </a:lnSpc>
            </a:pPr>
            <a:r>
              <a:rPr dirty="0" sz="2000">
                <a:solidFill>
                  <a:srgbClr val="9CDCFE"/>
                </a:solidFill>
                <a:latin typeface="Trebuchet MS"/>
                <a:cs typeface="Trebuchet MS"/>
              </a:rPr>
              <a:t>pretrained_model</a:t>
            </a:r>
            <a:r>
              <a:rPr dirty="0" sz="2000" spc="-55">
                <a:solidFill>
                  <a:srgbClr val="9CDCFE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C586C0"/>
                </a:solidFill>
                <a:latin typeface="Trebuchet MS"/>
                <a:cs typeface="Trebuchet MS"/>
              </a:rPr>
              <a:t>=</a:t>
            </a:r>
            <a:r>
              <a:rPr dirty="0" sz="2000" spc="-55">
                <a:solidFill>
                  <a:srgbClr val="C586C0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JumpStartModel( </a:t>
            </a:r>
            <a:r>
              <a:rPr dirty="0" sz="2000">
                <a:solidFill>
                  <a:srgbClr val="C586C0"/>
                </a:solidFill>
                <a:latin typeface="Trebuchet MS"/>
                <a:cs typeface="Trebuchet MS"/>
              </a:rPr>
              <a:t>model_id</a:t>
            </a:r>
            <a:r>
              <a:rPr dirty="0" sz="2000">
                <a:solidFill>
                  <a:srgbClr val="CCCCCC"/>
                </a:solidFill>
                <a:latin typeface="Trebuchet MS"/>
                <a:cs typeface="Trebuchet MS"/>
              </a:rPr>
              <a:t>=</a:t>
            </a:r>
            <a:r>
              <a:rPr dirty="0" sz="2000">
                <a:solidFill>
                  <a:srgbClr val="CE9178"/>
                </a:solidFill>
                <a:latin typeface="Trebuchet MS"/>
                <a:cs typeface="Trebuchet MS"/>
              </a:rPr>
              <a:t>"meta-textgeneration-llama-</a:t>
            </a:r>
            <a:r>
              <a:rPr dirty="0" sz="2000" spc="75">
                <a:solidFill>
                  <a:srgbClr val="CE9178"/>
                </a:solidFill>
                <a:latin typeface="Trebuchet MS"/>
                <a:cs typeface="Trebuchet MS"/>
              </a:rPr>
              <a:t>2-</a:t>
            </a:r>
            <a:r>
              <a:rPr dirty="0" sz="2000" spc="-20">
                <a:solidFill>
                  <a:srgbClr val="CE9178"/>
                </a:solidFill>
                <a:latin typeface="Trebuchet MS"/>
                <a:cs typeface="Trebuchet MS"/>
              </a:rPr>
              <a:t>7b"</a:t>
            </a:r>
            <a:r>
              <a:rPr dirty="0" sz="2000" spc="-20">
                <a:solidFill>
                  <a:srgbClr val="CCCCCC"/>
                </a:solidFill>
                <a:latin typeface="Trebuchet MS"/>
                <a:cs typeface="Trebuchet MS"/>
              </a:rPr>
              <a:t>, </a:t>
            </a:r>
            <a:r>
              <a:rPr dirty="0" sz="2000">
                <a:solidFill>
                  <a:srgbClr val="C586C0"/>
                </a:solidFill>
                <a:latin typeface="Trebuchet MS"/>
                <a:cs typeface="Trebuchet MS"/>
              </a:rPr>
              <a:t>model_version</a:t>
            </a:r>
            <a:r>
              <a:rPr dirty="0" sz="2000">
                <a:solidFill>
                  <a:srgbClr val="CCCCCC"/>
                </a:solidFill>
                <a:latin typeface="Trebuchet MS"/>
                <a:cs typeface="Trebuchet MS"/>
              </a:rPr>
              <a:t>=</a:t>
            </a:r>
            <a:r>
              <a:rPr dirty="0" sz="2000" spc="27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E9178"/>
                </a:solidFill>
                <a:latin typeface="Trebuchet MS"/>
                <a:cs typeface="Trebuchet MS"/>
              </a:rPr>
              <a:t>”2.*”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)</a:t>
            </a:r>
            <a:endParaRPr sz="2000">
              <a:latin typeface="Trebuchet MS"/>
              <a:cs typeface="Trebuchet MS"/>
            </a:endParaRPr>
          </a:p>
          <a:p>
            <a:pPr marL="91440" marR="5771515">
              <a:lnSpc>
                <a:spcPct val="166000"/>
              </a:lnSpc>
              <a:spcBef>
                <a:spcPts val="815"/>
              </a:spcBef>
            </a:pPr>
            <a:r>
              <a:rPr dirty="0" sz="2000" spc="-10">
                <a:solidFill>
                  <a:srgbClr val="9CDCFE"/>
                </a:solidFill>
                <a:latin typeface="Trebuchet MS"/>
                <a:cs typeface="Trebuchet MS"/>
              </a:rPr>
              <a:t>predictor</a:t>
            </a:r>
            <a:r>
              <a:rPr dirty="0" sz="2000" spc="-80">
                <a:solidFill>
                  <a:srgbClr val="9CDCFE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CCCCCC"/>
                </a:solidFill>
                <a:latin typeface="Trebuchet MS"/>
                <a:cs typeface="Trebuchet MS"/>
              </a:rPr>
              <a:t>=</a:t>
            </a:r>
            <a:r>
              <a:rPr dirty="0" sz="2000" spc="-75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9CDCFE"/>
                </a:solidFill>
                <a:latin typeface="Trebuchet MS"/>
                <a:cs typeface="Trebuchet MS"/>
              </a:rPr>
              <a:t>pretrained_model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.deploy() </a:t>
            </a:r>
            <a:r>
              <a:rPr dirty="0" sz="2000">
                <a:solidFill>
                  <a:srgbClr val="9CDCFE"/>
                </a:solidFill>
                <a:latin typeface="Trebuchet MS"/>
                <a:cs typeface="Trebuchet MS"/>
              </a:rPr>
              <a:t>prediction</a:t>
            </a:r>
            <a:r>
              <a:rPr dirty="0" sz="2000" spc="-95">
                <a:solidFill>
                  <a:srgbClr val="9CDCFE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D4D4D4"/>
                </a:solidFill>
                <a:latin typeface="Trebuchet MS"/>
                <a:cs typeface="Trebuchet MS"/>
              </a:rPr>
              <a:t>=</a:t>
            </a:r>
            <a:r>
              <a:rPr dirty="0" sz="2000" spc="-95">
                <a:solidFill>
                  <a:srgbClr val="D4D4D4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9CDCFE"/>
                </a:solidFill>
                <a:latin typeface="Trebuchet MS"/>
                <a:cs typeface="Trebuchet MS"/>
              </a:rPr>
              <a:t>predictor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.predict(sample_input)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3630" y="174243"/>
            <a:ext cx="8721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SageMaker</a:t>
            </a:r>
            <a:r>
              <a:rPr dirty="0" spc="-295"/>
              <a:t> </a:t>
            </a:r>
            <a:r>
              <a:rPr dirty="0" spc="-70"/>
              <a:t>JumpStart</a:t>
            </a:r>
            <a:r>
              <a:rPr dirty="0" spc="-305"/>
              <a:t> </a:t>
            </a:r>
            <a:r>
              <a:rPr dirty="0" spc="175"/>
              <a:t>SDK</a:t>
            </a:r>
            <a:r>
              <a:rPr dirty="0" spc="-290"/>
              <a:t> </a:t>
            </a:r>
            <a:r>
              <a:rPr dirty="0" spc="-140"/>
              <a:t>experience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526904" y="941323"/>
            <a:ext cx="3989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66C02"/>
                </a:solidFill>
                <a:latin typeface="Trebuchet MS"/>
                <a:cs typeface="Trebuchet MS"/>
              </a:rPr>
              <a:t>Deploy</a:t>
            </a:r>
            <a:r>
              <a:rPr dirty="0" sz="1800" spc="10" b="1">
                <a:solidFill>
                  <a:srgbClr val="F66C02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66C02"/>
                </a:solidFill>
                <a:latin typeface="Trebuchet MS"/>
                <a:cs typeface="Trebuchet MS"/>
              </a:rPr>
              <a:t>pre-trained</a:t>
            </a:r>
            <a:r>
              <a:rPr dirty="0" sz="1800" spc="15" b="1">
                <a:solidFill>
                  <a:srgbClr val="F66C02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66C02"/>
                </a:solidFill>
                <a:latin typeface="Trebuchet MS"/>
                <a:cs typeface="Trebuchet MS"/>
              </a:rPr>
              <a:t>JumpStart</a:t>
            </a:r>
            <a:r>
              <a:rPr dirty="0" sz="1800" spc="20" b="1">
                <a:solidFill>
                  <a:srgbClr val="F66C02"/>
                </a:solidFill>
                <a:latin typeface="Trebuchet MS"/>
                <a:cs typeface="Trebuchet MS"/>
              </a:rPr>
              <a:t> </a:t>
            </a:r>
            <a:r>
              <a:rPr dirty="0" sz="1800" spc="45" b="1">
                <a:solidFill>
                  <a:srgbClr val="F66C02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Taking</a:t>
            </a:r>
            <a:r>
              <a:rPr dirty="0" spc="-305"/>
              <a:t> </a:t>
            </a:r>
            <a:r>
              <a:rPr dirty="0" spc="-25"/>
              <a:t>to</a:t>
            </a:r>
            <a:r>
              <a:rPr dirty="0" spc="-305"/>
              <a:t> </a:t>
            </a:r>
            <a:r>
              <a:rPr dirty="0" spc="-110"/>
              <a:t>production:</a:t>
            </a:r>
            <a:r>
              <a:rPr dirty="0" spc="-315"/>
              <a:t> </a:t>
            </a:r>
            <a:r>
              <a:rPr dirty="0" spc="-60">
                <a:solidFill>
                  <a:srgbClr val="94E9FF"/>
                </a:solidFill>
              </a:rPr>
              <a:t>Real-</a:t>
            </a:r>
            <a:r>
              <a:rPr dirty="0" spc="-75">
                <a:solidFill>
                  <a:srgbClr val="94E9FF"/>
                </a:solidFill>
              </a:rPr>
              <a:t>time</a:t>
            </a:r>
            <a:r>
              <a:rPr dirty="0" spc="-310">
                <a:solidFill>
                  <a:srgbClr val="94E9FF"/>
                </a:solidFill>
              </a:rPr>
              <a:t> </a:t>
            </a:r>
            <a:r>
              <a:rPr dirty="0" spc="-75">
                <a:solidFill>
                  <a:srgbClr val="94E9FF"/>
                </a:solidFill>
              </a:rPr>
              <a:t>Inference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79133" y="2787396"/>
            <a:ext cx="21977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grade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endpoint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90284" y="3308603"/>
            <a:ext cx="15754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Real-time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response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87770" y="3826764"/>
            <a:ext cx="31794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Accessible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92671" y="4335779"/>
            <a:ext cx="9702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Autoscaling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15152" y="3161907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0">
                <a:moveTo>
                  <a:pt x="0" y="0"/>
                </a:moveTo>
                <a:lnTo>
                  <a:pt x="3657600" y="1"/>
                </a:lnTo>
              </a:path>
            </a:pathLst>
          </a:custGeom>
          <a:ln w="12700">
            <a:solidFill>
              <a:srgbClr val="2B18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15153" y="3702553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0">
                <a:moveTo>
                  <a:pt x="0" y="0"/>
                </a:moveTo>
                <a:lnTo>
                  <a:pt x="3657600" y="1"/>
                </a:lnTo>
              </a:path>
            </a:pathLst>
          </a:custGeom>
          <a:ln w="12700">
            <a:solidFill>
              <a:srgbClr val="2B18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15152" y="4216308"/>
            <a:ext cx="3657600" cy="0"/>
          </a:xfrm>
          <a:custGeom>
            <a:avLst/>
            <a:gdLst/>
            <a:ahLst/>
            <a:cxnLst/>
            <a:rect l="l" t="t" r="r" b="b"/>
            <a:pathLst>
              <a:path w="3657600" h="0">
                <a:moveTo>
                  <a:pt x="0" y="0"/>
                </a:moveTo>
                <a:lnTo>
                  <a:pt x="3657600" y="1"/>
                </a:lnTo>
              </a:path>
            </a:pathLst>
          </a:custGeom>
          <a:ln w="12700">
            <a:solidFill>
              <a:srgbClr val="2B188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1947" y="1717763"/>
            <a:ext cx="7429500" cy="342900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443355" y="3017008"/>
            <a:ext cx="2185670" cy="1371600"/>
          </a:xfrm>
          <a:prstGeom prst="rect">
            <a:avLst/>
          </a:prstGeom>
          <a:solidFill>
            <a:srgbClr val="7510A5"/>
          </a:solidFill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 marL="144780" marR="135890" indent="-1905">
              <a:lnSpc>
                <a:spcPct val="99400"/>
              </a:lnSpc>
            </a:pP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SageMaker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JumpStart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Foundation</a:t>
            </a:r>
            <a:r>
              <a:rPr dirty="0" sz="1800" spc="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298704" y="1499616"/>
            <a:ext cx="3908425" cy="283845"/>
            <a:chOff x="298704" y="1499616"/>
            <a:chExt cx="3908425" cy="28384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704" y="1499616"/>
              <a:ext cx="286512" cy="28346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82545" y="1637411"/>
              <a:ext cx="3623310" cy="3810"/>
            </a:xfrm>
            <a:custGeom>
              <a:avLst/>
              <a:gdLst/>
              <a:ahLst/>
              <a:cxnLst/>
              <a:rect l="l" t="t" r="r" b="b"/>
              <a:pathLst>
                <a:path w="3623310" h="3810">
                  <a:moveTo>
                    <a:pt x="0" y="3548"/>
                  </a:moveTo>
                  <a:lnTo>
                    <a:pt x="3622919" y="0"/>
                  </a:lnTo>
                </a:path>
              </a:pathLst>
            </a:custGeom>
            <a:ln w="3175">
              <a:solidFill>
                <a:srgbClr val="F66C0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14509" y="1652524"/>
            <a:ext cx="4363720" cy="3305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49530" indent="-227965">
              <a:lnSpc>
                <a:spcPct val="1462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Distributes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instances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Availability Zones</a:t>
            </a:r>
            <a:endParaRPr sz="16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Dynamically adjusts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instances</a:t>
            </a:r>
            <a:endParaRPr sz="1600">
              <a:latin typeface="Trebuchet MS"/>
              <a:cs typeface="Trebuchet MS"/>
            </a:endParaRPr>
          </a:p>
          <a:p>
            <a:pPr marL="240665" marR="276860" indent="-227965">
              <a:lnSpc>
                <a:spcPct val="150000"/>
              </a:lnSpc>
              <a:spcBef>
                <a:spcPts val="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interruption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instances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being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remove.</a:t>
            </a:r>
            <a:endParaRPr sz="1600">
              <a:latin typeface="Trebuchet MS"/>
              <a:cs typeface="Trebuchet MS"/>
            </a:endParaRPr>
          </a:p>
          <a:p>
            <a:pPr marL="240665" marR="204470" indent="-227965">
              <a:lnSpc>
                <a:spcPct val="1463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Scale-in</a:t>
            </a:r>
            <a:r>
              <a:rPr dirty="0" sz="1600" spc="2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and</a:t>
            </a:r>
            <a:r>
              <a:rPr dirty="0" sz="1600" spc="3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Scale-out</a:t>
            </a:r>
            <a:r>
              <a:rPr dirty="0" sz="1600" spc="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options</a:t>
            </a:r>
            <a:r>
              <a:rPr dirty="0" sz="1600" spc="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suitable</a:t>
            </a:r>
            <a:r>
              <a:rPr dirty="0" sz="1600" spc="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2F4F4"/>
                </a:solidFill>
                <a:latin typeface="Trebuchet MS"/>
                <a:cs typeface="Trebuchet MS"/>
              </a:rPr>
              <a:t>for </a:t>
            </a:r>
            <a:r>
              <a:rPr dirty="0" sz="1600" spc="-10">
                <a:solidFill>
                  <a:srgbClr val="F2F4F4"/>
                </a:solidFill>
                <a:latin typeface="Trebuchet MS"/>
                <a:cs typeface="Trebuchet MS"/>
              </a:rPr>
              <a:t>different</a:t>
            </a:r>
            <a:r>
              <a:rPr dirty="0" sz="1600" spc="-5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2F4F4"/>
                </a:solidFill>
                <a:latin typeface="Trebuchet MS"/>
                <a:cs typeface="Trebuchet MS"/>
              </a:rPr>
              <a:t>traffic</a:t>
            </a:r>
            <a:r>
              <a:rPr dirty="0" sz="1600" spc="-5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2F4F4"/>
                </a:solidFill>
                <a:latin typeface="Trebuchet MS"/>
                <a:cs typeface="Trebuchet MS"/>
              </a:rPr>
              <a:t>patterns</a:t>
            </a:r>
            <a:endParaRPr sz="1600">
              <a:latin typeface="Trebuchet MS"/>
              <a:cs typeface="Trebuchet MS"/>
            </a:endParaRPr>
          </a:p>
          <a:p>
            <a:pPr marL="240665" marR="42545" indent="-227965">
              <a:lnSpc>
                <a:spcPct val="1513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Support</a:t>
            </a:r>
            <a:r>
              <a:rPr dirty="0" sz="1600" spc="6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for</a:t>
            </a:r>
            <a:r>
              <a:rPr dirty="0" sz="1600" spc="7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pre-defined</a:t>
            </a:r>
            <a:r>
              <a:rPr dirty="0" sz="1600" spc="7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and</a:t>
            </a:r>
            <a:r>
              <a:rPr dirty="0" sz="1600" spc="7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custom</a:t>
            </a:r>
            <a:r>
              <a:rPr dirty="0" sz="1600" spc="6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2F4F4"/>
                </a:solidFill>
                <a:latin typeface="Trebuchet MS"/>
                <a:cs typeface="Trebuchet MS"/>
              </a:rPr>
              <a:t>metrics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for</a:t>
            </a:r>
            <a:r>
              <a:rPr dirty="0" sz="1600" spc="3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2F4F4"/>
                </a:solidFill>
                <a:latin typeface="Trebuchet MS"/>
                <a:cs typeface="Trebuchet MS"/>
              </a:rPr>
              <a:t>autoscaling</a:t>
            </a:r>
            <a:r>
              <a:rPr dirty="0" sz="1600" spc="2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2F4F4"/>
                </a:solidFill>
                <a:latin typeface="Trebuchet MS"/>
                <a:cs typeface="Trebuchet MS"/>
              </a:rPr>
              <a:t>policy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0647" y="2124455"/>
            <a:ext cx="429768" cy="42976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133994" y="2184400"/>
            <a:ext cx="12827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F2F4F4"/>
                </a:solidFill>
                <a:latin typeface="Trebuchet MS"/>
                <a:cs typeface="Trebuchet MS"/>
              </a:rPr>
              <a:t>Secure</a:t>
            </a:r>
            <a:r>
              <a:rPr dirty="0" sz="1300" spc="6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2F4F4"/>
                </a:solidFill>
                <a:latin typeface="Trebuchet MS"/>
                <a:cs typeface="Trebuchet MS"/>
              </a:rPr>
              <a:t>Endpoint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284496" y="1381622"/>
            <a:ext cx="2472690" cy="1271270"/>
            <a:chOff x="7284496" y="1381622"/>
            <a:chExt cx="2472690" cy="1271270"/>
          </a:xfrm>
        </p:grpSpPr>
        <p:sp>
          <p:nvSpPr>
            <p:cNvPr id="12" name="object 12" descr=""/>
            <p:cNvSpPr/>
            <p:nvPr/>
          </p:nvSpPr>
          <p:spPr>
            <a:xfrm>
              <a:off x="8235036" y="1381632"/>
              <a:ext cx="502920" cy="622300"/>
            </a:xfrm>
            <a:custGeom>
              <a:avLst/>
              <a:gdLst/>
              <a:ahLst/>
              <a:cxnLst/>
              <a:rect l="l" t="t" r="r" b="b"/>
              <a:pathLst>
                <a:path w="502920" h="622300">
                  <a:moveTo>
                    <a:pt x="76200" y="545325"/>
                  </a:moveTo>
                  <a:lnTo>
                    <a:pt x="39687" y="545769"/>
                  </a:lnTo>
                  <a:lnTo>
                    <a:pt x="33058" y="0"/>
                  </a:lnTo>
                  <a:lnTo>
                    <a:pt x="29883" y="38"/>
                  </a:lnTo>
                  <a:lnTo>
                    <a:pt x="36512" y="545807"/>
                  </a:lnTo>
                  <a:lnTo>
                    <a:pt x="0" y="546252"/>
                  </a:lnTo>
                  <a:lnTo>
                    <a:pt x="39027" y="621982"/>
                  </a:lnTo>
                  <a:lnTo>
                    <a:pt x="69811" y="558507"/>
                  </a:lnTo>
                  <a:lnTo>
                    <a:pt x="76200" y="545325"/>
                  </a:lnTo>
                  <a:close/>
                </a:path>
                <a:path w="502920" h="622300">
                  <a:moveTo>
                    <a:pt x="502754" y="76212"/>
                  </a:moveTo>
                  <a:lnTo>
                    <a:pt x="496404" y="63512"/>
                  </a:lnTo>
                  <a:lnTo>
                    <a:pt x="464654" y="12"/>
                  </a:lnTo>
                  <a:lnTo>
                    <a:pt x="426554" y="76212"/>
                  </a:lnTo>
                  <a:lnTo>
                    <a:pt x="463067" y="76212"/>
                  </a:lnTo>
                  <a:lnTo>
                    <a:pt x="463067" y="608990"/>
                  </a:lnTo>
                  <a:lnTo>
                    <a:pt x="466242" y="608990"/>
                  </a:lnTo>
                  <a:lnTo>
                    <a:pt x="466242" y="76212"/>
                  </a:lnTo>
                  <a:lnTo>
                    <a:pt x="502754" y="76212"/>
                  </a:lnTo>
                  <a:close/>
                </a:path>
              </a:pathLst>
            </a:custGeom>
            <a:solidFill>
              <a:srgbClr val="F66C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287671" y="2010845"/>
              <a:ext cx="2466340" cy="638810"/>
            </a:xfrm>
            <a:custGeom>
              <a:avLst/>
              <a:gdLst/>
              <a:ahLst/>
              <a:cxnLst/>
              <a:rect l="l" t="t" r="r" b="b"/>
              <a:pathLst>
                <a:path w="2466340" h="638810">
                  <a:moveTo>
                    <a:pt x="0" y="106407"/>
                  </a:moveTo>
                  <a:lnTo>
                    <a:pt x="8361" y="64988"/>
                  </a:lnTo>
                  <a:lnTo>
                    <a:pt x="31165" y="31165"/>
                  </a:lnTo>
                  <a:lnTo>
                    <a:pt x="64988" y="8361"/>
                  </a:lnTo>
                  <a:lnTo>
                    <a:pt x="106406" y="0"/>
                  </a:lnTo>
                  <a:lnTo>
                    <a:pt x="2359465" y="0"/>
                  </a:lnTo>
                  <a:lnTo>
                    <a:pt x="2400883" y="8361"/>
                  </a:lnTo>
                  <a:lnTo>
                    <a:pt x="2434706" y="31165"/>
                  </a:lnTo>
                  <a:lnTo>
                    <a:pt x="2457510" y="64988"/>
                  </a:lnTo>
                  <a:lnTo>
                    <a:pt x="2465872" y="106407"/>
                  </a:lnTo>
                  <a:lnTo>
                    <a:pt x="2465872" y="532016"/>
                  </a:lnTo>
                  <a:lnTo>
                    <a:pt x="2457510" y="573434"/>
                  </a:lnTo>
                  <a:lnTo>
                    <a:pt x="2434706" y="607257"/>
                  </a:lnTo>
                  <a:lnTo>
                    <a:pt x="2400883" y="630061"/>
                  </a:lnTo>
                  <a:lnTo>
                    <a:pt x="2359465" y="638423"/>
                  </a:lnTo>
                  <a:lnTo>
                    <a:pt x="106406" y="638423"/>
                  </a:lnTo>
                  <a:lnTo>
                    <a:pt x="64988" y="630061"/>
                  </a:lnTo>
                  <a:lnTo>
                    <a:pt x="31165" y="607257"/>
                  </a:lnTo>
                  <a:lnTo>
                    <a:pt x="8361" y="573434"/>
                  </a:lnTo>
                  <a:lnTo>
                    <a:pt x="0" y="532016"/>
                  </a:lnTo>
                  <a:lnTo>
                    <a:pt x="0" y="106407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66143" y="1074927"/>
            <a:ext cx="8380095" cy="524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1485"/>
              </a:lnSpc>
              <a:spcBef>
                <a:spcPts val="100"/>
              </a:spcBef>
            </a:pPr>
            <a:r>
              <a:rPr dirty="0" sz="1300">
                <a:solidFill>
                  <a:srgbClr val="F2F4F4"/>
                </a:solidFill>
                <a:latin typeface="Trebuchet MS"/>
                <a:cs typeface="Trebuchet MS"/>
              </a:rPr>
              <a:t>Client</a:t>
            </a:r>
            <a:r>
              <a:rPr dirty="0" sz="1300" spc="-35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2F4F4"/>
                </a:solidFill>
                <a:latin typeface="Trebuchet MS"/>
                <a:cs typeface="Trebuchet MS"/>
              </a:rPr>
              <a:t>Application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ts val="2445"/>
              </a:lnSpc>
            </a:pPr>
            <a:r>
              <a:rPr dirty="0" sz="2100" spc="-10">
                <a:solidFill>
                  <a:srgbClr val="FF28EF"/>
                </a:solidFill>
                <a:latin typeface="Trebuchet MS"/>
                <a:cs typeface="Trebuchet MS"/>
              </a:rPr>
              <a:t>Autoscaling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480833" y="1606296"/>
            <a:ext cx="602615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86360" marR="5080" indent="-74295">
              <a:lnSpc>
                <a:spcPts val="1300"/>
              </a:lnSpc>
              <a:spcBef>
                <a:spcPts val="160"/>
              </a:spcBef>
            </a:pP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Inference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832994" y="1563623"/>
            <a:ext cx="602615" cy="35814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09220" marR="5080" indent="-97155">
              <a:lnSpc>
                <a:spcPts val="1300"/>
              </a:lnSpc>
              <a:spcBef>
                <a:spcPts val="160"/>
              </a:spcBef>
            </a:pPr>
            <a:r>
              <a:rPr dirty="0" sz="1100" spc="-25">
                <a:solidFill>
                  <a:srgbClr val="F2F4F4"/>
                </a:solidFill>
                <a:latin typeface="Trebuchet MS"/>
                <a:cs typeface="Trebuchet MS"/>
              </a:rPr>
              <a:t>Inference </a:t>
            </a:r>
            <a:r>
              <a:rPr dirty="0" sz="1100" spc="-10">
                <a:solidFill>
                  <a:srgbClr val="F2F4F4"/>
                </a:solidFill>
                <a:latin typeface="Trebuchet MS"/>
                <a:cs typeface="Trebuchet MS"/>
              </a:rPr>
              <a:t>Result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457563" y="2684227"/>
            <a:ext cx="76200" cy="342265"/>
          </a:xfrm>
          <a:custGeom>
            <a:avLst/>
            <a:gdLst/>
            <a:ahLst/>
            <a:cxnLst/>
            <a:rect l="l" t="t" r="r" b="b"/>
            <a:pathLst>
              <a:path w="76200" h="342264">
                <a:moveTo>
                  <a:pt x="31751" y="265670"/>
                </a:moveTo>
                <a:lnTo>
                  <a:pt x="0" y="265670"/>
                </a:lnTo>
                <a:lnTo>
                  <a:pt x="38101" y="341870"/>
                </a:lnTo>
                <a:lnTo>
                  <a:pt x="69850" y="278370"/>
                </a:lnTo>
                <a:lnTo>
                  <a:pt x="31751" y="278370"/>
                </a:lnTo>
                <a:lnTo>
                  <a:pt x="31751" y="265670"/>
                </a:lnTo>
                <a:close/>
              </a:path>
              <a:path w="76200" h="342264">
                <a:moveTo>
                  <a:pt x="44450" y="76199"/>
                </a:moveTo>
                <a:lnTo>
                  <a:pt x="31750" y="76199"/>
                </a:lnTo>
                <a:lnTo>
                  <a:pt x="31751" y="278370"/>
                </a:lnTo>
                <a:lnTo>
                  <a:pt x="44451" y="278370"/>
                </a:lnTo>
                <a:lnTo>
                  <a:pt x="44450" y="76199"/>
                </a:lnTo>
                <a:close/>
              </a:path>
              <a:path w="76200" h="342264">
                <a:moveTo>
                  <a:pt x="76200" y="265670"/>
                </a:moveTo>
                <a:lnTo>
                  <a:pt x="44451" y="265670"/>
                </a:lnTo>
                <a:lnTo>
                  <a:pt x="44451" y="278370"/>
                </a:lnTo>
                <a:lnTo>
                  <a:pt x="69850" y="278370"/>
                </a:lnTo>
                <a:lnTo>
                  <a:pt x="76200" y="265670"/>
                </a:lnTo>
                <a:close/>
              </a:path>
              <a:path w="76200" h="342264">
                <a:moveTo>
                  <a:pt x="38100" y="0"/>
                </a:moveTo>
                <a:lnTo>
                  <a:pt x="0" y="76200"/>
                </a:lnTo>
                <a:lnTo>
                  <a:pt x="31750" y="76199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42264">
                <a:moveTo>
                  <a:pt x="44450" y="63500"/>
                </a:moveTo>
                <a:lnTo>
                  <a:pt x="31750" y="63500"/>
                </a:lnTo>
                <a:lnTo>
                  <a:pt x="31750" y="76199"/>
                </a:lnTo>
                <a:lnTo>
                  <a:pt x="44450" y="76199"/>
                </a:lnTo>
                <a:lnTo>
                  <a:pt x="44450" y="63500"/>
                </a:lnTo>
                <a:close/>
              </a:path>
              <a:path w="76200" h="342264">
                <a:moveTo>
                  <a:pt x="69850" y="63500"/>
                </a:moveTo>
                <a:lnTo>
                  <a:pt x="44450" y="63500"/>
                </a:lnTo>
                <a:lnTo>
                  <a:pt x="44450" y="76199"/>
                </a:lnTo>
                <a:lnTo>
                  <a:pt x="76200" y="76198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66C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7874013" y="3049015"/>
            <a:ext cx="1159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{Production</a:t>
            </a:r>
            <a:r>
              <a:rPr dirty="0" sz="9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Variants}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76544" y="4410455"/>
            <a:ext cx="384048" cy="384048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5375873" y="3870774"/>
            <a:ext cx="6155690" cy="1855470"/>
          </a:xfrm>
          <a:prstGeom prst="rect">
            <a:avLst/>
          </a:prstGeom>
          <a:ln w="12700">
            <a:solidFill>
              <a:srgbClr val="FF99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11454">
              <a:lnSpc>
                <a:spcPct val="100000"/>
              </a:lnSpc>
              <a:spcBef>
                <a:spcPts val="725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Automatic</a:t>
            </a:r>
            <a:r>
              <a:rPr dirty="0" sz="9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923570" y="4131128"/>
            <a:ext cx="1053465" cy="1306830"/>
          </a:xfrm>
          <a:prstGeom prst="rect">
            <a:avLst/>
          </a:prstGeom>
          <a:ln w="12700">
            <a:solidFill>
              <a:srgbClr val="00A0C8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288290" marR="136525" indent="-144780">
              <a:lnSpc>
                <a:spcPct val="105000"/>
              </a:lnSpc>
              <a:spcBef>
                <a:spcPts val="540"/>
              </a:spcBef>
            </a:pPr>
            <a:r>
              <a:rPr dirty="0" sz="1200" spc="-10">
                <a:solidFill>
                  <a:srgbClr val="00A0C8"/>
                </a:solidFill>
                <a:latin typeface="Trebuchet MS"/>
                <a:cs typeface="Trebuchet MS"/>
              </a:rPr>
              <a:t>Availability </a:t>
            </a:r>
            <a:r>
              <a:rPr dirty="0" sz="1200">
                <a:solidFill>
                  <a:srgbClr val="00A0C8"/>
                </a:solidFill>
                <a:latin typeface="Trebuchet MS"/>
                <a:cs typeface="Trebuchet MS"/>
              </a:rPr>
              <a:t>Zone</a:t>
            </a:r>
            <a:r>
              <a:rPr dirty="0" sz="1200" spc="4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00A0C8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550009" y="4145080"/>
            <a:ext cx="1053465" cy="1306830"/>
          </a:xfrm>
          <a:prstGeom prst="rect">
            <a:avLst/>
          </a:prstGeom>
          <a:ln w="12700">
            <a:solidFill>
              <a:srgbClr val="00A0C8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288290" marR="136525" indent="-144780">
              <a:lnSpc>
                <a:spcPct val="103299"/>
              </a:lnSpc>
              <a:spcBef>
                <a:spcPts val="575"/>
              </a:spcBef>
            </a:pPr>
            <a:r>
              <a:rPr dirty="0" sz="1200" spc="-10">
                <a:solidFill>
                  <a:srgbClr val="00A0C8"/>
                </a:solidFill>
                <a:latin typeface="Trebuchet MS"/>
                <a:cs typeface="Trebuchet MS"/>
              </a:rPr>
              <a:t>Availability </a:t>
            </a:r>
            <a:r>
              <a:rPr dirty="0" sz="1200">
                <a:solidFill>
                  <a:srgbClr val="00A0C8"/>
                </a:solidFill>
                <a:latin typeface="Trebuchet MS"/>
                <a:cs typeface="Trebuchet MS"/>
              </a:rPr>
              <a:t>Zone</a:t>
            </a:r>
            <a:r>
              <a:rPr dirty="0" sz="1200" spc="4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00A0C8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122358" y="4152075"/>
            <a:ext cx="1053465" cy="1306830"/>
          </a:xfrm>
          <a:prstGeom prst="rect">
            <a:avLst/>
          </a:prstGeom>
          <a:ln w="12700">
            <a:solidFill>
              <a:srgbClr val="00A0C8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288290" marR="136525" indent="-144780">
              <a:lnSpc>
                <a:spcPct val="105000"/>
              </a:lnSpc>
              <a:spcBef>
                <a:spcPts val="545"/>
              </a:spcBef>
            </a:pPr>
            <a:r>
              <a:rPr dirty="0" sz="1200" spc="-10">
                <a:solidFill>
                  <a:srgbClr val="00A0C8"/>
                </a:solidFill>
                <a:latin typeface="Trebuchet MS"/>
                <a:cs typeface="Trebuchet MS"/>
              </a:rPr>
              <a:t>Availability </a:t>
            </a:r>
            <a:r>
              <a:rPr dirty="0" sz="1200">
                <a:solidFill>
                  <a:srgbClr val="00A0C8"/>
                </a:solidFill>
                <a:latin typeface="Trebuchet MS"/>
                <a:cs typeface="Trebuchet MS"/>
              </a:rPr>
              <a:t>Zone</a:t>
            </a:r>
            <a:r>
              <a:rPr dirty="0" sz="1200" spc="4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00A0C8"/>
                </a:solidFill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39000" y="4724400"/>
            <a:ext cx="460248" cy="46024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03207" y="4724400"/>
            <a:ext cx="460248" cy="460248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51592" y="4757928"/>
            <a:ext cx="460248" cy="460248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8402116" y="3235679"/>
            <a:ext cx="104139" cy="635635"/>
          </a:xfrm>
          <a:custGeom>
            <a:avLst/>
            <a:gdLst/>
            <a:ahLst/>
            <a:cxnLst/>
            <a:rect l="l" t="t" r="r" b="b"/>
            <a:pathLst>
              <a:path w="104140" h="635635">
                <a:moveTo>
                  <a:pt x="5554" y="567508"/>
                </a:moveTo>
                <a:lnTo>
                  <a:pt x="271" y="572121"/>
                </a:lnTo>
                <a:lnTo>
                  <a:pt x="0" y="576132"/>
                </a:lnTo>
                <a:lnTo>
                  <a:pt x="51478" y="635086"/>
                </a:lnTo>
                <a:lnTo>
                  <a:pt x="59922" y="625455"/>
                </a:lnTo>
                <a:lnTo>
                  <a:pt x="45138" y="625443"/>
                </a:lnTo>
                <a:lnTo>
                  <a:pt x="45155" y="608537"/>
                </a:lnTo>
                <a:lnTo>
                  <a:pt x="9566" y="567780"/>
                </a:lnTo>
                <a:lnTo>
                  <a:pt x="5554" y="567508"/>
                </a:lnTo>
                <a:close/>
              </a:path>
              <a:path w="104140" h="635635">
                <a:moveTo>
                  <a:pt x="45155" y="608537"/>
                </a:moveTo>
                <a:lnTo>
                  <a:pt x="45138" y="625443"/>
                </a:lnTo>
                <a:lnTo>
                  <a:pt x="57838" y="625455"/>
                </a:lnTo>
                <a:lnTo>
                  <a:pt x="57842" y="621267"/>
                </a:lnTo>
                <a:lnTo>
                  <a:pt x="46713" y="621257"/>
                </a:lnTo>
                <a:lnTo>
                  <a:pt x="51497" y="615800"/>
                </a:lnTo>
                <a:lnTo>
                  <a:pt x="45155" y="608537"/>
                </a:lnTo>
                <a:close/>
              </a:path>
              <a:path w="104140" h="635635">
                <a:moveTo>
                  <a:pt x="97539" y="567602"/>
                </a:moveTo>
                <a:lnTo>
                  <a:pt x="93527" y="567866"/>
                </a:lnTo>
                <a:lnTo>
                  <a:pt x="57866" y="608537"/>
                </a:lnTo>
                <a:lnTo>
                  <a:pt x="57838" y="625455"/>
                </a:lnTo>
                <a:lnTo>
                  <a:pt x="59933" y="625443"/>
                </a:lnTo>
                <a:lnTo>
                  <a:pt x="103077" y="576238"/>
                </a:lnTo>
                <a:lnTo>
                  <a:pt x="102814" y="572226"/>
                </a:lnTo>
                <a:lnTo>
                  <a:pt x="97539" y="567602"/>
                </a:lnTo>
                <a:close/>
              </a:path>
              <a:path w="104140" h="635635">
                <a:moveTo>
                  <a:pt x="51497" y="615800"/>
                </a:moveTo>
                <a:lnTo>
                  <a:pt x="46713" y="621257"/>
                </a:lnTo>
                <a:lnTo>
                  <a:pt x="56271" y="621267"/>
                </a:lnTo>
                <a:lnTo>
                  <a:pt x="51497" y="615800"/>
                </a:lnTo>
                <a:close/>
              </a:path>
              <a:path w="104140" h="635635">
                <a:moveTo>
                  <a:pt x="57855" y="608549"/>
                </a:moveTo>
                <a:lnTo>
                  <a:pt x="51497" y="615800"/>
                </a:lnTo>
                <a:lnTo>
                  <a:pt x="56271" y="621267"/>
                </a:lnTo>
                <a:lnTo>
                  <a:pt x="57842" y="621267"/>
                </a:lnTo>
                <a:lnTo>
                  <a:pt x="57855" y="608549"/>
                </a:lnTo>
                <a:close/>
              </a:path>
              <a:path w="104140" h="635635">
                <a:moveTo>
                  <a:pt x="52109" y="19286"/>
                </a:moveTo>
                <a:lnTo>
                  <a:pt x="45752" y="26536"/>
                </a:lnTo>
                <a:lnTo>
                  <a:pt x="45166" y="608549"/>
                </a:lnTo>
                <a:lnTo>
                  <a:pt x="51497" y="615800"/>
                </a:lnTo>
                <a:lnTo>
                  <a:pt x="57855" y="608549"/>
                </a:lnTo>
                <a:lnTo>
                  <a:pt x="58440" y="26536"/>
                </a:lnTo>
                <a:lnTo>
                  <a:pt x="52109" y="19286"/>
                </a:lnTo>
                <a:close/>
              </a:path>
              <a:path w="104140" h="635635">
                <a:moveTo>
                  <a:pt x="60541" y="9634"/>
                </a:moveTo>
                <a:lnTo>
                  <a:pt x="45769" y="9634"/>
                </a:lnTo>
                <a:lnTo>
                  <a:pt x="58469" y="9648"/>
                </a:lnTo>
                <a:lnTo>
                  <a:pt x="58452" y="26549"/>
                </a:lnTo>
                <a:lnTo>
                  <a:pt x="94040" y="67307"/>
                </a:lnTo>
                <a:lnTo>
                  <a:pt x="98051" y="67579"/>
                </a:lnTo>
                <a:lnTo>
                  <a:pt x="103336" y="62965"/>
                </a:lnTo>
                <a:lnTo>
                  <a:pt x="103606" y="58954"/>
                </a:lnTo>
                <a:lnTo>
                  <a:pt x="60541" y="9634"/>
                </a:lnTo>
                <a:close/>
              </a:path>
              <a:path w="104140" h="635635">
                <a:moveTo>
                  <a:pt x="52129" y="0"/>
                </a:moveTo>
                <a:lnTo>
                  <a:pt x="530" y="58847"/>
                </a:lnTo>
                <a:lnTo>
                  <a:pt x="793" y="62861"/>
                </a:lnTo>
                <a:lnTo>
                  <a:pt x="6068" y="67485"/>
                </a:lnTo>
                <a:lnTo>
                  <a:pt x="10079" y="67221"/>
                </a:lnTo>
                <a:lnTo>
                  <a:pt x="45740" y="26549"/>
                </a:lnTo>
                <a:lnTo>
                  <a:pt x="45769" y="9634"/>
                </a:lnTo>
                <a:lnTo>
                  <a:pt x="60541" y="9634"/>
                </a:lnTo>
                <a:lnTo>
                  <a:pt x="52129" y="0"/>
                </a:lnTo>
                <a:close/>
              </a:path>
              <a:path w="104140" h="635635">
                <a:moveTo>
                  <a:pt x="58465" y="13820"/>
                </a:moveTo>
                <a:lnTo>
                  <a:pt x="47336" y="13820"/>
                </a:lnTo>
                <a:lnTo>
                  <a:pt x="56893" y="13830"/>
                </a:lnTo>
                <a:lnTo>
                  <a:pt x="52109" y="19286"/>
                </a:lnTo>
                <a:lnTo>
                  <a:pt x="58452" y="26549"/>
                </a:lnTo>
                <a:lnTo>
                  <a:pt x="58465" y="13820"/>
                </a:lnTo>
                <a:close/>
              </a:path>
              <a:path w="104140" h="635635">
                <a:moveTo>
                  <a:pt x="45769" y="9634"/>
                </a:moveTo>
                <a:lnTo>
                  <a:pt x="45752" y="26536"/>
                </a:lnTo>
                <a:lnTo>
                  <a:pt x="52109" y="19286"/>
                </a:lnTo>
                <a:lnTo>
                  <a:pt x="47336" y="13820"/>
                </a:lnTo>
                <a:lnTo>
                  <a:pt x="58465" y="13820"/>
                </a:lnTo>
                <a:lnTo>
                  <a:pt x="58469" y="9648"/>
                </a:lnTo>
                <a:lnTo>
                  <a:pt x="45769" y="9634"/>
                </a:lnTo>
                <a:close/>
              </a:path>
              <a:path w="104140" h="635635">
                <a:moveTo>
                  <a:pt x="47336" y="13820"/>
                </a:moveTo>
                <a:lnTo>
                  <a:pt x="52109" y="19286"/>
                </a:lnTo>
                <a:lnTo>
                  <a:pt x="56893" y="13830"/>
                </a:lnTo>
                <a:lnTo>
                  <a:pt x="47336" y="13820"/>
                </a:lnTo>
                <a:close/>
              </a:path>
            </a:pathLst>
          </a:custGeom>
          <a:solidFill>
            <a:srgbClr val="8FA7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88719" y="143763"/>
            <a:ext cx="77463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Taking</a:t>
            </a:r>
            <a:r>
              <a:rPr dirty="0" spc="-315"/>
              <a:t> </a:t>
            </a:r>
            <a:r>
              <a:rPr dirty="0" spc="-25"/>
              <a:t>to</a:t>
            </a:r>
            <a:r>
              <a:rPr dirty="0" spc="-315"/>
              <a:t> </a:t>
            </a:r>
            <a:r>
              <a:rPr dirty="0" spc="-110"/>
              <a:t>production:</a:t>
            </a:r>
            <a:r>
              <a:rPr dirty="0" spc="-325"/>
              <a:t> </a:t>
            </a:r>
            <a:r>
              <a:rPr dirty="0" spc="-10">
                <a:solidFill>
                  <a:srgbClr val="94E9FF"/>
                </a:solidFill>
              </a:rPr>
              <a:t>Autoscaling</a:t>
            </a:r>
          </a:p>
        </p:txBody>
      </p:sp>
      <p:sp>
        <p:nvSpPr>
          <p:cNvPr id="29" name="object 2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Customize</a:t>
            </a:r>
            <a:r>
              <a:rPr dirty="0" spc="-325"/>
              <a:t> </a:t>
            </a:r>
            <a:r>
              <a:rPr dirty="0" spc="-25"/>
              <a:t>models</a:t>
            </a:r>
            <a:r>
              <a:rPr dirty="0" spc="-325"/>
              <a:t> </a:t>
            </a:r>
            <a:r>
              <a:rPr dirty="0" spc="-70"/>
              <a:t>with</a:t>
            </a:r>
            <a:r>
              <a:rPr dirty="0" spc="-315"/>
              <a:t> </a:t>
            </a:r>
            <a:r>
              <a:rPr dirty="0" spc="-80"/>
              <a:t>your</a:t>
            </a:r>
            <a:r>
              <a:rPr dirty="0" spc="-310"/>
              <a:t> </a:t>
            </a:r>
            <a:r>
              <a:rPr dirty="0" spc="-20"/>
              <a:t>data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304800" y="1485900"/>
            <a:ext cx="5261610" cy="4208145"/>
            <a:chOff x="304800" y="1485900"/>
            <a:chExt cx="5261610" cy="420814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1485900"/>
              <a:ext cx="3578086" cy="356607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7825" y="2041248"/>
              <a:ext cx="3578087" cy="365221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853078" y="2045716"/>
            <a:ext cx="6024880" cy="25527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40"/>
              </a:spcBef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tune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2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closed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2800">
              <a:latin typeface="Trebuchet MS"/>
              <a:cs typeface="Trebuchet MS"/>
            </a:endParaRPr>
          </a:p>
          <a:p>
            <a:pPr marL="469265" marR="1000125" indent="-456565">
              <a:lnSpc>
                <a:spcPts val="3000"/>
              </a:lnSpc>
              <a:spcBef>
                <a:spcPts val="1240"/>
              </a:spcBef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weights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bucket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800"/>
              </a:spcBef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800" spc="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hyper-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parameters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935"/>
              </a:spcBef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Choose</a:t>
            </a:r>
            <a:r>
              <a:rPr dirty="0" sz="28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preferred</a:t>
            </a:r>
            <a:r>
              <a:rPr dirty="0" sz="2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r>
              <a:rPr dirty="0" sz="2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511089" y="1291789"/>
            <a:ext cx="11097260" cy="4709160"/>
          </a:xfrm>
          <a:custGeom>
            <a:avLst/>
            <a:gdLst/>
            <a:ahLst/>
            <a:cxnLst/>
            <a:rect l="l" t="t" r="r" b="b"/>
            <a:pathLst>
              <a:path w="11097260" h="4709160">
                <a:moveTo>
                  <a:pt x="0" y="0"/>
                </a:moveTo>
                <a:lnTo>
                  <a:pt x="11096711" y="0"/>
                </a:lnTo>
                <a:lnTo>
                  <a:pt x="11096711" y="4708981"/>
                </a:lnTo>
                <a:lnTo>
                  <a:pt x="0" y="47089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B0BC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3630" y="174243"/>
            <a:ext cx="8721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SageMaker</a:t>
            </a:r>
            <a:r>
              <a:rPr dirty="0" spc="-295"/>
              <a:t> </a:t>
            </a:r>
            <a:r>
              <a:rPr dirty="0" spc="-70"/>
              <a:t>JumpStart</a:t>
            </a:r>
            <a:r>
              <a:rPr dirty="0" spc="-305"/>
              <a:t> </a:t>
            </a:r>
            <a:r>
              <a:rPr dirty="0" spc="175"/>
              <a:t>SDK</a:t>
            </a:r>
            <a:r>
              <a:rPr dirty="0" spc="-290"/>
              <a:t> </a:t>
            </a:r>
            <a:r>
              <a:rPr dirty="0" spc="-140"/>
              <a:t>experience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537728" y="796543"/>
            <a:ext cx="7545070" cy="480822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800" spc="-25" b="1">
                <a:solidFill>
                  <a:srgbClr val="F66C02"/>
                </a:solidFill>
                <a:latin typeface="Trebuchet MS"/>
                <a:cs typeface="Trebuchet MS"/>
              </a:rPr>
              <a:t>Fine-</a:t>
            </a:r>
            <a:r>
              <a:rPr dirty="0" sz="1800" spc="-10" b="1">
                <a:solidFill>
                  <a:srgbClr val="F66C02"/>
                </a:solidFill>
                <a:latin typeface="Trebuchet MS"/>
                <a:cs typeface="Trebuchet MS"/>
              </a:rPr>
              <a:t>tuning</a:t>
            </a:r>
            <a:endParaRPr sz="1800">
              <a:latin typeface="Trebuchet MS"/>
              <a:cs typeface="Trebuchet MS"/>
            </a:endParaRPr>
          </a:p>
          <a:p>
            <a:pPr marL="64769">
              <a:lnSpc>
                <a:spcPct val="100000"/>
              </a:lnSpc>
              <a:spcBef>
                <a:spcPts val="1000"/>
              </a:spcBef>
            </a:pPr>
            <a:r>
              <a:rPr dirty="0" sz="2000">
                <a:solidFill>
                  <a:srgbClr val="C586C0"/>
                </a:solidFill>
                <a:latin typeface="Trebuchet MS"/>
                <a:cs typeface="Trebuchet MS"/>
              </a:rPr>
              <a:t>from 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sagemaker.jumpstart.estimator</a:t>
            </a:r>
            <a:r>
              <a:rPr dirty="0" sz="2000" spc="1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C586C0"/>
                </a:solidFill>
                <a:latin typeface="Trebuchet MS"/>
                <a:cs typeface="Trebuchet MS"/>
              </a:rPr>
              <a:t>import 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JumpStartEstimator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rebuchet MS"/>
              <a:cs typeface="Trebuchet MS"/>
            </a:endParaRPr>
          </a:p>
          <a:p>
            <a:pPr marL="521970" marR="1758950" indent="-4572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9CDCFE"/>
                </a:solidFill>
                <a:latin typeface="Trebuchet MS"/>
                <a:cs typeface="Trebuchet MS"/>
              </a:rPr>
              <a:t>fine_tuning_estimator</a:t>
            </a:r>
            <a:r>
              <a:rPr dirty="0" sz="2000" spc="-10">
                <a:solidFill>
                  <a:srgbClr val="9CDCFE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D4D4D4"/>
                </a:solidFill>
                <a:latin typeface="Trebuchet MS"/>
                <a:cs typeface="Trebuchet MS"/>
              </a:rPr>
              <a:t>=</a:t>
            </a:r>
            <a:r>
              <a:rPr dirty="0" sz="2000" spc="-10">
                <a:solidFill>
                  <a:srgbClr val="D4D4D4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JumpStartEstimator( </a:t>
            </a:r>
            <a:r>
              <a:rPr dirty="0" sz="2000">
                <a:solidFill>
                  <a:srgbClr val="9CDCFE"/>
                </a:solidFill>
                <a:latin typeface="Trebuchet MS"/>
                <a:cs typeface="Trebuchet MS"/>
              </a:rPr>
              <a:t>model_id</a:t>
            </a:r>
            <a:r>
              <a:rPr dirty="0" sz="2000">
                <a:solidFill>
                  <a:srgbClr val="D4D4D4"/>
                </a:solidFill>
                <a:latin typeface="Trebuchet MS"/>
                <a:cs typeface="Trebuchet MS"/>
              </a:rPr>
              <a:t>=</a:t>
            </a:r>
            <a:r>
              <a:rPr dirty="0" sz="2000">
                <a:solidFill>
                  <a:srgbClr val="CE9178"/>
                </a:solidFill>
                <a:latin typeface="Trebuchet MS"/>
                <a:cs typeface="Trebuchet MS"/>
              </a:rPr>
              <a:t>"meta-textgeneration-llama-</a:t>
            </a:r>
            <a:r>
              <a:rPr dirty="0" sz="2000" spc="75">
                <a:solidFill>
                  <a:srgbClr val="CE9178"/>
                </a:solidFill>
                <a:latin typeface="Trebuchet MS"/>
                <a:cs typeface="Trebuchet MS"/>
              </a:rPr>
              <a:t>2-</a:t>
            </a:r>
            <a:r>
              <a:rPr dirty="0" sz="2000" spc="-20">
                <a:solidFill>
                  <a:srgbClr val="CE9178"/>
                </a:solidFill>
                <a:latin typeface="Trebuchet MS"/>
                <a:cs typeface="Trebuchet MS"/>
              </a:rPr>
              <a:t>7b"</a:t>
            </a:r>
            <a:r>
              <a:rPr dirty="0" sz="2000" spc="-20">
                <a:solidFill>
                  <a:srgbClr val="CCCCCC"/>
                </a:solidFill>
                <a:latin typeface="Trebuchet MS"/>
                <a:cs typeface="Trebuchet MS"/>
              </a:rPr>
              <a:t>, </a:t>
            </a:r>
            <a:r>
              <a:rPr dirty="0" sz="2000" spc="-10">
                <a:solidFill>
                  <a:srgbClr val="9CDCFE"/>
                </a:solidFill>
                <a:latin typeface="Trebuchet MS"/>
                <a:cs typeface="Trebuchet MS"/>
              </a:rPr>
              <a:t>hyperparameters</a:t>
            </a:r>
            <a:r>
              <a:rPr dirty="0" sz="2000" spc="-10">
                <a:solidFill>
                  <a:srgbClr val="D4D4D4"/>
                </a:solidFill>
                <a:latin typeface="Trebuchet MS"/>
                <a:cs typeface="Trebuchet MS"/>
              </a:rPr>
              <a:t>=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my_hyperparameters, </a:t>
            </a:r>
            <a:r>
              <a:rPr dirty="0" sz="2000" spc="-10">
                <a:solidFill>
                  <a:srgbClr val="9CDCFE"/>
                </a:solidFill>
                <a:latin typeface="Trebuchet MS"/>
                <a:cs typeface="Trebuchet MS"/>
              </a:rPr>
              <a:t>instance_type</a:t>
            </a:r>
            <a:r>
              <a:rPr dirty="0" sz="2000" spc="-10">
                <a:solidFill>
                  <a:srgbClr val="D4D4D4"/>
                </a:solidFill>
                <a:latin typeface="Trebuchet MS"/>
                <a:cs typeface="Trebuchet MS"/>
              </a:rPr>
              <a:t>=</a:t>
            </a:r>
            <a:r>
              <a:rPr dirty="0" sz="2000" spc="-10">
                <a:solidFill>
                  <a:srgbClr val="CE9178"/>
                </a:solidFill>
                <a:latin typeface="Trebuchet MS"/>
                <a:cs typeface="Trebuchet MS"/>
              </a:rPr>
              <a:t>"ml.g5.12xlarge"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,</a:t>
            </a:r>
            <a:endParaRPr sz="2000">
              <a:latin typeface="Trebuchet MS"/>
              <a:cs typeface="Trebuchet MS"/>
            </a:endParaRPr>
          </a:p>
          <a:p>
            <a:pPr marL="64769">
              <a:lnSpc>
                <a:spcPct val="100000"/>
              </a:lnSpc>
            </a:pPr>
            <a:r>
              <a:rPr dirty="0" sz="2000" spc="-114">
                <a:solidFill>
                  <a:srgbClr val="CCCCCC"/>
                </a:solidFill>
                <a:latin typeface="Trebuchet MS"/>
                <a:cs typeface="Trebuchet MS"/>
              </a:rPr>
              <a:t>)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rebuchet MS"/>
              <a:cs typeface="Trebuchet MS"/>
            </a:endParaRPr>
          </a:p>
          <a:p>
            <a:pPr marL="64769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9CDCFE"/>
                </a:solidFill>
                <a:latin typeface="Trebuchet MS"/>
                <a:cs typeface="Trebuchet MS"/>
              </a:rPr>
              <a:t>fine_tuning_estimator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.fit(</a:t>
            </a:r>
            <a:endParaRPr sz="2000">
              <a:latin typeface="Trebuchet MS"/>
              <a:cs typeface="Trebuchet MS"/>
            </a:endParaRPr>
          </a:p>
          <a:p>
            <a:pPr marL="521970">
              <a:lnSpc>
                <a:spcPct val="100000"/>
              </a:lnSpc>
            </a:pPr>
            <a:r>
              <a:rPr dirty="0" sz="2000" spc="25">
                <a:solidFill>
                  <a:srgbClr val="CCCCCC"/>
                </a:solidFill>
                <a:latin typeface="Trebuchet MS"/>
                <a:cs typeface="Trebuchet MS"/>
              </a:rPr>
              <a:t>{</a:t>
            </a:r>
            <a:endParaRPr sz="2000">
              <a:latin typeface="Trebuchet MS"/>
              <a:cs typeface="Trebuchet MS"/>
            </a:endParaRPr>
          </a:p>
          <a:p>
            <a:pPr marL="979169" marR="1766570">
              <a:lnSpc>
                <a:spcPct val="100000"/>
              </a:lnSpc>
            </a:pPr>
            <a:r>
              <a:rPr dirty="0" sz="2000" spc="-10">
                <a:solidFill>
                  <a:srgbClr val="CE9178"/>
                </a:solidFill>
                <a:latin typeface="Trebuchet MS"/>
                <a:cs typeface="Trebuchet MS"/>
              </a:rPr>
              <a:t>"train"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:</a:t>
            </a:r>
            <a:r>
              <a:rPr dirty="0" sz="2000" spc="-125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training_dataset_s3_path, </a:t>
            </a:r>
            <a:r>
              <a:rPr dirty="0" sz="2000">
                <a:solidFill>
                  <a:srgbClr val="CE9178"/>
                </a:solidFill>
                <a:latin typeface="Trebuchet MS"/>
                <a:cs typeface="Trebuchet MS"/>
              </a:rPr>
              <a:t>"validation"</a:t>
            </a:r>
            <a:r>
              <a:rPr dirty="0" sz="2000">
                <a:solidFill>
                  <a:srgbClr val="CCCCCC"/>
                </a:solidFill>
                <a:latin typeface="Trebuchet MS"/>
                <a:cs typeface="Trebuchet MS"/>
              </a:rPr>
              <a:t>:</a:t>
            </a:r>
            <a:r>
              <a:rPr dirty="0" sz="2000" spc="-75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CCCCC"/>
                </a:solidFill>
                <a:latin typeface="Trebuchet MS"/>
                <a:cs typeface="Trebuchet MS"/>
              </a:rPr>
              <a:t>validation_dataset_s3_path}, </a:t>
            </a:r>
            <a:r>
              <a:rPr dirty="0" sz="2000" spc="-10">
                <a:solidFill>
                  <a:srgbClr val="9CDCFE"/>
                </a:solidFill>
                <a:latin typeface="Trebuchet MS"/>
                <a:cs typeface="Trebuchet MS"/>
              </a:rPr>
              <a:t>logs</a:t>
            </a:r>
            <a:r>
              <a:rPr dirty="0" sz="2000" spc="-10">
                <a:solidFill>
                  <a:srgbClr val="D4D4D4"/>
                </a:solidFill>
                <a:latin typeface="Trebuchet MS"/>
                <a:cs typeface="Trebuchet MS"/>
              </a:rPr>
              <a:t>=</a:t>
            </a:r>
            <a:r>
              <a:rPr dirty="0" sz="2000" spc="-10">
                <a:solidFill>
                  <a:srgbClr val="569CD6"/>
                </a:solidFill>
                <a:latin typeface="Trebuchet MS"/>
                <a:cs typeface="Trebuchet MS"/>
              </a:rPr>
              <a:t>True</a:t>
            </a:r>
            <a:endParaRPr sz="2000">
              <a:latin typeface="Trebuchet MS"/>
              <a:cs typeface="Trebuchet MS"/>
            </a:endParaRPr>
          </a:p>
          <a:p>
            <a:pPr marL="64769">
              <a:lnSpc>
                <a:spcPct val="100000"/>
              </a:lnSpc>
            </a:pPr>
            <a:r>
              <a:rPr dirty="0" sz="2000" spc="-114">
                <a:solidFill>
                  <a:srgbClr val="CCCCCC"/>
                </a:solidFill>
                <a:latin typeface="Trebuchet MS"/>
                <a:cs typeface="Trebuchet MS"/>
              </a:rPr>
              <a:t>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348378" y="2118824"/>
            <a:ext cx="4705985" cy="1421130"/>
            <a:chOff x="3348378" y="2118824"/>
            <a:chExt cx="4705985" cy="1421130"/>
          </a:xfrm>
        </p:grpSpPr>
        <p:sp>
          <p:nvSpPr>
            <p:cNvPr id="4" name="object 4" descr=""/>
            <p:cNvSpPr/>
            <p:nvPr/>
          </p:nvSpPr>
          <p:spPr>
            <a:xfrm>
              <a:off x="4665301" y="2156924"/>
              <a:ext cx="3350895" cy="1344930"/>
            </a:xfrm>
            <a:custGeom>
              <a:avLst/>
              <a:gdLst/>
              <a:ahLst/>
              <a:cxnLst/>
              <a:rect l="l" t="t" r="r" b="b"/>
              <a:pathLst>
                <a:path w="3350895" h="1344929">
                  <a:moveTo>
                    <a:pt x="0" y="224087"/>
                  </a:moveTo>
                  <a:lnTo>
                    <a:pt x="4552" y="178925"/>
                  </a:lnTo>
                  <a:lnTo>
                    <a:pt x="17609" y="136862"/>
                  </a:lnTo>
                  <a:lnTo>
                    <a:pt x="38270" y="98798"/>
                  </a:lnTo>
                  <a:lnTo>
                    <a:pt x="65633" y="65633"/>
                  </a:lnTo>
                  <a:lnTo>
                    <a:pt x="98797" y="38270"/>
                  </a:lnTo>
                  <a:lnTo>
                    <a:pt x="136862" y="17609"/>
                  </a:lnTo>
                  <a:lnTo>
                    <a:pt x="178925" y="4552"/>
                  </a:lnTo>
                  <a:lnTo>
                    <a:pt x="224086" y="0"/>
                  </a:lnTo>
                  <a:lnTo>
                    <a:pt x="3126772" y="0"/>
                  </a:lnTo>
                  <a:lnTo>
                    <a:pt x="3171933" y="4552"/>
                  </a:lnTo>
                  <a:lnTo>
                    <a:pt x="3213996" y="17609"/>
                  </a:lnTo>
                  <a:lnTo>
                    <a:pt x="3252061" y="38270"/>
                  </a:lnTo>
                  <a:lnTo>
                    <a:pt x="3285225" y="65633"/>
                  </a:lnTo>
                  <a:lnTo>
                    <a:pt x="3312588" y="98798"/>
                  </a:lnTo>
                  <a:lnTo>
                    <a:pt x="3333249" y="136862"/>
                  </a:lnTo>
                  <a:lnTo>
                    <a:pt x="3346306" y="178925"/>
                  </a:lnTo>
                  <a:lnTo>
                    <a:pt x="3350859" y="224087"/>
                  </a:lnTo>
                  <a:lnTo>
                    <a:pt x="3350859" y="1120401"/>
                  </a:lnTo>
                  <a:lnTo>
                    <a:pt x="3346306" y="1165562"/>
                  </a:lnTo>
                  <a:lnTo>
                    <a:pt x="3333249" y="1207625"/>
                  </a:lnTo>
                  <a:lnTo>
                    <a:pt x="3312588" y="1245690"/>
                  </a:lnTo>
                  <a:lnTo>
                    <a:pt x="3285225" y="1278854"/>
                  </a:lnTo>
                  <a:lnTo>
                    <a:pt x="3252061" y="1306217"/>
                  </a:lnTo>
                  <a:lnTo>
                    <a:pt x="3213996" y="1326878"/>
                  </a:lnTo>
                  <a:lnTo>
                    <a:pt x="3171933" y="1339935"/>
                  </a:lnTo>
                  <a:lnTo>
                    <a:pt x="3126772" y="1344488"/>
                  </a:lnTo>
                  <a:lnTo>
                    <a:pt x="224086" y="1344488"/>
                  </a:lnTo>
                  <a:lnTo>
                    <a:pt x="178925" y="1339935"/>
                  </a:lnTo>
                  <a:lnTo>
                    <a:pt x="136862" y="1326878"/>
                  </a:lnTo>
                  <a:lnTo>
                    <a:pt x="98797" y="1306217"/>
                  </a:lnTo>
                  <a:lnTo>
                    <a:pt x="65633" y="1278854"/>
                  </a:lnTo>
                  <a:lnTo>
                    <a:pt x="38270" y="1245690"/>
                  </a:lnTo>
                  <a:lnTo>
                    <a:pt x="17609" y="1207625"/>
                  </a:lnTo>
                  <a:lnTo>
                    <a:pt x="4552" y="1165562"/>
                  </a:lnTo>
                  <a:lnTo>
                    <a:pt x="0" y="1120401"/>
                  </a:lnTo>
                  <a:lnTo>
                    <a:pt x="0" y="224087"/>
                  </a:lnTo>
                  <a:close/>
                </a:path>
              </a:pathLst>
            </a:custGeom>
            <a:ln w="76200">
              <a:solidFill>
                <a:srgbClr val="FF7E7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48378" y="2752666"/>
              <a:ext cx="1092835" cy="190500"/>
            </a:xfrm>
            <a:custGeom>
              <a:avLst/>
              <a:gdLst/>
              <a:ahLst/>
              <a:cxnLst/>
              <a:rect l="l" t="t" r="r" b="b"/>
              <a:pathLst>
                <a:path w="1092835" h="190500">
                  <a:moveTo>
                    <a:pt x="1028894" y="63500"/>
                  </a:moveTo>
                  <a:lnTo>
                    <a:pt x="933644" y="63500"/>
                  </a:lnTo>
                  <a:lnTo>
                    <a:pt x="933644" y="127000"/>
                  </a:lnTo>
                  <a:lnTo>
                    <a:pt x="901894" y="127000"/>
                  </a:lnTo>
                  <a:lnTo>
                    <a:pt x="901894" y="190500"/>
                  </a:lnTo>
                  <a:lnTo>
                    <a:pt x="1092394" y="95250"/>
                  </a:lnTo>
                  <a:lnTo>
                    <a:pt x="1028894" y="63500"/>
                  </a:lnTo>
                  <a:close/>
                </a:path>
                <a:path w="1092835" h="190500">
                  <a:moveTo>
                    <a:pt x="901894" y="63500"/>
                  </a:moveTo>
                  <a:lnTo>
                    <a:pt x="0" y="63501"/>
                  </a:lnTo>
                  <a:lnTo>
                    <a:pt x="0" y="127001"/>
                  </a:lnTo>
                  <a:lnTo>
                    <a:pt x="901894" y="127000"/>
                  </a:lnTo>
                  <a:lnTo>
                    <a:pt x="901894" y="63500"/>
                  </a:lnTo>
                  <a:close/>
                </a:path>
                <a:path w="1092835" h="190500">
                  <a:moveTo>
                    <a:pt x="933644" y="63500"/>
                  </a:moveTo>
                  <a:lnTo>
                    <a:pt x="901894" y="63500"/>
                  </a:lnTo>
                  <a:lnTo>
                    <a:pt x="901894" y="127000"/>
                  </a:lnTo>
                  <a:lnTo>
                    <a:pt x="933644" y="127000"/>
                  </a:lnTo>
                  <a:lnTo>
                    <a:pt x="933644" y="63500"/>
                  </a:lnTo>
                  <a:close/>
                </a:path>
                <a:path w="1092835" h="190500">
                  <a:moveTo>
                    <a:pt x="901894" y="0"/>
                  </a:moveTo>
                  <a:lnTo>
                    <a:pt x="901894" y="63500"/>
                  </a:lnTo>
                  <a:lnTo>
                    <a:pt x="1028894" y="63500"/>
                  </a:lnTo>
                  <a:lnTo>
                    <a:pt x="90189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160989" y="2926588"/>
            <a:ext cx="140906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304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Copy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and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artifacts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430280" y="2340355"/>
            <a:ext cx="116967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SageMaker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Managed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59399" y="4840732"/>
            <a:ext cx="23514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Elastic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Registry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367959" y="2637852"/>
            <a:ext cx="845819" cy="1017269"/>
          </a:xfrm>
          <a:custGeom>
            <a:avLst/>
            <a:gdLst/>
            <a:ahLst/>
            <a:cxnLst/>
            <a:rect l="l" t="t" r="r" b="b"/>
            <a:pathLst>
              <a:path w="845820" h="1017270">
                <a:moveTo>
                  <a:pt x="843473" y="962417"/>
                </a:moveTo>
                <a:lnTo>
                  <a:pt x="779937" y="962417"/>
                </a:lnTo>
                <a:lnTo>
                  <a:pt x="779983" y="963357"/>
                </a:lnTo>
                <a:lnTo>
                  <a:pt x="781763" y="1017031"/>
                </a:lnTo>
                <a:lnTo>
                  <a:pt x="845228" y="1014909"/>
                </a:lnTo>
                <a:lnTo>
                  <a:pt x="843473" y="962417"/>
                </a:lnTo>
                <a:close/>
              </a:path>
              <a:path w="845820" h="1017270">
                <a:moveTo>
                  <a:pt x="779952" y="962876"/>
                </a:moveTo>
                <a:lnTo>
                  <a:pt x="779968" y="963357"/>
                </a:lnTo>
                <a:lnTo>
                  <a:pt x="779952" y="962876"/>
                </a:lnTo>
                <a:close/>
              </a:path>
              <a:path w="845820" h="1017270">
                <a:moveTo>
                  <a:pt x="840261" y="910349"/>
                </a:moveTo>
                <a:lnTo>
                  <a:pt x="776634" y="910349"/>
                </a:lnTo>
                <a:lnTo>
                  <a:pt x="776712" y="911343"/>
                </a:lnTo>
                <a:lnTo>
                  <a:pt x="779952" y="962876"/>
                </a:lnTo>
                <a:lnTo>
                  <a:pt x="779937" y="962417"/>
                </a:lnTo>
                <a:lnTo>
                  <a:pt x="843473" y="962417"/>
                </a:lnTo>
                <a:lnTo>
                  <a:pt x="843386" y="959824"/>
                </a:lnTo>
                <a:lnTo>
                  <a:pt x="840261" y="910349"/>
                </a:lnTo>
                <a:close/>
              </a:path>
              <a:path w="845820" h="1017270">
                <a:moveTo>
                  <a:pt x="776664" y="910836"/>
                </a:moveTo>
                <a:lnTo>
                  <a:pt x="776696" y="911343"/>
                </a:lnTo>
                <a:lnTo>
                  <a:pt x="776664" y="910836"/>
                </a:lnTo>
                <a:close/>
              </a:path>
              <a:path w="845820" h="1017270">
                <a:moveTo>
                  <a:pt x="835627" y="859939"/>
                </a:moveTo>
                <a:lnTo>
                  <a:pt x="771842" y="859939"/>
                </a:lnTo>
                <a:lnTo>
                  <a:pt x="771959" y="860987"/>
                </a:lnTo>
                <a:lnTo>
                  <a:pt x="776664" y="910836"/>
                </a:lnTo>
                <a:lnTo>
                  <a:pt x="776634" y="910349"/>
                </a:lnTo>
                <a:lnTo>
                  <a:pt x="840261" y="910349"/>
                </a:lnTo>
                <a:lnTo>
                  <a:pt x="839976" y="905849"/>
                </a:lnTo>
                <a:lnTo>
                  <a:pt x="835627" y="859939"/>
                </a:lnTo>
                <a:close/>
              </a:path>
              <a:path w="845820" h="1017270">
                <a:moveTo>
                  <a:pt x="771892" y="860465"/>
                </a:moveTo>
                <a:lnTo>
                  <a:pt x="771941" y="860987"/>
                </a:lnTo>
                <a:lnTo>
                  <a:pt x="771892" y="860465"/>
                </a:lnTo>
                <a:close/>
              </a:path>
              <a:path w="845820" h="1017270">
                <a:moveTo>
                  <a:pt x="829587" y="811190"/>
                </a:moveTo>
                <a:lnTo>
                  <a:pt x="765566" y="811190"/>
                </a:lnTo>
                <a:lnTo>
                  <a:pt x="765727" y="812294"/>
                </a:lnTo>
                <a:lnTo>
                  <a:pt x="771892" y="860465"/>
                </a:lnTo>
                <a:lnTo>
                  <a:pt x="771842" y="859939"/>
                </a:lnTo>
                <a:lnTo>
                  <a:pt x="835627" y="859939"/>
                </a:lnTo>
                <a:lnTo>
                  <a:pt x="835009" y="853424"/>
                </a:lnTo>
                <a:lnTo>
                  <a:pt x="829587" y="811190"/>
                </a:lnTo>
                <a:close/>
              </a:path>
              <a:path w="845820" h="1017270">
                <a:moveTo>
                  <a:pt x="765637" y="811747"/>
                </a:moveTo>
                <a:lnTo>
                  <a:pt x="765707" y="812294"/>
                </a:lnTo>
                <a:lnTo>
                  <a:pt x="765637" y="811747"/>
                </a:lnTo>
                <a:close/>
              </a:path>
              <a:path w="845820" h="1017270">
                <a:moveTo>
                  <a:pt x="822162" y="764103"/>
                </a:moveTo>
                <a:lnTo>
                  <a:pt x="757812" y="764103"/>
                </a:lnTo>
                <a:lnTo>
                  <a:pt x="758024" y="765261"/>
                </a:lnTo>
                <a:lnTo>
                  <a:pt x="765637" y="811747"/>
                </a:lnTo>
                <a:lnTo>
                  <a:pt x="765566" y="811190"/>
                </a:lnTo>
                <a:lnTo>
                  <a:pt x="829587" y="811190"/>
                </a:lnTo>
                <a:lnTo>
                  <a:pt x="828478" y="802552"/>
                </a:lnTo>
                <a:lnTo>
                  <a:pt x="822162" y="764103"/>
                </a:lnTo>
                <a:close/>
              </a:path>
              <a:path w="845820" h="1017270">
                <a:moveTo>
                  <a:pt x="757909" y="764691"/>
                </a:moveTo>
                <a:lnTo>
                  <a:pt x="758003" y="765261"/>
                </a:lnTo>
                <a:lnTo>
                  <a:pt x="757909" y="764691"/>
                </a:lnTo>
                <a:close/>
              </a:path>
              <a:path w="845820" h="1017270">
                <a:moveTo>
                  <a:pt x="813376" y="718676"/>
                </a:moveTo>
                <a:lnTo>
                  <a:pt x="748587" y="718676"/>
                </a:lnTo>
                <a:lnTo>
                  <a:pt x="748856" y="719888"/>
                </a:lnTo>
                <a:lnTo>
                  <a:pt x="757909" y="764691"/>
                </a:lnTo>
                <a:lnTo>
                  <a:pt x="757812" y="764103"/>
                </a:lnTo>
                <a:lnTo>
                  <a:pt x="822162" y="764103"/>
                </a:lnTo>
                <a:lnTo>
                  <a:pt x="820376" y="753230"/>
                </a:lnTo>
                <a:lnTo>
                  <a:pt x="813376" y="718676"/>
                </a:lnTo>
                <a:close/>
              </a:path>
              <a:path w="845820" h="1017270">
                <a:moveTo>
                  <a:pt x="748715" y="719308"/>
                </a:moveTo>
                <a:lnTo>
                  <a:pt x="748832" y="719888"/>
                </a:lnTo>
                <a:lnTo>
                  <a:pt x="748715" y="719308"/>
                </a:lnTo>
                <a:close/>
              </a:path>
              <a:path w="845820" h="1017270">
                <a:moveTo>
                  <a:pt x="803255" y="674909"/>
                </a:moveTo>
                <a:lnTo>
                  <a:pt x="737897" y="674909"/>
                </a:lnTo>
                <a:lnTo>
                  <a:pt x="738233" y="676173"/>
                </a:lnTo>
                <a:lnTo>
                  <a:pt x="748715" y="719308"/>
                </a:lnTo>
                <a:lnTo>
                  <a:pt x="748587" y="718676"/>
                </a:lnTo>
                <a:lnTo>
                  <a:pt x="813376" y="718676"/>
                </a:lnTo>
                <a:lnTo>
                  <a:pt x="810699" y="705459"/>
                </a:lnTo>
                <a:lnTo>
                  <a:pt x="803255" y="674909"/>
                </a:lnTo>
                <a:close/>
              </a:path>
              <a:path w="845820" h="1017270">
                <a:moveTo>
                  <a:pt x="738054" y="675552"/>
                </a:moveTo>
                <a:lnTo>
                  <a:pt x="738205" y="676173"/>
                </a:lnTo>
                <a:lnTo>
                  <a:pt x="738054" y="675552"/>
                </a:lnTo>
                <a:close/>
              </a:path>
              <a:path w="845820" h="1017270">
                <a:moveTo>
                  <a:pt x="737897" y="674909"/>
                </a:moveTo>
                <a:lnTo>
                  <a:pt x="738054" y="675552"/>
                </a:lnTo>
                <a:lnTo>
                  <a:pt x="738233" y="676173"/>
                </a:lnTo>
                <a:lnTo>
                  <a:pt x="737897" y="674909"/>
                </a:lnTo>
                <a:close/>
              </a:path>
              <a:path w="845820" h="1017270">
                <a:moveTo>
                  <a:pt x="791828" y="632800"/>
                </a:moveTo>
                <a:lnTo>
                  <a:pt x="725750" y="632800"/>
                </a:lnTo>
                <a:lnTo>
                  <a:pt x="726159" y="634112"/>
                </a:lnTo>
                <a:lnTo>
                  <a:pt x="738054" y="675552"/>
                </a:lnTo>
                <a:lnTo>
                  <a:pt x="737897" y="674909"/>
                </a:lnTo>
                <a:lnTo>
                  <a:pt x="803255" y="674909"/>
                </a:lnTo>
                <a:lnTo>
                  <a:pt x="799437" y="659240"/>
                </a:lnTo>
                <a:lnTo>
                  <a:pt x="791828" y="632800"/>
                </a:lnTo>
                <a:close/>
              </a:path>
              <a:path w="845820" h="1017270">
                <a:moveTo>
                  <a:pt x="725937" y="633451"/>
                </a:moveTo>
                <a:lnTo>
                  <a:pt x="726127" y="634112"/>
                </a:lnTo>
                <a:lnTo>
                  <a:pt x="725937" y="633451"/>
                </a:lnTo>
                <a:close/>
              </a:path>
              <a:path w="845820" h="1017270">
                <a:moveTo>
                  <a:pt x="725750" y="632800"/>
                </a:moveTo>
                <a:lnTo>
                  <a:pt x="725937" y="633451"/>
                </a:lnTo>
                <a:lnTo>
                  <a:pt x="726159" y="634112"/>
                </a:lnTo>
                <a:lnTo>
                  <a:pt x="725750" y="632800"/>
                </a:lnTo>
                <a:close/>
              </a:path>
              <a:path w="845820" h="1017270">
                <a:moveTo>
                  <a:pt x="779129" y="592344"/>
                </a:moveTo>
                <a:lnTo>
                  <a:pt x="712155" y="592344"/>
                </a:lnTo>
                <a:lnTo>
                  <a:pt x="712643" y="593700"/>
                </a:lnTo>
                <a:lnTo>
                  <a:pt x="725937" y="633451"/>
                </a:lnTo>
                <a:lnTo>
                  <a:pt x="725750" y="632800"/>
                </a:lnTo>
                <a:lnTo>
                  <a:pt x="791828" y="632800"/>
                </a:lnTo>
                <a:lnTo>
                  <a:pt x="786584" y="614577"/>
                </a:lnTo>
                <a:lnTo>
                  <a:pt x="779129" y="592344"/>
                </a:lnTo>
                <a:close/>
              </a:path>
              <a:path w="845820" h="1017270">
                <a:moveTo>
                  <a:pt x="712386" y="593034"/>
                </a:moveTo>
                <a:lnTo>
                  <a:pt x="712609" y="593700"/>
                </a:lnTo>
                <a:lnTo>
                  <a:pt x="712386" y="593034"/>
                </a:lnTo>
                <a:close/>
              </a:path>
              <a:path w="845820" h="1017270">
                <a:moveTo>
                  <a:pt x="712155" y="592344"/>
                </a:moveTo>
                <a:lnTo>
                  <a:pt x="712386" y="593034"/>
                </a:lnTo>
                <a:lnTo>
                  <a:pt x="712643" y="593700"/>
                </a:lnTo>
                <a:lnTo>
                  <a:pt x="712155" y="592344"/>
                </a:lnTo>
                <a:close/>
              </a:path>
              <a:path w="845820" h="1017270">
                <a:moveTo>
                  <a:pt x="765197" y="553538"/>
                </a:moveTo>
                <a:lnTo>
                  <a:pt x="697116" y="553538"/>
                </a:lnTo>
                <a:lnTo>
                  <a:pt x="697693" y="554930"/>
                </a:lnTo>
                <a:lnTo>
                  <a:pt x="712386" y="593034"/>
                </a:lnTo>
                <a:lnTo>
                  <a:pt x="712155" y="592344"/>
                </a:lnTo>
                <a:lnTo>
                  <a:pt x="779129" y="592344"/>
                </a:lnTo>
                <a:lnTo>
                  <a:pt x="772132" y="571474"/>
                </a:lnTo>
                <a:lnTo>
                  <a:pt x="765197" y="553538"/>
                </a:lnTo>
                <a:close/>
              </a:path>
              <a:path w="845820" h="1017270">
                <a:moveTo>
                  <a:pt x="697387" y="554238"/>
                </a:moveTo>
                <a:lnTo>
                  <a:pt x="697655" y="554930"/>
                </a:lnTo>
                <a:lnTo>
                  <a:pt x="697387" y="554238"/>
                </a:lnTo>
                <a:close/>
              </a:path>
              <a:path w="845820" h="1017270">
                <a:moveTo>
                  <a:pt x="697116" y="553538"/>
                </a:moveTo>
                <a:lnTo>
                  <a:pt x="697387" y="554238"/>
                </a:lnTo>
                <a:lnTo>
                  <a:pt x="697693" y="554930"/>
                </a:lnTo>
                <a:lnTo>
                  <a:pt x="697116" y="553538"/>
                </a:lnTo>
                <a:close/>
              </a:path>
              <a:path w="845820" h="1017270">
                <a:moveTo>
                  <a:pt x="750076" y="516374"/>
                </a:moveTo>
                <a:lnTo>
                  <a:pt x="680645" y="516374"/>
                </a:lnTo>
                <a:lnTo>
                  <a:pt x="681314" y="517791"/>
                </a:lnTo>
                <a:lnTo>
                  <a:pt x="697387" y="554238"/>
                </a:lnTo>
                <a:lnTo>
                  <a:pt x="697116" y="553538"/>
                </a:lnTo>
                <a:lnTo>
                  <a:pt x="765197" y="553538"/>
                </a:lnTo>
                <a:lnTo>
                  <a:pt x="756074" y="529937"/>
                </a:lnTo>
                <a:lnTo>
                  <a:pt x="750076" y="516374"/>
                </a:lnTo>
                <a:close/>
              </a:path>
              <a:path w="845820" h="1017270">
                <a:moveTo>
                  <a:pt x="680960" y="517087"/>
                </a:moveTo>
                <a:lnTo>
                  <a:pt x="681271" y="517791"/>
                </a:lnTo>
                <a:lnTo>
                  <a:pt x="680960" y="517087"/>
                </a:lnTo>
                <a:close/>
              </a:path>
              <a:path w="845820" h="1017270">
                <a:moveTo>
                  <a:pt x="680645" y="516374"/>
                </a:moveTo>
                <a:lnTo>
                  <a:pt x="680960" y="517087"/>
                </a:lnTo>
                <a:lnTo>
                  <a:pt x="681314" y="517791"/>
                </a:lnTo>
                <a:lnTo>
                  <a:pt x="680645" y="516374"/>
                </a:lnTo>
                <a:close/>
              </a:path>
              <a:path w="845820" h="1017270">
                <a:moveTo>
                  <a:pt x="733812" y="480842"/>
                </a:moveTo>
                <a:lnTo>
                  <a:pt x="662741" y="480842"/>
                </a:lnTo>
                <a:lnTo>
                  <a:pt x="663508" y="482274"/>
                </a:lnTo>
                <a:lnTo>
                  <a:pt x="680960" y="517087"/>
                </a:lnTo>
                <a:lnTo>
                  <a:pt x="680645" y="516374"/>
                </a:lnTo>
                <a:lnTo>
                  <a:pt x="750076" y="516374"/>
                </a:lnTo>
                <a:lnTo>
                  <a:pt x="738403" y="489976"/>
                </a:lnTo>
                <a:lnTo>
                  <a:pt x="733812" y="480842"/>
                </a:lnTo>
                <a:close/>
              </a:path>
              <a:path w="845820" h="1017270">
                <a:moveTo>
                  <a:pt x="663103" y="481560"/>
                </a:moveTo>
                <a:lnTo>
                  <a:pt x="663461" y="482274"/>
                </a:lnTo>
                <a:lnTo>
                  <a:pt x="663103" y="481560"/>
                </a:lnTo>
                <a:close/>
              </a:path>
              <a:path w="845820" h="1017270">
                <a:moveTo>
                  <a:pt x="662741" y="480842"/>
                </a:moveTo>
                <a:lnTo>
                  <a:pt x="663103" y="481560"/>
                </a:lnTo>
                <a:lnTo>
                  <a:pt x="663508" y="482274"/>
                </a:lnTo>
                <a:lnTo>
                  <a:pt x="662741" y="480842"/>
                </a:lnTo>
                <a:close/>
              </a:path>
              <a:path w="845820" h="1017270">
                <a:moveTo>
                  <a:pt x="716459" y="446930"/>
                </a:moveTo>
                <a:lnTo>
                  <a:pt x="643416" y="446930"/>
                </a:lnTo>
                <a:lnTo>
                  <a:pt x="644283" y="448367"/>
                </a:lnTo>
                <a:lnTo>
                  <a:pt x="663103" y="481560"/>
                </a:lnTo>
                <a:lnTo>
                  <a:pt x="662741" y="480842"/>
                </a:lnTo>
                <a:lnTo>
                  <a:pt x="733812" y="480842"/>
                </a:lnTo>
                <a:lnTo>
                  <a:pt x="719113" y="451599"/>
                </a:lnTo>
                <a:lnTo>
                  <a:pt x="716459" y="446930"/>
                </a:lnTo>
                <a:close/>
              </a:path>
              <a:path w="845820" h="1017270">
                <a:moveTo>
                  <a:pt x="643832" y="447663"/>
                </a:moveTo>
                <a:lnTo>
                  <a:pt x="644232" y="448367"/>
                </a:lnTo>
                <a:lnTo>
                  <a:pt x="643832" y="447663"/>
                </a:lnTo>
                <a:close/>
              </a:path>
              <a:path w="845820" h="1017270">
                <a:moveTo>
                  <a:pt x="643416" y="446930"/>
                </a:moveTo>
                <a:lnTo>
                  <a:pt x="643832" y="447663"/>
                </a:lnTo>
                <a:lnTo>
                  <a:pt x="644283" y="448367"/>
                </a:lnTo>
                <a:lnTo>
                  <a:pt x="643416" y="446930"/>
                </a:lnTo>
                <a:close/>
              </a:path>
              <a:path w="845820" h="1017270">
                <a:moveTo>
                  <a:pt x="698082" y="414628"/>
                </a:moveTo>
                <a:lnTo>
                  <a:pt x="622667" y="414628"/>
                </a:lnTo>
                <a:lnTo>
                  <a:pt x="623636" y="416054"/>
                </a:lnTo>
                <a:lnTo>
                  <a:pt x="643832" y="447663"/>
                </a:lnTo>
                <a:lnTo>
                  <a:pt x="643416" y="446930"/>
                </a:lnTo>
                <a:lnTo>
                  <a:pt x="716459" y="446930"/>
                </a:lnTo>
                <a:lnTo>
                  <a:pt x="698082" y="414628"/>
                </a:lnTo>
                <a:close/>
              </a:path>
              <a:path w="845820" h="1017270">
                <a:moveTo>
                  <a:pt x="623134" y="415358"/>
                </a:moveTo>
                <a:lnTo>
                  <a:pt x="623580" y="416054"/>
                </a:lnTo>
                <a:lnTo>
                  <a:pt x="623134" y="415358"/>
                </a:lnTo>
                <a:close/>
              </a:path>
              <a:path w="845820" h="1017270">
                <a:moveTo>
                  <a:pt x="622667" y="414628"/>
                </a:moveTo>
                <a:lnTo>
                  <a:pt x="623134" y="415358"/>
                </a:lnTo>
                <a:lnTo>
                  <a:pt x="623636" y="416054"/>
                </a:lnTo>
                <a:lnTo>
                  <a:pt x="622667" y="414628"/>
                </a:lnTo>
                <a:close/>
              </a:path>
              <a:path w="845820" h="1017270">
                <a:moveTo>
                  <a:pt x="678408" y="383921"/>
                </a:moveTo>
                <a:lnTo>
                  <a:pt x="600497" y="383921"/>
                </a:lnTo>
                <a:lnTo>
                  <a:pt x="601564" y="385320"/>
                </a:lnTo>
                <a:lnTo>
                  <a:pt x="623134" y="415358"/>
                </a:lnTo>
                <a:lnTo>
                  <a:pt x="622667" y="414628"/>
                </a:lnTo>
                <a:lnTo>
                  <a:pt x="698082" y="414628"/>
                </a:lnTo>
                <a:lnTo>
                  <a:pt x="678408" y="383921"/>
                </a:lnTo>
                <a:close/>
              </a:path>
              <a:path w="845820" h="1017270">
                <a:moveTo>
                  <a:pt x="601021" y="384647"/>
                </a:moveTo>
                <a:lnTo>
                  <a:pt x="601505" y="385320"/>
                </a:lnTo>
                <a:lnTo>
                  <a:pt x="601021" y="384647"/>
                </a:lnTo>
                <a:close/>
              </a:path>
              <a:path w="845820" h="1017270">
                <a:moveTo>
                  <a:pt x="600497" y="383921"/>
                </a:moveTo>
                <a:lnTo>
                  <a:pt x="601021" y="384647"/>
                </a:lnTo>
                <a:lnTo>
                  <a:pt x="601564" y="385320"/>
                </a:lnTo>
                <a:lnTo>
                  <a:pt x="600497" y="383921"/>
                </a:lnTo>
                <a:close/>
              </a:path>
              <a:path w="845820" h="1017270">
                <a:moveTo>
                  <a:pt x="657773" y="354793"/>
                </a:moveTo>
                <a:lnTo>
                  <a:pt x="576903" y="354793"/>
                </a:lnTo>
                <a:lnTo>
                  <a:pt x="578064" y="356149"/>
                </a:lnTo>
                <a:lnTo>
                  <a:pt x="601021" y="384647"/>
                </a:lnTo>
                <a:lnTo>
                  <a:pt x="600497" y="383921"/>
                </a:lnTo>
                <a:lnTo>
                  <a:pt x="678408" y="383921"/>
                </a:lnTo>
                <a:lnTo>
                  <a:pt x="675670" y="379647"/>
                </a:lnTo>
                <a:lnTo>
                  <a:pt x="657773" y="354793"/>
                </a:lnTo>
                <a:close/>
              </a:path>
              <a:path w="845820" h="1017270">
                <a:moveTo>
                  <a:pt x="577460" y="355482"/>
                </a:moveTo>
                <a:lnTo>
                  <a:pt x="577999" y="356149"/>
                </a:lnTo>
                <a:lnTo>
                  <a:pt x="577460" y="355482"/>
                </a:lnTo>
                <a:close/>
              </a:path>
              <a:path w="845820" h="1017270">
                <a:moveTo>
                  <a:pt x="576903" y="354793"/>
                </a:moveTo>
                <a:lnTo>
                  <a:pt x="577460" y="355482"/>
                </a:lnTo>
                <a:lnTo>
                  <a:pt x="578064" y="356149"/>
                </a:lnTo>
                <a:lnTo>
                  <a:pt x="576903" y="354793"/>
                </a:lnTo>
                <a:close/>
              </a:path>
              <a:path w="845820" h="1017270">
                <a:moveTo>
                  <a:pt x="636269" y="327229"/>
                </a:moveTo>
                <a:lnTo>
                  <a:pt x="551882" y="327229"/>
                </a:lnTo>
                <a:lnTo>
                  <a:pt x="553128" y="328529"/>
                </a:lnTo>
                <a:lnTo>
                  <a:pt x="577460" y="355482"/>
                </a:lnTo>
                <a:lnTo>
                  <a:pt x="576903" y="354793"/>
                </a:lnTo>
                <a:lnTo>
                  <a:pt x="657773" y="354793"/>
                </a:lnTo>
                <a:lnTo>
                  <a:pt x="651513" y="346100"/>
                </a:lnTo>
                <a:lnTo>
                  <a:pt x="636269" y="327229"/>
                </a:lnTo>
                <a:close/>
              </a:path>
              <a:path w="845820" h="1017270">
                <a:moveTo>
                  <a:pt x="552490" y="327901"/>
                </a:moveTo>
                <a:lnTo>
                  <a:pt x="553059" y="328529"/>
                </a:lnTo>
                <a:lnTo>
                  <a:pt x="552490" y="327901"/>
                </a:lnTo>
                <a:close/>
              </a:path>
              <a:path w="845820" h="1017270">
                <a:moveTo>
                  <a:pt x="551882" y="327229"/>
                </a:moveTo>
                <a:lnTo>
                  <a:pt x="552490" y="327901"/>
                </a:lnTo>
                <a:lnTo>
                  <a:pt x="553128" y="328529"/>
                </a:lnTo>
                <a:lnTo>
                  <a:pt x="551882" y="327229"/>
                </a:lnTo>
                <a:close/>
              </a:path>
              <a:path w="845820" h="1017270">
                <a:moveTo>
                  <a:pt x="613988" y="301214"/>
                </a:moveTo>
                <a:lnTo>
                  <a:pt x="525423" y="301214"/>
                </a:lnTo>
                <a:lnTo>
                  <a:pt x="526743" y="302445"/>
                </a:lnTo>
                <a:lnTo>
                  <a:pt x="552490" y="327901"/>
                </a:lnTo>
                <a:lnTo>
                  <a:pt x="551882" y="327229"/>
                </a:lnTo>
                <a:lnTo>
                  <a:pt x="636269" y="327229"/>
                </a:lnTo>
                <a:lnTo>
                  <a:pt x="625739" y="314194"/>
                </a:lnTo>
                <a:lnTo>
                  <a:pt x="613988" y="301214"/>
                </a:lnTo>
                <a:close/>
              </a:path>
              <a:path w="845820" h="1017270">
                <a:moveTo>
                  <a:pt x="526070" y="301853"/>
                </a:moveTo>
                <a:lnTo>
                  <a:pt x="526671" y="302445"/>
                </a:lnTo>
                <a:lnTo>
                  <a:pt x="526070" y="301853"/>
                </a:lnTo>
                <a:close/>
              </a:path>
              <a:path w="845820" h="1017270">
                <a:moveTo>
                  <a:pt x="525423" y="301214"/>
                </a:moveTo>
                <a:lnTo>
                  <a:pt x="526070" y="301853"/>
                </a:lnTo>
                <a:lnTo>
                  <a:pt x="526743" y="302445"/>
                </a:lnTo>
                <a:lnTo>
                  <a:pt x="525423" y="301214"/>
                </a:lnTo>
                <a:close/>
              </a:path>
              <a:path w="845820" h="1017270">
                <a:moveTo>
                  <a:pt x="591040" y="276735"/>
                </a:moveTo>
                <a:lnTo>
                  <a:pt x="497516" y="276735"/>
                </a:lnTo>
                <a:lnTo>
                  <a:pt x="498899" y="277883"/>
                </a:lnTo>
                <a:lnTo>
                  <a:pt x="526070" y="301853"/>
                </a:lnTo>
                <a:lnTo>
                  <a:pt x="525423" y="301214"/>
                </a:lnTo>
                <a:lnTo>
                  <a:pt x="613988" y="301214"/>
                </a:lnTo>
                <a:lnTo>
                  <a:pt x="598351" y="283944"/>
                </a:lnTo>
                <a:lnTo>
                  <a:pt x="591040" y="276735"/>
                </a:lnTo>
                <a:close/>
              </a:path>
              <a:path w="845820" h="1017270">
                <a:moveTo>
                  <a:pt x="498184" y="277323"/>
                </a:moveTo>
                <a:lnTo>
                  <a:pt x="498821" y="277883"/>
                </a:lnTo>
                <a:lnTo>
                  <a:pt x="498184" y="277323"/>
                </a:lnTo>
                <a:close/>
              </a:path>
              <a:path w="845820" h="1017270">
                <a:moveTo>
                  <a:pt x="497516" y="276735"/>
                </a:moveTo>
                <a:lnTo>
                  <a:pt x="498184" y="277323"/>
                </a:lnTo>
                <a:lnTo>
                  <a:pt x="498899" y="277883"/>
                </a:lnTo>
                <a:lnTo>
                  <a:pt x="497516" y="276735"/>
                </a:lnTo>
                <a:close/>
              </a:path>
              <a:path w="845820" h="1017270">
                <a:moveTo>
                  <a:pt x="567563" y="253780"/>
                </a:moveTo>
                <a:lnTo>
                  <a:pt x="468149" y="253780"/>
                </a:lnTo>
                <a:lnTo>
                  <a:pt x="469579" y="254838"/>
                </a:lnTo>
                <a:lnTo>
                  <a:pt x="498184" y="277323"/>
                </a:lnTo>
                <a:lnTo>
                  <a:pt x="497516" y="276735"/>
                </a:lnTo>
                <a:lnTo>
                  <a:pt x="591040" y="276735"/>
                </a:lnTo>
                <a:lnTo>
                  <a:pt x="569362" y="255362"/>
                </a:lnTo>
                <a:lnTo>
                  <a:pt x="567563" y="253780"/>
                </a:lnTo>
                <a:close/>
              </a:path>
              <a:path w="845820" h="1017270">
                <a:moveTo>
                  <a:pt x="468853" y="254331"/>
                </a:moveTo>
                <a:lnTo>
                  <a:pt x="469499" y="254838"/>
                </a:lnTo>
                <a:lnTo>
                  <a:pt x="468853" y="254331"/>
                </a:lnTo>
                <a:close/>
              </a:path>
              <a:path w="845820" h="1017270">
                <a:moveTo>
                  <a:pt x="468149" y="253780"/>
                </a:moveTo>
                <a:lnTo>
                  <a:pt x="468853" y="254331"/>
                </a:lnTo>
                <a:lnTo>
                  <a:pt x="469579" y="254838"/>
                </a:lnTo>
                <a:lnTo>
                  <a:pt x="468149" y="253780"/>
                </a:lnTo>
                <a:close/>
              </a:path>
              <a:path w="845820" h="1017270">
                <a:moveTo>
                  <a:pt x="543190" y="232341"/>
                </a:moveTo>
                <a:lnTo>
                  <a:pt x="437307" y="232341"/>
                </a:lnTo>
                <a:lnTo>
                  <a:pt x="438769" y="233301"/>
                </a:lnTo>
                <a:lnTo>
                  <a:pt x="468853" y="254331"/>
                </a:lnTo>
                <a:lnTo>
                  <a:pt x="468149" y="253780"/>
                </a:lnTo>
                <a:lnTo>
                  <a:pt x="567563" y="253780"/>
                </a:lnTo>
                <a:lnTo>
                  <a:pt x="543190" y="232341"/>
                </a:lnTo>
                <a:close/>
              </a:path>
              <a:path w="845820" h="1017270">
                <a:moveTo>
                  <a:pt x="438023" y="232840"/>
                </a:moveTo>
                <a:lnTo>
                  <a:pt x="438685" y="233301"/>
                </a:lnTo>
                <a:lnTo>
                  <a:pt x="438023" y="232840"/>
                </a:lnTo>
                <a:close/>
              </a:path>
              <a:path w="845820" h="1017270">
                <a:moveTo>
                  <a:pt x="437307" y="232341"/>
                </a:moveTo>
                <a:lnTo>
                  <a:pt x="438023" y="232840"/>
                </a:lnTo>
                <a:lnTo>
                  <a:pt x="438769" y="233301"/>
                </a:lnTo>
                <a:lnTo>
                  <a:pt x="437307" y="232341"/>
                </a:lnTo>
                <a:close/>
              </a:path>
              <a:path w="845820" h="1017270">
                <a:moveTo>
                  <a:pt x="518301" y="212410"/>
                </a:moveTo>
                <a:lnTo>
                  <a:pt x="404975" y="212410"/>
                </a:lnTo>
                <a:lnTo>
                  <a:pt x="406453" y="213268"/>
                </a:lnTo>
                <a:lnTo>
                  <a:pt x="438023" y="232840"/>
                </a:lnTo>
                <a:lnTo>
                  <a:pt x="437307" y="232341"/>
                </a:lnTo>
                <a:lnTo>
                  <a:pt x="543190" y="232341"/>
                </a:lnTo>
                <a:lnTo>
                  <a:pt x="538780" y="228462"/>
                </a:lnTo>
                <a:lnTo>
                  <a:pt x="518301" y="212410"/>
                </a:lnTo>
                <a:close/>
              </a:path>
              <a:path w="845820" h="1017270">
                <a:moveTo>
                  <a:pt x="405686" y="212849"/>
                </a:moveTo>
                <a:lnTo>
                  <a:pt x="406363" y="213268"/>
                </a:lnTo>
                <a:lnTo>
                  <a:pt x="405686" y="212849"/>
                </a:lnTo>
                <a:close/>
              </a:path>
              <a:path w="845820" h="1017270">
                <a:moveTo>
                  <a:pt x="404975" y="212410"/>
                </a:moveTo>
                <a:lnTo>
                  <a:pt x="405686" y="212849"/>
                </a:lnTo>
                <a:lnTo>
                  <a:pt x="406453" y="213268"/>
                </a:lnTo>
                <a:lnTo>
                  <a:pt x="404975" y="212410"/>
                </a:lnTo>
                <a:close/>
              </a:path>
              <a:path w="845820" h="1017270">
                <a:moveTo>
                  <a:pt x="493322" y="193983"/>
                </a:moveTo>
                <a:lnTo>
                  <a:pt x="371137" y="193983"/>
                </a:lnTo>
                <a:lnTo>
                  <a:pt x="372616" y="194741"/>
                </a:lnTo>
                <a:lnTo>
                  <a:pt x="405686" y="212849"/>
                </a:lnTo>
                <a:lnTo>
                  <a:pt x="404975" y="212410"/>
                </a:lnTo>
                <a:lnTo>
                  <a:pt x="518301" y="212410"/>
                </a:lnTo>
                <a:lnTo>
                  <a:pt x="506623" y="203255"/>
                </a:lnTo>
                <a:lnTo>
                  <a:pt x="493322" y="193983"/>
                </a:lnTo>
                <a:close/>
              </a:path>
              <a:path w="845820" h="1017270">
                <a:moveTo>
                  <a:pt x="371864" y="194380"/>
                </a:moveTo>
                <a:lnTo>
                  <a:pt x="372525" y="194741"/>
                </a:lnTo>
                <a:lnTo>
                  <a:pt x="371864" y="194380"/>
                </a:lnTo>
                <a:close/>
              </a:path>
              <a:path w="845820" h="1017270">
                <a:moveTo>
                  <a:pt x="371137" y="193983"/>
                </a:moveTo>
                <a:lnTo>
                  <a:pt x="371864" y="194380"/>
                </a:lnTo>
                <a:lnTo>
                  <a:pt x="372616" y="194741"/>
                </a:lnTo>
                <a:lnTo>
                  <a:pt x="371137" y="193983"/>
                </a:lnTo>
                <a:close/>
              </a:path>
              <a:path w="845820" h="1017270">
                <a:moveTo>
                  <a:pt x="468557" y="177062"/>
                </a:moveTo>
                <a:lnTo>
                  <a:pt x="335777" y="177062"/>
                </a:lnTo>
                <a:lnTo>
                  <a:pt x="337244" y="177719"/>
                </a:lnTo>
                <a:lnTo>
                  <a:pt x="371864" y="194380"/>
                </a:lnTo>
                <a:lnTo>
                  <a:pt x="371137" y="193983"/>
                </a:lnTo>
                <a:lnTo>
                  <a:pt x="493322" y="193983"/>
                </a:lnTo>
                <a:lnTo>
                  <a:pt x="472904" y="179749"/>
                </a:lnTo>
                <a:lnTo>
                  <a:pt x="468557" y="177062"/>
                </a:lnTo>
                <a:close/>
              </a:path>
              <a:path w="845820" h="1017270">
                <a:moveTo>
                  <a:pt x="202886" y="0"/>
                </a:moveTo>
                <a:lnTo>
                  <a:pt x="0" y="64806"/>
                </a:lnTo>
                <a:lnTo>
                  <a:pt x="173578" y="188231"/>
                </a:lnTo>
                <a:lnTo>
                  <a:pt x="183052" y="127385"/>
                </a:lnTo>
                <a:lnTo>
                  <a:pt x="150143" y="120262"/>
                </a:lnTo>
                <a:lnTo>
                  <a:pt x="163577" y="58199"/>
                </a:lnTo>
                <a:lnTo>
                  <a:pt x="193824" y="58199"/>
                </a:lnTo>
                <a:lnTo>
                  <a:pt x="202886" y="0"/>
                </a:lnTo>
                <a:close/>
              </a:path>
              <a:path w="845820" h="1017270">
                <a:moveTo>
                  <a:pt x="336487" y="177402"/>
                </a:moveTo>
                <a:lnTo>
                  <a:pt x="337148" y="177719"/>
                </a:lnTo>
                <a:lnTo>
                  <a:pt x="336487" y="177402"/>
                </a:lnTo>
                <a:close/>
              </a:path>
              <a:path w="845820" h="1017270">
                <a:moveTo>
                  <a:pt x="335777" y="177062"/>
                </a:moveTo>
                <a:lnTo>
                  <a:pt x="336487" y="177402"/>
                </a:lnTo>
                <a:lnTo>
                  <a:pt x="337244" y="177719"/>
                </a:lnTo>
                <a:lnTo>
                  <a:pt x="335777" y="177062"/>
                </a:lnTo>
                <a:close/>
              </a:path>
              <a:path w="845820" h="1017270">
                <a:moveTo>
                  <a:pt x="443622" y="161646"/>
                </a:moveTo>
                <a:lnTo>
                  <a:pt x="298883" y="161646"/>
                </a:lnTo>
                <a:lnTo>
                  <a:pt x="300325" y="162209"/>
                </a:lnTo>
                <a:lnTo>
                  <a:pt x="336487" y="177402"/>
                </a:lnTo>
                <a:lnTo>
                  <a:pt x="335777" y="177062"/>
                </a:lnTo>
                <a:lnTo>
                  <a:pt x="468557" y="177062"/>
                </a:lnTo>
                <a:lnTo>
                  <a:pt x="443622" y="161646"/>
                </a:lnTo>
                <a:close/>
              </a:path>
              <a:path w="845820" h="1017270">
                <a:moveTo>
                  <a:pt x="299581" y="161939"/>
                </a:moveTo>
                <a:lnTo>
                  <a:pt x="300225" y="162209"/>
                </a:lnTo>
                <a:lnTo>
                  <a:pt x="299581" y="161939"/>
                </a:lnTo>
                <a:close/>
              </a:path>
              <a:path w="845820" h="1017270">
                <a:moveTo>
                  <a:pt x="298883" y="161646"/>
                </a:moveTo>
                <a:lnTo>
                  <a:pt x="299581" y="161939"/>
                </a:lnTo>
                <a:lnTo>
                  <a:pt x="300325" y="162209"/>
                </a:lnTo>
                <a:lnTo>
                  <a:pt x="298883" y="161646"/>
                </a:lnTo>
                <a:close/>
              </a:path>
              <a:path w="845820" h="1017270">
                <a:moveTo>
                  <a:pt x="418948" y="147741"/>
                </a:moveTo>
                <a:lnTo>
                  <a:pt x="260442" y="147741"/>
                </a:lnTo>
                <a:lnTo>
                  <a:pt x="261851" y="148215"/>
                </a:lnTo>
                <a:lnTo>
                  <a:pt x="299581" y="161939"/>
                </a:lnTo>
                <a:lnTo>
                  <a:pt x="298883" y="161646"/>
                </a:lnTo>
                <a:lnTo>
                  <a:pt x="443622" y="161646"/>
                </a:lnTo>
                <a:lnTo>
                  <a:pt x="437638" y="157947"/>
                </a:lnTo>
                <a:lnTo>
                  <a:pt x="418948" y="147741"/>
                </a:lnTo>
                <a:close/>
              </a:path>
              <a:path w="845820" h="1017270">
                <a:moveTo>
                  <a:pt x="261137" y="147993"/>
                </a:moveTo>
                <a:lnTo>
                  <a:pt x="261748" y="148215"/>
                </a:lnTo>
                <a:lnTo>
                  <a:pt x="261137" y="147993"/>
                </a:lnTo>
                <a:close/>
              </a:path>
              <a:path w="845820" h="1017270">
                <a:moveTo>
                  <a:pt x="260442" y="147741"/>
                </a:moveTo>
                <a:lnTo>
                  <a:pt x="261137" y="147993"/>
                </a:lnTo>
                <a:lnTo>
                  <a:pt x="261851" y="148215"/>
                </a:lnTo>
                <a:lnTo>
                  <a:pt x="260442" y="147741"/>
                </a:lnTo>
                <a:close/>
              </a:path>
              <a:path w="845820" h="1017270">
                <a:moveTo>
                  <a:pt x="221785" y="135769"/>
                </a:moveTo>
                <a:lnTo>
                  <a:pt x="261137" y="147993"/>
                </a:lnTo>
                <a:lnTo>
                  <a:pt x="260442" y="147741"/>
                </a:lnTo>
                <a:lnTo>
                  <a:pt x="418948" y="147741"/>
                </a:lnTo>
                <a:lnTo>
                  <a:pt x="400841" y="137853"/>
                </a:lnTo>
                <a:lnTo>
                  <a:pt x="397112" y="136063"/>
                </a:lnTo>
                <a:lnTo>
                  <a:pt x="223147" y="136063"/>
                </a:lnTo>
                <a:lnTo>
                  <a:pt x="221785" y="135769"/>
                </a:lnTo>
                <a:close/>
              </a:path>
              <a:path w="845820" h="1017270">
                <a:moveTo>
                  <a:pt x="220445" y="135352"/>
                </a:moveTo>
                <a:lnTo>
                  <a:pt x="221785" y="135769"/>
                </a:lnTo>
                <a:lnTo>
                  <a:pt x="223147" y="136063"/>
                </a:lnTo>
                <a:lnTo>
                  <a:pt x="220445" y="135352"/>
                </a:lnTo>
                <a:close/>
              </a:path>
              <a:path w="845820" h="1017270">
                <a:moveTo>
                  <a:pt x="395630" y="135352"/>
                </a:moveTo>
                <a:lnTo>
                  <a:pt x="220445" y="135352"/>
                </a:lnTo>
                <a:lnTo>
                  <a:pt x="223147" y="136063"/>
                </a:lnTo>
                <a:lnTo>
                  <a:pt x="397112" y="136063"/>
                </a:lnTo>
                <a:lnTo>
                  <a:pt x="395630" y="135352"/>
                </a:lnTo>
                <a:close/>
              </a:path>
              <a:path w="845820" h="1017270">
                <a:moveTo>
                  <a:pt x="192838" y="64532"/>
                </a:moveTo>
                <a:lnTo>
                  <a:pt x="183052" y="127385"/>
                </a:lnTo>
                <a:lnTo>
                  <a:pt x="221785" y="135769"/>
                </a:lnTo>
                <a:lnTo>
                  <a:pt x="220445" y="135352"/>
                </a:lnTo>
                <a:lnTo>
                  <a:pt x="395630" y="135352"/>
                </a:lnTo>
                <a:lnTo>
                  <a:pt x="362526" y="119465"/>
                </a:lnTo>
                <a:lnTo>
                  <a:pt x="322709" y="102781"/>
                </a:lnTo>
                <a:lnTo>
                  <a:pt x="281398" y="87795"/>
                </a:lnTo>
                <a:lnTo>
                  <a:pt x="237947" y="74296"/>
                </a:lnTo>
                <a:lnTo>
                  <a:pt x="192838" y="64532"/>
                </a:lnTo>
                <a:close/>
              </a:path>
              <a:path w="845820" h="1017270">
                <a:moveTo>
                  <a:pt x="163577" y="58199"/>
                </a:moveTo>
                <a:lnTo>
                  <a:pt x="150143" y="120262"/>
                </a:lnTo>
                <a:lnTo>
                  <a:pt x="183052" y="127385"/>
                </a:lnTo>
                <a:lnTo>
                  <a:pt x="192838" y="64532"/>
                </a:lnTo>
                <a:lnTo>
                  <a:pt x="163577" y="58199"/>
                </a:lnTo>
                <a:close/>
              </a:path>
              <a:path w="845820" h="1017270">
                <a:moveTo>
                  <a:pt x="193824" y="58199"/>
                </a:moveTo>
                <a:lnTo>
                  <a:pt x="163577" y="58199"/>
                </a:lnTo>
                <a:lnTo>
                  <a:pt x="192838" y="64532"/>
                </a:lnTo>
                <a:lnTo>
                  <a:pt x="193824" y="581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097845" y="1764386"/>
            <a:ext cx="1571625" cy="385445"/>
          </a:xfrm>
          <a:custGeom>
            <a:avLst/>
            <a:gdLst/>
            <a:ahLst/>
            <a:cxnLst/>
            <a:rect l="l" t="t" r="r" b="b"/>
            <a:pathLst>
              <a:path w="1571625" h="385444">
                <a:moveTo>
                  <a:pt x="1563533" y="344853"/>
                </a:moveTo>
                <a:lnTo>
                  <a:pt x="1479552" y="344853"/>
                </a:lnTo>
                <a:lnTo>
                  <a:pt x="1480312" y="345413"/>
                </a:lnTo>
                <a:lnTo>
                  <a:pt x="1532787" y="385310"/>
                </a:lnTo>
                <a:lnTo>
                  <a:pt x="1563533" y="344853"/>
                </a:lnTo>
                <a:close/>
              </a:path>
              <a:path w="1571625" h="385444">
                <a:moveTo>
                  <a:pt x="79858" y="186659"/>
                </a:moveTo>
                <a:lnTo>
                  <a:pt x="0" y="384106"/>
                </a:lnTo>
                <a:lnTo>
                  <a:pt x="205873" y="329525"/>
                </a:lnTo>
                <a:lnTo>
                  <a:pt x="183145" y="303758"/>
                </a:lnTo>
                <a:lnTo>
                  <a:pt x="139048" y="303758"/>
                </a:lnTo>
                <a:lnTo>
                  <a:pt x="99062" y="254430"/>
                </a:lnTo>
                <a:lnTo>
                  <a:pt x="122720" y="235253"/>
                </a:lnTo>
                <a:lnTo>
                  <a:pt x="79858" y="186659"/>
                </a:lnTo>
                <a:close/>
              </a:path>
              <a:path w="1571625" h="385444">
                <a:moveTo>
                  <a:pt x="1479938" y="345146"/>
                </a:moveTo>
                <a:lnTo>
                  <a:pt x="1480289" y="345413"/>
                </a:lnTo>
                <a:lnTo>
                  <a:pt x="1479938" y="345146"/>
                </a:lnTo>
                <a:close/>
              </a:path>
              <a:path w="1571625" h="385444">
                <a:moveTo>
                  <a:pt x="1535498" y="307614"/>
                </a:moveTo>
                <a:lnTo>
                  <a:pt x="1427382" y="307614"/>
                </a:lnTo>
                <a:lnTo>
                  <a:pt x="1428202" y="308180"/>
                </a:lnTo>
                <a:lnTo>
                  <a:pt x="1479938" y="345146"/>
                </a:lnTo>
                <a:lnTo>
                  <a:pt x="1479552" y="344853"/>
                </a:lnTo>
                <a:lnTo>
                  <a:pt x="1563533" y="344853"/>
                </a:lnTo>
                <a:lnTo>
                  <a:pt x="1571209" y="334752"/>
                </a:lnTo>
                <a:lnTo>
                  <a:pt x="1535498" y="307614"/>
                </a:lnTo>
                <a:close/>
              </a:path>
              <a:path w="1571625" h="385444">
                <a:moveTo>
                  <a:pt x="1427782" y="307900"/>
                </a:moveTo>
                <a:lnTo>
                  <a:pt x="1428175" y="308180"/>
                </a:lnTo>
                <a:lnTo>
                  <a:pt x="1427782" y="307900"/>
                </a:lnTo>
                <a:close/>
              </a:path>
              <a:path w="1571625" h="385444">
                <a:moveTo>
                  <a:pt x="1488234" y="273041"/>
                </a:moveTo>
                <a:lnTo>
                  <a:pt x="1375577" y="273041"/>
                </a:lnTo>
                <a:lnTo>
                  <a:pt x="1376462" y="273611"/>
                </a:lnTo>
                <a:lnTo>
                  <a:pt x="1427782" y="307900"/>
                </a:lnTo>
                <a:lnTo>
                  <a:pt x="1427382" y="307614"/>
                </a:lnTo>
                <a:lnTo>
                  <a:pt x="1535498" y="307614"/>
                </a:lnTo>
                <a:lnTo>
                  <a:pt x="1517599" y="294011"/>
                </a:lnTo>
                <a:lnTo>
                  <a:pt x="1488234" y="273041"/>
                </a:lnTo>
                <a:close/>
              </a:path>
              <a:path w="1571625" h="385444">
                <a:moveTo>
                  <a:pt x="122720" y="235253"/>
                </a:moveTo>
                <a:lnTo>
                  <a:pt x="99062" y="254430"/>
                </a:lnTo>
                <a:lnTo>
                  <a:pt x="139048" y="303758"/>
                </a:lnTo>
                <a:lnTo>
                  <a:pt x="164761" y="282915"/>
                </a:lnTo>
                <a:lnTo>
                  <a:pt x="122720" y="235253"/>
                </a:lnTo>
                <a:close/>
              </a:path>
              <a:path w="1571625" h="385444">
                <a:moveTo>
                  <a:pt x="164761" y="282915"/>
                </a:moveTo>
                <a:lnTo>
                  <a:pt x="139048" y="303758"/>
                </a:lnTo>
                <a:lnTo>
                  <a:pt x="183145" y="303758"/>
                </a:lnTo>
                <a:lnTo>
                  <a:pt x="164761" y="282915"/>
                </a:lnTo>
                <a:close/>
              </a:path>
              <a:path w="1571625" h="385444">
                <a:moveTo>
                  <a:pt x="736400" y="0"/>
                </a:moveTo>
                <a:lnTo>
                  <a:pt x="686304" y="2157"/>
                </a:lnTo>
                <a:lnTo>
                  <a:pt x="636512" y="7070"/>
                </a:lnTo>
                <a:lnTo>
                  <a:pt x="587040" y="14738"/>
                </a:lnTo>
                <a:lnTo>
                  <a:pt x="537904" y="25157"/>
                </a:lnTo>
                <a:lnTo>
                  <a:pt x="489118" y="38322"/>
                </a:lnTo>
                <a:lnTo>
                  <a:pt x="440695" y="54223"/>
                </a:lnTo>
                <a:lnTo>
                  <a:pt x="392556" y="72893"/>
                </a:lnTo>
                <a:lnTo>
                  <a:pt x="344977" y="94199"/>
                </a:lnTo>
                <a:lnTo>
                  <a:pt x="297696" y="118250"/>
                </a:lnTo>
                <a:lnTo>
                  <a:pt x="250805" y="144998"/>
                </a:lnTo>
                <a:lnTo>
                  <a:pt x="204201" y="174504"/>
                </a:lnTo>
                <a:lnTo>
                  <a:pt x="157798" y="206818"/>
                </a:lnTo>
                <a:lnTo>
                  <a:pt x="122720" y="235253"/>
                </a:lnTo>
                <a:lnTo>
                  <a:pt x="164761" y="282915"/>
                </a:lnTo>
                <a:lnTo>
                  <a:pt x="195170" y="258265"/>
                </a:lnTo>
                <a:lnTo>
                  <a:pt x="195036" y="258265"/>
                </a:lnTo>
                <a:lnTo>
                  <a:pt x="196885" y="256875"/>
                </a:lnTo>
                <a:lnTo>
                  <a:pt x="197033" y="256875"/>
                </a:lnTo>
                <a:lnTo>
                  <a:pt x="238911" y="227712"/>
                </a:lnTo>
                <a:lnTo>
                  <a:pt x="240022" y="226938"/>
                </a:lnTo>
                <a:lnTo>
                  <a:pt x="282966" y="199793"/>
                </a:lnTo>
                <a:lnTo>
                  <a:pt x="284152" y="199043"/>
                </a:lnTo>
                <a:lnTo>
                  <a:pt x="327237" y="174504"/>
                </a:lnTo>
                <a:lnTo>
                  <a:pt x="328499" y="173784"/>
                </a:lnTo>
                <a:lnTo>
                  <a:pt x="371734" y="151832"/>
                </a:lnTo>
                <a:lnTo>
                  <a:pt x="373067" y="151154"/>
                </a:lnTo>
                <a:lnTo>
                  <a:pt x="416461" y="131765"/>
                </a:lnTo>
                <a:lnTo>
                  <a:pt x="417856" y="131140"/>
                </a:lnTo>
                <a:lnTo>
                  <a:pt x="461420" y="114293"/>
                </a:lnTo>
                <a:lnTo>
                  <a:pt x="462871" y="113731"/>
                </a:lnTo>
                <a:lnTo>
                  <a:pt x="463014" y="113731"/>
                </a:lnTo>
                <a:lnTo>
                  <a:pt x="506634" y="99406"/>
                </a:lnTo>
                <a:lnTo>
                  <a:pt x="506486" y="99406"/>
                </a:lnTo>
                <a:lnTo>
                  <a:pt x="508119" y="98919"/>
                </a:lnTo>
                <a:lnTo>
                  <a:pt x="508293" y="98919"/>
                </a:lnTo>
                <a:lnTo>
                  <a:pt x="552104" y="87096"/>
                </a:lnTo>
                <a:lnTo>
                  <a:pt x="551925" y="87096"/>
                </a:lnTo>
                <a:lnTo>
                  <a:pt x="553610" y="86690"/>
                </a:lnTo>
                <a:lnTo>
                  <a:pt x="553841" y="86690"/>
                </a:lnTo>
                <a:lnTo>
                  <a:pt x="597864" y="77354"/>
                </a:lnTo>
                <a:lnTo>
                  <a:pt x="597632" y="77354"/>
                </a:lnTo>
                <a:lnTo>
                  <a:pt x="599356" y="77038"/>
                </a:lnTo>
                <a:lnTo>
                  <a:pt x="599673" y="77038"/>
                </a:lnTo>
                <a:lnTo>
                  <a:pt x="643943" y="70176"/>
                </a:lnTo>
                <a:lnTo>
                  <a:pt x="643623" y="70176"/>
                </a:lnTo>
                <a:lnTo>
                  <a:pt x="645369" y="69955"/>
                </a:lnTo>
                <a:lnTo>
                  <a:pt x="645863" y="69955"/>
                </a:lnTo>
                <a:lnTo>
                  <a:pt x="690404" y="65561"/>
                </a:lnTo>
                <a:lnTo>
                  <a:pt x="689913" y="65561"/>
                </a:lnTo>
                <a:lnTo>
                  <a:pt x="691666" y="65436"/>
                </a:lnTo>
                <a:lnTo>
                  <a:pt x="692802" y="65436"/>
                </a:lnTo>
                <a:lnTo>
                  <a:pt x="737376" y="63516"/>
                </a:lnTo>
                <a:lnTo>
                  <a:pt x="736518" y="63506"/>
                </a:lnTo>
                <a:lnTo>
                  <a:pt x="738261" y="63478"/>
                </a:lnTo>
                <a:lnTo>
                  <a:pt x="1099201" y="63478"/>
                </a:lnTo>
                <a:lnTo>
                  <a:pt x="1094433" y="61677"/>
                </a:lnTo>
                <a:lnTo>
                  <a:pt x="1042567" y="44696"/>
                </a:lnTo>
                <a:lnTo>
                  <a:pt x="990928" y="30422"/>
                </a:lnTo>
                <a:lnTo>
                  <a:pt x="939523" y="18867"/>
                </a:lnTo>
                <a:lnTo>
                  <a:pt x="888357" y="10038"/>
                </a:lnTo>
                <a:lnTo>
                  <a:pt x="837440" y="3945"/>
                </a:lnTo>
                <a:lnTo>
                  <a:pt x="786784" y="598"/>
                </a:lnTo>
                <a:lnTo>
                  <a:pt x="736400" y="0"/>
                </a:lnTo>
                <a:close/>
              </a:path>
              <a:path w="1571625" h="385444">
                <a:moveTo>
                  <a:pt x="1376018" y="273335"/>
                </a:moveTo>
                <a:lnTo>
                  <a:pt x="1376431" y="273611"/>
                </a:lnTo>
                <a:lnTo>
                  <a:pt x="1376018" y="273335"/>
                </a:lnTo>
                <a:close/>
              </a:path>
              <a:path w="1571625" h="385444">
                <a:moveTo>
                  <a:pt x="1442136" y="241129"/>
                </a:moveTo>
                <a:lnTo>
                  <a:pt x="1324143" y="241129"/>
                </a:lnTo>
                <a:lnTo>
                  <a:pt x="1325097" y="241698"/>
                </a:lnTo>
                <a:lnTo>
                  <a:pt x="1376018" y="273335"/>
                </a:lnTo>
                <a:lnTo>
                  <a:pt x="1375577" y="273041"/>
                </a:lnTo>
                <a:lnTo>
                  <a:pt x="1488234" y="273041"/>
                </a:lnTo>
                <a:lnTo>
                  <a:pt x="1463879" y="255648"/>
                </a:lnTo>
                <a:lnTo>
                  <a:pt x="1442136" y="241129"/>
                </a:lnTo>
                <a:close/>
              </a:path>
              <a:path w="1571625" h="385444">
                <a:moveTo>
                  <a:pt x="196885" y="256875"/>
                </a:moveTo>
                <a:lnTo>
                  <a:pt x="195036" y="258265"/>
                </a:lnTo>
                <a:lnTo>
                  <a:pt x="195984" y="257605"/>
                </a:lnTo>
                <a:lnTo>
                  <a:pt x="196885" y="256875"/>
                </a:lnTo>
                <a:close/>
              </a:path>
              <a:path w="1571625" h="385444">
                <a:moveTo>
                  <a:pt x="195984" y="257605"/>
                </a:moveTo>
                <a:lnTo>
                  <a:pt x="195036" y="258265"/>
                </a:lnTo>
                <a:lnTo>
                  <a:pt x="195170" y="258265"/>
                </a:lnTo>
                <a:lnTo>
                  <a:pt x="195984" y="257605"/>
                </a:lnTo>
                <a:close/>
              </a:path>
              <a:path w="1571625" h="385444">
                <a:moveTo>
                  <a:pt x="197033" y="256875"/>
                </a:moveTo>
                <a:lnTo>
                  <a:pt x="196885" y="256875"/>
                </a:lnTo>
                <a:lnTo>
                  <a:pt x="195984" y="257605"/>
                </a:lnTo>
                <a:lnTo>
                  <a:pt x="197033" y="256875"/>
                </a:lnTo>
                <a:close/>
              </a:path>
              <a:path w="1571625" h="385444">
                <a:moveTo>
                  <a:pt x="1324609" y="241418"/>
                </a:moveTo>
                <a:lnTo>
                  <a:pt x="1325060" y="241698"/>
                </a:lnTo>
                <a:lnTo>
                  <a:pt x="1324609" y="241418"/>
                </a:lnTo>
                <a:close/>
              </a:path>
              <a:path w="1571625" h="385444">
                <a:moveTo>
                  <a:pt x="1397415" y="211876"/>
                </a:moveTo>
                <a:lnTo>
                  <a:pt x="1273084" y="211876"/>
                </a:lnTo>
                <a:lnTo>
                  <a:pt x="1274112" y="212440"/>
                </a:lnTo>
                <a:lnTo>
                  <a:pt x="1324609" y="241418"/>
                </a:lnTo>
                <a:lnTo>
                  <a:pt x="1324143" y="241129"/>
                </a:lnTo>
                <a:lnTo>
                  <a:pt x="1442136" y="241129"/>
                </a:lnTo>
                <a:lnTo>
                  <a:pt x="1410403" y="219939"/>
                </a:lnTo>
                <a:lnTo>
                  <a:pt x="1397415" y="211876"/>
                </a:lnTo>
                <a:close/>
              </a:path>
              <a:path w="1571625" h="385444">
                <a:moveTo>
                  <a:pt x="240022" y="226938"/>
                </a:moveTo>
                <a:lnTo>
                  <a:pt x="238859" y="227712"/>
                </a:lnTo>
                <a:lnTo>
                  <a:pt x="239437" y="227346"/>
                </a:lnTo>
                <a:lnTo>
                  <a:pt x="240022" y="226938"/>
                </a:lnTo>
                <a:close/>
              </a:path>
              <a:path w="1571625" h="385444">
                <a:moveTo>
                  <a:pt x="239437" y="227346"/>
                </a:moveTo>
                <a:lnTo>
                  <a:pt x="238859" y="227712"/>
                </a:lnTo>
                <a:lnTo>
                  <a:pt x="239437" y="227346"/>
                </a:lnTo>
                <a:close/>
              </a:path>
              <a:path w="1571625" h="385444">
                <a:moveTo>
                  <a:pt x="240080" y="226938"/>
                </a:moveTo>
                <a:lnTo>
                  <a:pt x="239437" y="227346"/>
                </a:lnTo>
                <a:lnTo>
                  <a:pt x="240080" y="226938"/>
                </a:lnTo>
                <a:close/>
              </a:path>
              <a:path w="1571625" h="385444">
                <a:moveTo>
                  <a:pt x="1273587" y="212164"/>
                </a:moveTo>
                <a:lnTo>
                  <a:pt x="1274068" y="212440"/>
                </a:lnTo>
                <a:lnTo>
                  <a:pt x="1273587" y="212164"/>
                </a:lnTo>
                <a:close/>
              </a:path>
              <a:path w="1571625" h="385444">
                <a:moveTo>
                  <a:pt x="1354354" y="185276"/>
                </a:moveTo>
                <a:lnTo>
                  <a:pt x="1222404" y="185276"/>
                </a:lnTo>
                <a:lnTo>
                  <a:pt x="1223506" y="185828"/>
                </a:lnTo>
                <a:lnTo>
                  <a:pt x="1273587" y="212164"/>
                </a:lnTo>
                <a:lnTo>
                  <a:pt x="1273084" y="211876"/>
                </a:lnTo>
                <a:lnTo>
                  <a:pt x="1397415" y="211876"/>
                </a:lnTo>
                <a:lnTo>
                  <a:pt x="1357165" y="186888"/>
                </a:lnTo>
                <a:lnTo>
                  <a:pt x="1354354" y="185276"/>
                </a:lnTo>
                <a:close/>
              </a:path>
              <a:path w="1571625" h="385444">
                <a:moveTo>
                  <a:pt x="284152" y="199043"/>
                </a:moveTo>
                <a:lnTo>
                  <a:pt x="282902" y="199793"/>
                </a:lnTo>
                <a:lnTo>
                  <a:pt x="283549" y="199425"/>
                </a:lnTo>
                <a:lnTo>
                  <a:pt x="284152" y="199043"/>
                </a:lnTo>
                <a:close/>
              </a:path>
              <a:path w="1571625" h="385444">
                <a:moveTo>
                  <a:pt x="283549" y="199425"/>
                </a:moveTo>
                <a:lnTo>
                  <a:pt x="282902" y="199793"/>
                </a:lnTo>
                <a:lnTo>
                  <a:pt x="283549" y="199425"/>
                </a:lnTo>
                <a:close/>
              </a:path>
              <a:path w="1571625" h="385444">
                <a:moveTo>
                  <a:pt x="284218" y="199043"/>
                </a:moveTo>
                <a:lnTo>
                  <a:pt x="283549" y="199425"/>
                </a:lnTo>
                <a:lnTo>
                  <a:pt x="284218" y="199043"/>
                </a:lnTo>
                <a:close/>
              </a:path>
              <a:path w="1571625" h="385444">
                <a:moveTo>
                  <a:pt x="1222957" y="185567"/>
                </a:moveTo>
                <a:lnTo>
                  <a:pt x="1223455" y="185828"/>
                </a:lnTo>
                <a:lnTo>
                  <a:pt x="1222957" y="185567"/>
                </a:lnTo>
                <a:close/>
              </a:path>
              <a:path w="1571625" h="385444">
                <a:moveTo>
                  <a:pt x="1312576" y="161323"/>
                </a:moveTo>
                <a:lnTo>
                  <a:pt x="1172104" y="161323"/>
                </a:lnTo>
                <a:lnTo>
                  <a:pt x="1173285" y="161857"/>
                </a:lnTo>
                <a:lnTo>
                  <a:pt x="1222957" y="185567"/>
                </a:lnTo>
                <a:lnTo>
                  <a:pt x="1222404" y="185276"/>
                </a:lnTo>
                <a:lnTo>
                  <a:pt x="1354354" y="185276"/>
                </a:lnTo>
                <a:lnTo>
                  <a:pt x="1312576" y="161323"/>
                </a:lnTo>
                <a:close/>
              </a:path>
              <a:path w="1571625" h="385444">
                <a:moveTo>
                  <a:pt x="328499" y="173784"/>
                </a:moveTo>
                <a:lnTo>
                  <a:pt x="327164" y="174504"/>
                </a:lnTo>
                <a:lnTo>
                  <a:pt x="327833" y="174164"/>
                </a:lnTo>
                <a:lnTo>
                  <a:pt x="328499" y="173784"/>
                </a:lnTo>
                <a:close/>
              </a:path>
              <a:path w="1571625" h="385444">
                <a:moveTo>
                  <a:pt x="327833" y="174164"/>
                </a:moveTo>
                <a:lnTo>
                  <a:pt x="327164" y="174504"/>
                </a:lnTo>
                <a:lnTo>
                  <a:pt x="327833" y="174164"/>
                </a:lnTo>
                <a:close/>
              </a:path>
              <a:path w="1571625" h="385444">
                <a:moveTo>
                  <a:pt x="328580" y="173784"/>
                </a:moveTo>
                <a:lnTo>
                  <a:pt x="327833" y="174164"/>
                </a:lnTo>
                <a:lnTo>
                  <a:pt x="328580" y="173784"/>
                </a:lnTo>
                <a:close/>
              </a:path>
              <a:path w="1571625" h="385444">
                <a:moveTo>
                  <a:pt x="1172708" y="161610"/>
                </a:moveTo>
                <a:lnTo>
                  <a:pt x="1173226" y="161857"/>
                </a:lnTo>
                <a:lnTo>
                  <a:pt x="1172708" y="161610"/>
                </a:lnTo>
                <a:close/>
              </a:path>
              <a:path w="1571625" h="385444">
                <a:moveTo>
                  <a:pt x="1172104" y="161323"/>
                </a:moveTo>
                <a:lnTo>
                  <a:pt x="1172708" y="161610"/>
                </a:lnTo>
                <a:lnTo>
                  <a:pt x="1173285" y="161857"/>
                </a:lnTo>
                <a:lnTo>
                  <a:pt x="1172104" y="161323"/>
                </a:lnTo>
                <a:close/>
              </a:path>
              <a:path w="1571625" h="385444">
                <a:moveTo>
                  <a:pt x="1272778" y="140011"/>
                </a:moveTo>
                <a:lnTo>
                  <a:pt x="1122188" y="140011"/>
                </a:lnTo>
                <a:lnTo>
                  <a:pt x="1123449" y="140519"/>
                </a:lnTo>
                <a:lnTo>
                  <a:pt x="1172708" y="161610"/>
                </a:lnTo>
                <a:lnTo>
                  <a:pt x="1172104" y="161323"/>
                </a:lnTo>
                <a:lnTo>
                  <a:pt x="1312576" y="161323"/>
                </a:lnTo>
                <a:lnTo>
                  <a:pt x="1304161" y="156498"/>
                </a:lnTo>
                <a:lnTo>
                  <a:pt x="1272778" y="140011"/>
                </a:lnTo>
                <a:close/>
              </a:path>
              <a:path w="1571625" h="385444">
                <a:moveTo>
                  <a:pt x="373067" y="151154"/>
                </a:moveTo>
                <a:lnTo>
                  <a:pt x="371647" y="151832"/>
                </a:lnTo>
                <a:lnTo>
                  <a:pt x="372371" y="151508"/>
                </a:lnTo>
                <a:lnTo>
                  <a:pt x="373067" y="151154"/>
                </a:lnTo>
                <a:close/>
              </a:path>
              <a:path w="1571625" h="385444">
                <a:moveTo>
                  <a:pt x="372371" y="151508"/>
                </a:moveTo>
                <a:lnTo>
                  <a:pt x="371647" y="151832"/>
                </a:lnTo>
                <a:lnTo>
                  <a:pt x="372371" y="151508"/>
                </a:lnTo>
                <a:close/>
              </a:path>
              <a:path w="1571625" h="385444">
                <a:moveTo>
                  <a:pt x="373162" y="151154"/>
                </a:moveTo>
                <a:lnTo>
                  <a:pt x="372371" y="151508"/>
                </a:lnTo>
                <a:lnTo>
                  <a:pt x="373162" y="151154"/>
                </a:lnTo>
                <a:close/>
              </a:path>
              <a:path w="1571625" h="385444">
                <a:moveTo>
                  <a:pt x="1122822" y="140282"/>
                </a:moveTo>
                <a:lnTo>
                  <a:pt x="1123376" y="140519"/>
                </a:lnTo>
                <a:lnTo>
                  <a:pt x="1122822" y="140282"/>
                </a:lnTo>
                <a:close/>
              </a:path>
              <a:path w="1571625" h="385444">
                <a:moveTo>
                  <a:pt x="1122188" y="140011"/>
                </a:moveTo>
                <a:lnTo>
                  <a:pt x="1122822" y="140282"/>
                </a:lnTo>
                <a:lnTo>
                  <a:pt x="1123449" y="140519"/>
                </a:lnTo>
                <a:lnTo>
                  <a:pt x="1122188" y="140011"/>
                </a:lnTo>
                <a:close/>
              </a:path>
              <a:path w="1571625" h="385444">
                <a:moveTo>
                  <a:pt x="1235776" y="121330"/>
                </a:moveTo>
                <a:lnTo>
                  <a:pt x="1072658" y="121330"/>
                </a:lnTo>
                <a:lnTo>
                  <a:pt x="1074000" y="121803"/>
                </a:lnTo>
                <a:lnTo>
                  <a:pt x="1122822" y="140282"/>
                </a:lnTo>
                <a:lnTo>
                  <a:pt x="1122188" y="140011"/>
                </a:lnTo>
                <a:lnTo>
                  <a:pt x="1272778" y="140011"/>
                </a:lnTo>
                <a:lnTo>
                  <a:pt x="1251389" y="128774"/>
                </a:lnTo>
                <a:lnTo>
                  <a:pt x="1235776" y="121330"/>
                </a:lnTo>
                <a:close/>
              </a:path>
              <a:path w="1571625" h="385444">
                <a:moveTo>
                  <a:pt x="417856" y="131140"/>
                </a:moveTo>
                <a:lnTo>
                  <a:pt x="416358" y="131765"/>
                </a:lnTo>
                <a:lnTo>
                  <a:pt x="417127" y="131466"/>
                </a:lnTo>
                <a:lnTo>
                  <a:pt x="417856" y="131140"/>
                </a:lnTo>
                <a:close/>
              </a:path>
              <a:path w="1571625" h="385444">
                <a:moveTo>
                  <a:pt x="417127" y="131466"/>
                </a:moveTo>
                <a:lnTo>
                  <a:pt x="416358" y="131765"/>
                </a:lnTo>
                <a:lnTo>
                  <a:pt x="417127" y="131466"/>
                </a:lnTo>
                <a:close/>
              </a:path>
              <a:path w="1571625" h="385444">
                <a:moveTo>
                  <a:pt x="417969" y="131140"/>
                </a:moveTo>
                <a:lnTo>
                  <a:pt x="417127" y="131466"/>
                </a:lnTo>
                <a:lnTo>
                  <a:pt x="417969" y="131140"/>
                </a:lnTo>
                <a:close/>
              </a:path>
              <a:path w="1571625" h="385444">
                <a:moveTo>
                  <a:pt x="1073312" y="121577"/>
                </a:moveTo>
                <a:lnTo>
                  <a:pt x="1073909" y="121803"/>
                </a:lnTo>
                <a:lnTo>
                  <a:pt x="1073312" y="121577"/>
                </a:lnTo>
                <a:close/>
              </a:path>
              <a:path w="1571625" h="385444">
                <a:moveTo>
                  <a:pt x="1072658" y="121330"/>
                </a:moveTo>
                <a:lnTo>
                  <a:pt x="1073312" y="121577"/>
                </a:lnTo>
                <a:lnTo>
                  <a:pt x="1074000" y="121803"/>
                </a:lnTo>
                <a:lnTo>
                  <a:pt x="1072658" y="121330"/>
                </a:lnTo>
                <a:close/>
              </a:path>
              <a:path w="1571625" h="385444">
                <a:moveTo>
                  <a:pt x="1202095" y="105274"/>
                </a:moveTo>
                <a:lnTo>
                  <a:pt x="1023514" y="105274"/>
                </a:lnTo>
                <a:lnTo>
                  <a:pt x="1024934" y="105703"/>
                </a:lnTo>
                <a:lnTo>
                  <a:pt x="1073312" y="121577"/>
                </a:lnTo>
                <a:lnTo>
                  <a:pt x="1072658" y="121330"/>
                </a:lnTo>
                <a:lnTo>
                  <a:pt x="1235776" y="121330"/>
                </a:lnTo>
                <a:lnTo>
                  <a:pt x="1202095" y="105274"/>
                </a:lnTo>
                <a:close/>
              </a:path>
              <a:path w="1571625" h="385444">
                <a:moveTo>
                  <a:pt x="462871" y="113731"/>
                </a:moveTo>
                <a:lnTo>
                  <a:pt x="461300" y="114293"/>
                </a:lnTo>
                <a:lnTo>
                  <a:pt x="462084" y="114036"/>
                </a:lnTo>
                <a:lnTo>
                  <a:pt x="462871" y="113731"/>
                </a:lnTo>
                <a:close/>
              </a:path>
              <a:path w="1571625" h="385444">
                <a:moveTo>
                  <a:pt x="462084" y="114036"/>
                </a:moveTo>
                <a:lnTo>
                  <a:pt x="461300" y="114293"/>
                </a:lnTo>
                <a:lnTo>
                  <a:pt x="462084" y="114036"/>
                </a:lnTo>
                <a:close/>
              </a:path>
              <a:path w="1571625" h="385444">
                <a:moveTo>
                  <a:pt x="463014" y="113731"/>
                </a:moveTo>
                <a:lnTo>
                  <a:pt x="462871" y="113731"/>
                </a:lnTo>
                <a:lnTo>
                  <a:pt x="462084" y="114036"/>
                </a:lnTo>
                <a:lnTo>
                  <a:pt x="463014" y="113731"/>
                </a:lnTo>
                <a:close/>
              </a:path>
              <a:path w="1571625" h="385444">
                <a:moveTo>
                  <a:pt x="1024236" y="105510"/>
                </a:moveTo>
                <a:lnTo>
                  <a:pt x="1024825" y="105703"/>
                </a:lnTo>
                <a:lnTo>
                  <a:pt x="1024236" y="105510"/>
                </a:lnTo>
                <a:close/>
              </a:path>
              <a:path w="1571625" h="385444">
                <a:moveTo>
                  <a:pt x="1023514" y="105274"/>
                </a:moveTo>
                <a:lnTo>
                  <a:pt x="1024236" y="105510"/>
                </a:lnTo>
                <a:lnTo>
                  <a:pt x="1024934" y="105703"/>
                </a:lnTo>
                <a:lnTo>
                  <a:pt x="1023514" y="105274"/>
                </a:lnTo>
                <a:close/>
              </a:path>
              <a:path w="1571625" h="385444">
                <a:moveTo>
                  <a:pt x="975496" y="92037"/>
                </a:moveTo>
                <a:lnTo>
                  <a:pt x="1024236" y="105510"/>
                </a:lnTo>
                <a:lnTo>
                  <a:pt x="1023514" y="105274"/>
                </a:lnTo>
                <a:lnTo>
                  <a:pt x="1202095" y="105274"/>
                </a:lnTo>
                <a:lnTo>
                  <a:pt x="1198845" y="103724"/>
                </a:lnTo>
                <a:lnTo>
                  <a:pt x="1171906" y="92207"/>
                </a:lnTo>
                <a:lnTo>
                  <a:pt x="976250" y="92207"/>
                </a:lnTo>
                <a:lnTo>
                  <a:pt x="975496" y="92037"/>
                </a:lnTo>
                <a:close/>
              </a:path>
              <a:path w="1571625" h="385444">
                <a:moveTo>
                  <a:pt x="508119" y="98919"/>
                </a:moveTo>
                <a:lnTo>
                  <a:pt x="506486" y="99406"/>
                </a:lnTo>
                <a:lnTo>
                  <a:pt x="507317" y="99182"/>
                </a:lnTo>
                <a:lnTo>
                  <a:pt x="508119" y="98919"/>
                </a:lnTo>
                <a:close/>
              </a:path>
              <a:path w="1571625" h="385444">
                <a:moveTo>
                  <a:pt x="507317" y="99182"/>
                </a:moveTo>
                <a:lnTo>
                  <a:pt x="506486" y="99406"/>
                </a:lnTo>
                <a:lnTo>
                  <a:pt x="506634" y="99406"/>
                </a:lnTo>
                <a:lnTo>
                  <a:pt x="507317" y="99182"/>
                </a:lnTo>
                <a:close/>
              </a:path>
              <a:path w="1571625" h="385444">
                <a:moveTo>
                  <a:pt x="508293" y="98919"/>
                </a:moveTo>
                <a:lnTo>
                  <a:pt x="508119" y="98919"/>
                </a:lnTo>
                <a:lnTo>
                  <a:pt x="507317" y="99182"/>
                </a:lnTo>
                <a:lnTo>
                  <a:pt x="508293" y="98919"/>
                </a:lnTo>
                <a:close/>
              </a:path>
              <a:path w="1571625" h="385444">
                <a:moveTo>
                  <a:pt x="974754" y="91832"/>
                </a:moveTo>
                <a:lnTo>
                  <a:pt x="975496" y="92037"/>
                </a:lnTo>
                <a:lnTo>
                  <a:pt x="976250" y="92207"/>
                </a:lnTo>
                <a:lnTo>
                  <a:pt x="974754" y="91832"/>
                </a:lnTo>
                <a:close/>
              </a:path>
              <a:path w="1571625" h="385444">
                <a:moveTo>
                  <a:pt x="1171030" y="91832"/>
                </a:moveTo>
                <a:lnTo>
                  <a:pt x="974754" y="91832"/>
                </a:lnTo>
                <a:lnTo>
                  <a:pt x="976250" y="92207"/>
                </a:lnTo>
                <a:lnTo>
                  <a:pt x="1171906" y="92207"/>
                </a:lnTo>
                <a:lnTo>
                  <a:pt x="1171030" y="91832"/>
                </a:lnTo>
                <a:close/>
              </a:path>
              <a:path w="1571625" h="385444">
                <a:moveTo>
                  <a:pt x="927158" y="81171"/>
                </a:moveTo>
                <a:lnTo>
                  <a:pt x="975496" y="92037"/>
                </a:lnTo>
                <a:lnTo>
                  <a:pt x="974754" y="91832"/>
                </a:lnTo>
                <a:lnTo>
                  <a:pt x="1171030" y="91832"/>
                </a:lnTo>
                <a:lnTo>
                  <a:pt x="1146395" y="81306"/>
                </a:lnTo>
                <a:lnTo>
                  <a:pt x="927940" y="81306"/>
                </a:lnTo>
                <a:lnTo>
                  <a:pt x="927158" y="81171"/>
                </a:lnTo>
                <a:close/>
              </a:path>
              <a:path w="1571625" h="385444">
                <a:moveTo>
                  <a:pt x="553610" y="86690"/>
                </a:moveTo>
                <a:lnTo>
                  <a:pt x="551925" y="87096"/>
                </a:lnTo>
                <a:lnTo>
                  <a:pt x="552762" y="86919"/>
                </a:lnTo>
                <a:lnTo>
                  <a:pt x="553610" y="86690"/>
                </a:lnTo>
                <a:close/>
              </a:path>
              <a:path w="1571625" h="385444">
                <a:moveTo>
                  <a:pt x="552762" y="86919"/>
                </a:moveTo>
                <a:lnTo>
                  <a:pt x="551925" y="87096"/>
                </a:lnTo>
                <a:lnTo>
                  <a:pt x="552104" y="87096"/>
                </a:lnTo>
                <a:lnTo>
                  <a:pt x="552762" y="86919"/>
                </a:lnTo>
                <a:close/>
              </a:path>
              <a:path w="1571625" h="385444">
                <a:moveTo>
                  <a:pt x="553841" y="86690"/>
                </a:moveTo>
                <a:lnTo>
                  <a:pt x="553610" y="86690"/>
                </a:lnTo>
                <a:lnTo>
                  <a:pt x="552762" y="86919"/>
                </a:lnTo>
                <a:lnTo>
                  <a:pt x="553841" y="86690"/>
                </a:lnTo>
                <a:close/>
              </a:path>
              <a:path w="1571625" h="385444">
                <a:moveTo>
                  <a:pt x="926374" y="80995"/>
                </a:moveTo>
                <a:lnTo>
                  <a:pt x="927158" y="81171"/>
                </a:lnTo>
                <a:lnTo>
                  <a:pt x="927940" y="81306"/>
                </a:lnTo>
                <a:lnTo>
                  <a:pt x="926374" y="80995"/>
                </a:lnTo>
                <a:close/>
              </a:path>
              <a:path w="1571625" h="385444">
                <a:moveTo>
                  <a:pt x="1145572" y="80995"/>
                </a:moveTo>
                <a:lnTo>
                  <a:pt x="926374" y="80995"/>
                </a:lnTo>
                <a:lnTo>
                  <a:pt x="927940" y="81306"/>
                </a:lnTo>
                <a:lnTo>
                  <a:pt x="1146395" y="81306"/>
                </a:lnTo>
                <a:lnTo>
                  <a:pt x="1145572" y="80995"/>
                </a:lnTo>
                <a:close/>
              </a:path>
              <a:path w="1571625" h="385444">
                <a:moveTo>
                  <a:pt x="879183" y="72893"/>
                </a:moveTo>
                <a:lnTo>
                  <a:pt x="927158" y="81171"/>
                </a:lnTo>
                <a:lnTo>
                  <a:pt x="926374" y="80995"/>
                </a:lnTo>
                <a:lnTo>
                  <a:pt x="1145572" y="80995"/>
                </a:lnTo>
                <a:lnTo>
                  <a:pt x="1124381" y="72990"/>
                </a:lnTo>
                <a:lnTo>
                  <a:pt x="879996" y="72990"/>
                </a:lnTo>
                <a:lnTo>
                  <a:pt x="879183" y="72893"/>
                </a:lnTo>
                <a:close/>
              </a:path>
              <a:path w="1571625" h="385444">
                <a:moveTo>
                  <a:pt x="599356" y="77038"/>
                </a:moveTo>
                <a:lnTo>
                  <a:pt x="597632" y="77354"/>
                </a:lnTo>
                <a:lnTo>
                  <a:pt x="598495" y="77220"/>
                </a:lnTo>
                <a:lnTo>
                  <a:pt x="599356" y="77038"/>
                </a:lnTo>
                <a:close/>
              </a:path>
              <a:path w="1571625" h="385444">
                <a:moveTo>
                  <a:pt x="598495" y="77220"/>
                </a:moveTo>
                <a:lnTo>
                  <a:pt x="597632" y="77354"/>
                </a:lnTo>
                <a:lnTo>
                  <a:pt x="597864" y="77354"/>
                </a:lnTo>
                <a:lnTo>
                  <a:pt x="598495" y="77220"/>
                </a:lnTo>
                <a:close/>
              </a:path>
              <a:path w="1571625" h="385444">
                <a:moveTo>
                  <a:pt x="599673" y="77038"/>
                </a:moveTo>
                <a:lnTo>
                  <a:pt x="599356" y="77038"/>
                </a:lnTo>
                <a:lnTo>
                  <a:pt x="598495" y="77220"/>
                </a:lnTo>
                <a:lnTo>
                  <a:pt x="599673" y="77038"/>
                </a:lnTo>
                <a:close/>
              </a:path>
              <a:path w="1571625" h="385444">
                <a:moveTo>
                  <a:pt x="878371" y="72753"/>
                </a:moveTo>
                <a:lnTo>
                  <a:pt x="879183" y="72893"/>
                </a:lnTo>
                <a:lnTo>
                  <a:pt x="879996" y="72990"/>
                </a:lnTo>
                <a:lnTo>
                  <a:pt x="878371" y="72753"/>
                </a:lnTo>
                <a:close/>
              </a:path>
              <a:path w="1571625" h="385444">
                <a:moveTo>
                  <a:pt x="1123753" y="72753"/>
                </a:moveTo>
                <a:lnTo>
                  <a:pt x="878371" y="72753"/>
                </a:lnTo>
                <a:lnTo>
                  <a:pt x="879996" y="72990"/>
                </a:lnTo>
                <a:lnTo>
                  <a:pt x="1124381" y="72990"/>
                </a:lnTo>
                <a:lnTo>
                  <a:pt x="1123753" y="72753"/>
                </a:lnTo>
                <a:close/>
              </a:path>
              <a:path w="1571625" h="385444">
                <a:moveTo>
                  <a:pt x="831554" y="67194"/>
                </a:moveTo>
                <a:lnTo>
                  <a:pt x="879183" y="72893"/>
                </a:lnTo>
                <a:lnTo>
                  <a:pt x="878371" y="72753"/>
                </a:lnTo>
                <a:lnTo>
                  <a:pt x="1123753" y="72753"/>
                </a:lnTo>
                <a:lnTo>
                  <a:pt x="1109189" y="67251"/>
                </a:lnTo>
                <a:lnTo>
                  <a:pt x="832412" y="67251"/>
                </a:lnTo>
                <a:lnTo>
                  <a:pt x="831554" y="67194"/>
                </a:lnTo>
                <a:close/>
              </a:path>
              <a:path w="1571625" h="385444">
                <a:moveTo>
                  <a:pt x="645369" y="69955"/>
                </a:moveTo>
                <a:lnTo>
                  <a:pt x="643623" y="70176"/>
                </a:lnTo>
                <a:lnTo>
                  <a:pt x="644505" y="70089"/>
                </a:lnTo>
                <a:lnTo>
                  <a:pt x="645369" y="69955"/>
                </a:lnTo>
                <a:close/>
              </a:path>
              <a:path w="1571625" h="385444">
                <a:moveTo>
                  <a:pt x="644505" y="70089"/>
                </a:moveTo>
                <a:lnTo>
                  <a:pt x="643623" y="70176"/>
                </a:lnTo>
                <a:lnTo>
                  <a:pt x="643943" y="70176"/>
                </a:lnTo>
                <a:lnTo>
                  <a:pt x="644505" y="70089"/>
                </a:lnTo>
                <a:close/>
              </a:path>
              <a:path w="1571625" h="385444">
                <a:moveTo>
                  <a:pt x="645863" y="69955"/>
                </a:moveTo>
                <a:lnTo>
                  <a:pt x="645369" y="69955"/>
                </a:lnTo>
                <a:lnTo>
                  <a:pt x="644505" y="70089"/>
                </a:lnTo>
                <a:lnTo>
                  <a:pt x="645863" y="69955"/>
                </a:lnTo>
                <a:close/>
              </a:path>
              <a:path w="1571625" h="385444">
                <a:moveTo>
                  <a:pt x="830733" y="67096"/>
                </a:moveTo>
                <a:lnTo>
                  <a:pt x="831554" y="67194"/>
                </a:lnTo>
                <a:lnTo>
                  <a:pt x="832412" y="67251"/>
                </a:lnTo>
                <a:lnTo>
                  <a:pt x="830733" y="67096"/>
                </a:lnTo>
                <a:close/>
              </a:path>
              <a:path w="1571625" h="385444">
                <a:moveTo>
                  <a:pt x="1108779" y="67096"/>
                </a:moveTo>
                <a:lnTo>
                  <a:pt x="830733" y="67096"/>
                </a:lnTo>
                <a:lnTo>
                  <a:pt x="832412" y="67251"/>
                </a:lnTo>
                <a:lnTo>
                  <a:pt x="1109189" y="67251"/>
                </a:lnTo>
                <a:lnTo>
                  <a:pt x="1108779" y="67096"/>
                </a:lnTo>
                <a:close/>
              </a:path>
              <a:path w="1571625" h="385444">
                <a:moveTo>
                  <a:pt x="784319" y="64072"/>
                </a:moveTo>
                <a:lnTo>
                  <a:pt x="831554" y="67194"/>
                </a:lnTo>
                <a:lnTo>
                  <a:pt x="830733" y="67096"/>
                </a:lnTo>
                <a:lnTo>
                  <a:pt x="1108779" y="67096"/>
                </a:lnTo>
                <a:lnTo>
                  <a:pt x="1100801" y="64082"/>
                </a:lnTo>
                <a:lnTo>
                  <a:pt x="784319" y="64072"/>
                </a:lnTo>
                <a:close/>
              </a:path>
              <a:path w="1571625" h="385444">
                <a:moveTo>
                  <a:pt x="691666" y="65436"/>
                </a:moveTo>
                <a:lnTo>
                  <a:pt x="689913" y="65561"/>
                </a:lnTo>
                <a:lnTo>
                  <a:pt x="690785" y="65523"/>
                </a:lnTo>
                <a:lnTo>
                  <a:pt x="691666" y="65436"/>
                </a:lnTo>
                <a:close/>
              </a:path>
              <a:path w="1571625" h="385444">
                <a:moveTo>
                  <a:pt x="690785" y="65523"/>
                </a:moveTo>
                <a:lnTo>
                  <a:pt x="689913" y="65561"/>
                </a:lnTo>
                <a:lnTo>
                  <a:pt x="690404" y="65561"/>
                </a:lnTo>
                <a:lnTo>
                  <a:pt x="690785" y="65523"/>
                </a:lnTo>
                <a:close/>
              </a:path>
              <a:path w="1571625" h="385444">
                <a:moveTo>
                  <a:pt x="692802" y="65436"/>
                </a:moveTo>
                <a:lnTo>
                  <a:pt x="691666" y="65436"/>
                </a:lnTo>
                <a:lnTo>
                  <a:pt x="690785" y="65523"/>
                </a:lnTo>
                <a:lnTo>
                  <a:pt x="692802" y="65436"/>
                </a:lnTo>
                <a:close/>
              </a:path>
              <a:path w="1571625" h="385444">
                <a:moveTo>
                  <a:pt x="783454" y="64015"/>
                </a:moveTo>
                <a:lnTo>
                  <a:pt x="784319" y="64072"/>
                </a:lnTo>
                <a:lnTo>
                  <a:pt x="785171" y="64082"/>
                </a:lnTo>
                <a:lnTo>
                  <a:pt x="783454" y="64015"/>
                </a:lnTo>
                <a:close/>
              </a:path>
              <a:path w="1571625" h="385444">
                <a:moveTo>
                  <a:pt x="1100623" y="64015"/>
                </a:moveTo>
                <a:lnTo>
                  <a:pt x="783454" y="64015"/>
                </a:lnTo>
                <a:lnTo>
                  <a:pt x="785171" y="64082"/>
                </a:lnTo>
                <a:lnTo>
                  <a:pt x="1100801" y="64082"/>
                </a:lnTo>
                <a:lnTo>
                  <a:pt x="1100623" y="64015"/>
                </a:lnTo>
                <a:close/>
              </a:path>
              <a:path w="1571625" h="385444">
                <a:moveTo>
                  <a:pt x="1099201" y="63478"/>
                </a:moveTo>
                <a:lnTo>
                  <a:pt x="738261" y="63478"/>
                </a:lnTo>
                <a:lnTo>
                  <a:pt x="737376" y="63516"/>
                </a:lnTo>
                <a:lnTo>
                  <a:pt x="784319" y="64072"/>
                </a:lnTo>
                <a:lnTo>
                  <a:pt x="783454" y="64015"/>
                </a:lnTo>
                <a:lnTo>
                  <a:pt x="1100623" y="64015"/>
                </a:lnTo>
                <a:lnTo>
                  <a:pt x="1099201" y="63478"/>
                </a:lnTo>
                <a:close/>
              </a:path>
              <a:path w="1571625" h="385444">
                <a:moveTo>
                  <a:pt x="738261" y="63478"/>
                </a:moveTo>
                <a:lnTo>
                  <a:pt x="736518" y="63506"/>
                </a:lnTo>
                <a:lnTo>
                  <a:pt x="737376" y="63516"/>
                </a:lnTo>
                <a:lnTo>
                  <a:pt x="738261" y="6347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399221" y="1475740"/>
            <a:ext cx="23945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trained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880616" y="2093976"/>
            <a:ext cx="4182110" cy="1320165"/>
            <a:chOff x="1880616" y="2093976"/>
            <a:chExt cx="4182110" cy="132016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0616" y="2093976"/>
              <a:ext cx="1319783" cy="13197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3855" y="2289048"/>
              <a:ext cx="1118615" cy="1118615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5220534" y="2505455"/>
            <a:ext cx="563245" cy="379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05">
              <a:lnSpc>
                <a:spcPct val="1055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Training Instance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2792" y="3706367"/>
            <a:ext cx="1115568" cy="1115568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4006720" y="1452294"/>
            <a:ext cx="1653539" cy="1732914"/>
            <a:chOff x="4006720" y="1452294"/>
            <a:chExt cx="1653539" cy="1732914"/>
          </a:xfrm>
        </p:grpSpPr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4480" y="2889503"/>
              <a:ext cx="295655" cy="29565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006720" y="1452294"/>
              <a:ext cx="333375" cy="351155"/>
            </a:xfrm>
            <a:custGeom>
              <a:avLst/>
              <a:gdLst/>
              <a:ahLst/>
              <a:cxnLst/>
              <a:rect l="l" t="t" r="r" b="b"/>
              <a:pathLst>
                <a:path w="333375" h="351155">
                  <a:moveTo>
                    <a:pt x="166386" y="0"/>
                  </a:moveTo>
                  <a:lnTo>
                    <a:pt x="122154" y="6270"/>
                  </a:lnTo>
                  <a:lnTo>
                    <a:pt x="82408" y="23966"/>
                  </a:lnTo>
                  <a:lnTo>
                    <a:pt x="48733" y="51413"/>
                  </a:lnTo>
                  <a:lnTo>
                    <a:pt x="22716" y="86940"/>
                  </a:lnTo>
                  <a:lnTo>
                    <a:pt x="5943" y="128872"/>
                  </a:lnTo>
                  <a:lnTo>
                    <a:pt x="0" y="175536"/>
                  </a:lnTo>
                  <a:lnTo>
                    <a:pt x="5943" y="222201"/>
                  </a:lnTo>
                  <a:lnTo>
                    <a:pt x="22716" y="264134"/>
                  </a:lnTo>
                  <a:lnTo>
                    <a:pt x="48733" y="299660"/>
                  </a:lnTo>
                  <a:lnTo>
                    <a:pt x="82408" y="327108"/>
                  </a:lnTo>
                  <a:lnTo>
                    <a:pt x="122154" y="344804"/>
                  </a:lnTo>
                  <a:lnTo>
                    <a:pt x="166386" y="351074"/>
                  </a:lnTo>
                  <a:lnTo>
                    <a:pt x="210618" y="344804"/>
                  </a:lnTo>
                  <a:lnTo>
                    <a:pt x="250365" y="327108"/>
                  </a:lnTo>
                  <a:lnTo>
                    <a:pt x="284039" y="299660"/>
                  </a:lnTo>
                  <a:lnTo>
                    <a:pt x="310056" y="264134"/>
                  </a:lnTo>
                  <a:lnTo>
                    <a:pt x="326829" y="222201"/>
                  </a:lnTo>
                  <a:lnTo>
                    <a:pt x="332773" y="175536"/>
                  </a:lnTo>
                  <a:lnTo>
                    <a:pt x="326829" y="128872"/>
                  </a:lnTo>
                  <a:lnTo>
                    <a:pt x="310056" y="86940"/>
                  </a:lnTo>
                  <a:lnTo>
                    <a:pt x="284039" y="51413"/>
                  </a:lnTo>
                  <a:lnTo>
                    <a:pt x="250365" y="23966"/>
                  </a:lnTo>
                  <a:lnTo>
                    <a:pt x="210618" y="6270"/>
                  </a:lnTo>
                  <a:lnTo>
                    <a:pt x="166386" y="0"/>
                  </a:lnTo>
                  <a:close/>
                </a:path>
              </a:pathLst>
            </a:custGeom>
            <a:solidFill>
              <a:srgbClr val="F2B1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9157082" y="2261108"/>
            <a:ext cx="108140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>
              <a:lnSpc>
                <a:spcPct val="99400"/>
              </a:lnSpc>
              <a:spcBef>
                <a:spcPts val="11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Download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Algorithm Image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8446747" y="2195625"/>
            <a:ext cx="333375" cy="351155"/>
          </a:xfrm>
          <a:custGeom>
            <a:avLst/>
            <a:gdLst/>
            <a:ahLst/>
            <a:cxnLst/>
            <a:rect l="l" t="t" r="r" b="b"/>
            <a:pathLst>
              <a:path w="333375" h="351155">
                <a:moveTo>
                  <a:pt x="166386" y="0"/>
                </a:moveTo>
                <a:lnTo>
                  <a:pt x="122154" y="6270"/>
                </a:lnTo>
                <a:lnTo>
                  <a:pt x="82408" y="23965"/>
                </a:lnTo>
                <a:lnTo>
                  <a:pt x="48733" y="51413"/>
                </a:lnTo>
                <a:lnTo>
                  <a:pt x="22716" y="86939"/>
                </a:lnTo>
                <a:lnTo>
                  <a:pt x="5943" y="128872"/>
                </a:lnTo>
                <a:lnTo>
                  <a:pt x="0" y="175536"/>
                </a:lnTo>
                <a:lnTo>
                  <a:pt x="5943" y="222201"/>
                </a:lnTo>
                <a:lnTo>
                  <a:pt x="22716" y="264133"/>
                </a:lnTo>
                <a:lnTo>
                  <a:pt x="48733" y="299659"/>
                </a:lnTo>
                <a:lnTo>
                  <a:pt x="82408" y="327107"/>
                </a:lnTo>
                <a:lnTo>
                  <a:pt x="122154" y="344803"/>
                </a:lnTo>
                <a:lnTo>
                  <a:pt x="166386" y="351073"/>
                </a:lnTo>
                <a:lnTo>
                  <a:pt x="210618" y="344803"/>
                </a:lnTo>
                <a:lnTo>
                  <a:pt x="250365" y="327107"/>
                </a:lnTo>
                <a:lnTo>
                  <a:pt x="284039" y="299659"/>
                </a:lnTo>
                <a:lnTo>
                  <a:pt x="310056" y="264133"/>
                </a:lnTo>
                <a:lnTo>
                  <a:pt x="326829" y="222201"/>
                </a:lnTo>
                <a:lnTo>
                  <a:pt x="332773" y="175536"/>
                </a:lnTo>
                <a:lnTo>
                  <a:pt x="326829" y="128872"/>
                </a:lnTo>
                <a:lnTo>
                  <a:pt x="310056" y="86939"/>
                </a:lnTo>
                <a:lnTo>
                  <a:pt x="284039" y="51413"/>
                </a:lnTo>
                <a:lnTo>
                  <a:pt x="250365" y="23965"/>
                </a:lnTo>
                <a:lnTo>
                  <a:pt x="210618" y="6270"/>
                </a:lnTo>
                <a:lnTo>
                  <a:pt x="166386" y="0"/>
                </a:lnTo>
                <a:close/>
              </a:path>
            </a:pathLst>
          </a:custGeom>
          <a:solidFill>
            <a:srgbClr val="F2B1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8558365" y="2258567"/>
            <a:ext cx="107314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latin typeface="Trebuchet MS"/>
                <a:cs typeface="Trebuchet MS"/>
              </a:rPr>
              <a:t>3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118338" y="1517903"/>
            <a:ext cx="107314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latin typeface="Trebuchet MS"/>
                <a:cs typeface="Trebuchet MS"/>
              </a:rPr>
              <a:t>5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732071" y="2402636"/>
            <a:ext cx="333375" cy="351155"/>
          </a:xfrm>
          <a:custGeom>
            <a:avLst/>
            <a:gdLst/>
            <a:ahLst/>
            <a:cxnLst/>
            <a:rect l="l" t="t" r="r" b="b"/>
            <a:pathLst>
              <a:path w="333375" h="351155">
                <a:moveTo>
                  <a:pt x="166385" y="0"/>
                </a:moveTo>
                <a:lnTo>
                  <a:pt x="122153" y="6270"/>
                </a:lnTo>
                <a:lnTo>
                  <a:pt x="82407" y="23965"/>
                </a:lnTo>
                <a:lnTo>
                  <a:pt x="48733" y="51413"/>
                </a:lnTo>
                <a:lnTo>
                  <a:pt x="22716" y="86939"/>
                </a:lnTo>
                <a:lnTo>
                  <a:pt x="5943" y="128872"/>
                </a:lnTo>
                <a:lnTo>
                  <a:pt x="0" y="175536"/>
                </a:lnTo>
                <a:lnTo>
                  <a:pt x="5943" y="222201"/>
                </a:lnTo>
                <a:lnTo>
                  <a:pt x="22716" y="264133"/>
                </a:lnTo>
                <a:lnTo>
                  <a:pt x="48733" y="299660"/>
                </a:lnTo>
                <a:lnTo>
                  <a:pt x="82407" y="327107"/>
                </a:lnTo>
                <a:lnTo>
                  <a:pt x="122153" y="344803"/>
                </a:lnTo>
                <a:lnTo>
                  <a:pt x="166385" y="351073"/>
                </a:lnTo>
                <a:lnTo>
                  <a:pt x="210617" y="344803"/>
                </a:lnTo>
                <a:lnTo>
                  <a:pt x="250363" y="327107"/>
                </a:lnTo>
                <a:lnTo>
                  <a:pt x="284038" y="299660"/>
                </a:lnTo>
                <a:lnTo>
                  <a:pt x="310055" y="264133"/>
                </a:lnTo>
                <a:lnTo>
                  <a:pt x="326828" y="222201"/>
                </a:lnTo>
                <a:lnTo>
                  <a:pt x="332771" y="175536"/>
                </a:lnTo>
                <a:lnTo>
                  <a:pt x="326828" y="128872"/>
                </a:lnTo>
                <a:lnTo>
                  <a:pt x="310055" y="86939"/>
                </a:lnTo>
                <a:lnTo>
                  <a:pt x="284038" y="51413"/>
                </a:lnTo>
                <a:lnTo>
                  <a:pt x="250363" y="23965"/>
                </a:lnTo>
                <a:lnTo>
                  <a:pt x="210617" y="6270"/>
                </a:lnTo>
                <a:lnTo>
                  <a:pt x="166385" y="0"/>
                </a:lnTo>
                <a:close/>
              </a:path>
            </a:pathLst>
          </a:custGeom>
          <a:solidFill>
            <a:srgbClr val="F2B1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3843687" y="2465832"/>
            <a:ext cx="107314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latin typeface="Trebuchet MS"/>
                <a:cs typeface="Trebuchet MS"/>
              </a:rPr>
              <a:t>4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5957693" y="4670364"/>
            <a:ext cx="333375" cy="351155"/>
          </a:xfrm>
          <a:custGeom>
            <a:avLst/>
            <a:gdLst/>
            <a:ahLst/>
            <a:cxnLst/>
            <a:rect l="l" t="t" r="r" b="b"/>
            <a:pathLst>
              <a:path w="333375" h="351154">
                <a:moveTo>
                  <a:pt x="166386" y="0"/>
                </a:moveTo>
                <a:lnTo>
                  <a:pt x="122154" y="6270"/>
                </a:lnTo>
                <a:lnTo>
                  <a:pt x="82407" y="23965"/>
                </a:lnTo>
                <a:lnTo>
                  <a:pt x="48733" y="51413"/>
                </a:lnTo>
                <a:lnTo>
                  <a:pt x="22716" y="86939"/>
                </a:lnTo>
                <a:lnTo>
                  <a:pt x="5943" y="128872"/>
                </a:lnTo>
                <a:lnTo>
                  <a:pt x="0" y="175536"/>
                </a:lnTo>
                <a:lnTo>
                  <a:pt x="5943" y="222201"/>
                </a:lnTo>
                <a:lnTo>
                  <a:pt x="22716" y="264133"/>
                </a:lnTo>
                <a:lnTo>
                  <a:pt x="48733" y="299660"/>
                </a:lnTo>
                <a:lnTo>
                  <a:pt x="82407" y="327107"/>
                </a:lnTo>
                <a:lnTo>
                  <a:pt x="122154" y="344803"/>
                </a:lnTo>
                <a:lnTo>
                  <a:pt x="166386" y="351073"/>
                </a:lnTo>
                <a:lnTo>
                  <a:pt x="210618" y="344803"/>
                </a:lnTo>
                <a:lnTo>
                  <a:pt x="250364" y="327107"/>
                </a:lnTo>
                <a:lnTo>
                  <a:pt x="284039" y="299660"/>
                </a:lnTo>
                <a:lnTo>
                  <a:pt x="310056" y="264133"/>
                </a:lnTo>
                <a:lnTo>
                  <a:pt x="326829" y="222201"/>
                </a:lnTo>
                <a:lnTo>
                  <a:pt x="332773" y="175536"/>
                </a:lnTo>
                <a:lnTo>
                  <a:pt x="326829" y="128872"/>
                </a:lnTo>
                <a:lnTo>
                  <a:pt x="310056" y="86939"/>
                </a:lnTo>
                <a:lnTo>
                  <a:pt x="284039" y="51413"/>
                </a:lnTo>
                <a:lnTo>
                  <a:pt x="250364" y="23965"/>
                </a:lnTo>
                <a:lnTo>
                  <a:pt x="210618" y="6270"/>
                </a:lnTo>
                <a:lnTo>
                  <a:pt x="166386" y="0"/>
                </a:lnTo>
                <a:close/>
              </a:path>
            </a:pathLst>
          </a:custGeom>
          <a:solidFill>
            <a:srgbClr val="F2B1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6069310" y="4733544"/>
            <a:ext cx="107314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latin typeface="Trebuchet MS"/>
                <a:cs typeface="Trebuchet MS"/>
              </a:rPr>
              <a:t>1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39949" y="4381365"/>
            <a:ext cx="487877" cy="487877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4631448" y="4353181"/>
            <a:ext cx="1145540" cy="925194"/>
          </a:xfrm>
          <a:prstGeom prst="rect">
            <a:avLst/>
          </a:prstGeom>
          <a:ln w="6350">
            <a:solidFill>
              <a:srgbClr val="F66C0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154940" marR="161290" indent="27305">
              <a:lnSpc>
                <a:spcPct val="103299"/>
              </a:lnSpc>
            </a:pPr>
            <a:r>
              <a:rPr dirty="0" sz="1200" spc="-10">
                <a:solidFill>
                  <a:srgbClr val="FAFAFA"/>
                </a:solidFill>
                <a:latin typeface="Trebuchet MS"/>
                <a:cs typeface="Trebuchet MS"/>
              </a:rPr>
              <a:t>SageMaker </a:t>
            </a:r>
            <a:r>
              <a:rPr dirty="0" sz="1200">
                <a:solidFill>
                  <a:srgbClr val="FAFAFA"/>
                </a:solidFill>
                <a:latin typeface="Trebuchet MS"/>
                <a:cs typeface="Trebuchet MS"/>
              </a:rPr>
              <a:t>Python</a:t>
            </a:r>
            <a:r>
              <a:rPr dirty="0" sz="1200" spc="125">
                <a:solidFill>
                  <a:srgbClr val="FAFAFA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FAFAFA"/>
                </a:solidFill>
                <a:latin typeface="Trebuchet MS"/>
                <a:cs typeface="Trebuchet MS"/>
              </a:rPr>
              <a:t>SDK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851445" y="3612071"/>
            <a:ext cx="935990" cy="958850"/>
          </a:xfrm>
          <a:custGeom>
            <a:avLst/>
            <a:gdLst/>
            <a:ahLst/>
            <a:cxnLst/>
            <a:rect l="l" t="t" r="r" b="b"/>
            <a:pathLst>
              <a:path w="935990" h="958850">
                <a:moveTo>
                  <a:pt x="306886" y="887187"/>
                </a:moveTo>
                <a:lnTo>
                  <a:pt x="53944" y="887187"/>
                </a:lnTo>
                <a:lnTo>
                  <a:pt x="53017" y="887351"/>
                </a:lnTo>
                <a:lnTo>
                  <a:pt x="0" y="895906"/>
                </a:lnTo>
                <a:lnTo>
                  <a:pt x="10130" y="958593"/>
                </a:lnTo>
                <a:lnTo>
                  <a:pt x="64540" y="949799"/>
                </a:lnTo>
                <a:lnTo>
                  <a:pt x="117651" y="939591"/>
                </a:lnTo>
                <a:lnTo>
                  <a:pt x="169026" y="928034"/>
                </a:lnTo>
                <a:lnTo>
                  <a:pt x="218664" y="915122"/>
                </a:lnTo>
                <a:lnTo>
                  <a:pt x="266566" y="900849"/>
                </a:lnTo>
                <a:lnTo>
                  <a:pt x="306886" y="887187"/>
                </a:lnTo>
                <a:close/>
              </a:path>
              <a:path w="935990" h="958850">
                <a:moveTo>
                  <a:pt x="53475" y="887263"/>
                </a:moveTo>
                <a:lnTo>
                  <a:pt x="52930" y="887351"/>
                </a:lnTo>
                <a:lnTo>
                  <a:pt x="53475" y="887263"/>
                </a:lnTo>
                <a:close/>
              </a:path>
              <a:path w="935990" h="958850">
                <a:moveTo>
                  <a:pt x="333302" y="877327"/>
                </a:moveTo>
                <a:lnTo>
                  <a:pt x="105176" y="877327"/>
                </a:lnTo>
                <a:lnTo>
                  <a:pt x="104200" y="877530"/>
                </a:lnTo>
                <a:lnTo>
                  <a:pt x="53475" y="887263"/>
                </a:lnTo>
                <a:lnTo>
                  <a:pt x="53944" y="887187"/>
                </a:lnTo>
                <a:lnTo>
                  <a:pt x="306886" y="887187"/>
                </a:lnTo>
                <a:lnTo>
                  <a:pt x="312729" y="885207"/>
                </a:lnTo>
                <a:lnTo>
                  <a:pt x="333302" y="877327"/>
                </a:lnTo>
                <a:close/>
              </a:path>
              <a:path w="935990" h="958850">
                <a:moveTo>
                  <a:pt x="104681" y="877422"/>
                </a:moveTo>
                <a:lnTo>
                  <a:pt x="104119" y="877530"/>
                </a:lnTo>
                <a:lnTo>
                  <a:pt x="104681" y="877422"/>
                </a:lnTo>
                <a:close/>
              </a:path>
              <a:path w="935990" h="958850">
                <a:moveTo>
                  <a:pt x="361775" y="866198"/>
                </a:moveTo>
                <a:lnTo>
                  <a:pt x="154575" y="866198"/>
                </a:lnTo>
                <a:lnTo>
                  <a:pt x="153550" y="866447"/>
                </a:lnTo>
                <a:lnTo>
                  <a:pt x="104681" y="877422"/>
                </a:lnTo>
                <a:lnTo>
                  <a:pt x="105176" y="877327"/>
                </a:lnTo>
                <a:lnTo>
                  <a:pt x="333302" y="877327"/>
                </a:lnTo>
                <a:lnTo>
                  <a:pt x="357153" y="868191"/>
                </a:lnTo>
                <a:lnTo>
                  <a:pt x="361775" y="866198"/>
                </a:lnTo>
                <a:close/>
              </a:path>
              <a:path w="935990" h="958850">
                <a:moveTo>
                  <a:pt x="154072" y="866311"/>
                </a:moveTo>
                <a:lnTo>
                  <a:pt x="153468" y="866447"/>
                </a:lnTo>
                <a:lnTo>
                  <a:pt x="154072" y="866311"/>
                </a:lnTo>
                <a:close/>
              </a:path>
              <a:path w="935990" h="958850">
                <a:moveTo>
                  <a:pt x="390516" y="853808"/>
                </a:moveTo>
                <a:lnTo>
                  <a:pt x="202139" y="853808"/>
                </a:lnTo>
                <a:lnTo>
                  <a:pt x="201065" y="854108"/>
                </a:lnTo>
                <a:lnTo>
                  <a:pt x="154072" y="866311"/>
                </a:lnTo>
                <a:lnTo>
                  <a:pt x="154575" y="866198"/>
                </a:lnTo>
                <a:lnTo>
                  <a:pt x="361775" y="866198"/>
                </a:lnTo>
                <a:lnTo>
                  <a:pt x="390516" y="853808"/>
                </a:lnTo>
                <a:close/>
              </a:path>
              <a:path w="935990" h="958850">
                <a:moveTo>
                  <a:pt x="201599" y="853948"/>
                </a:moveTo>
                <a:lnTo>
                  <a:pt x="200987" y="854108"/>
                </a:lnTo>
                <a:lnTo>
                  <a:pt x="201599" y="853948"/>
                </a:lnTo>
                <a:close/>
              </a:path>
              <a:path w="935990" h="958850">
                <a:moveTo>
                  <a:pt x="419755" y="840160"/>
                </a:moveTo>
                <a:lnTo>
                  <a:pt x="247868" y="840160"/>
                </a:lnTo>
                <a:lnTo>
                  <a:pt x="246747" y="840519"/>
                </a:lnTo>
                <a:lnTo>
                  <a:pt x="201599" y="853948"/>
                </a:lnTo>
                <a:lnTo>
                  <a:pt x="202139" y="853808"/>
                </a:lnTo>
                <a:lnTo>
                  <a:pt x="390516" y="853808"/>
                </a:lnTo>
                <a:lnTo>
                  <a:pt x="399831" y="849792"/>
                </a:lnTo>
                <a:lnTo>
                  <a:pt x="419755" y="840160"/>
                </a:lnTo>
                <a:close/>
              </a:path>
              <a:path w="935990" h="958850">
                <a:moveTo>
                  <a:pt x="247333" y="840320"/>
                </a:moveTo>
                <a:lnTo>
                  <a:pt x="246666" y="840519"/>
                </a:lnTo>
                <a:lnTo>
                  <a:pt x="247333" y="840320"/>
                </a:lnTo>
                <a:close/>
              </a:path>
              <a:path w="935990" h="958850">
                <a:moveTo>
                  <a:pt x="449528" y="825265"/>
                </a:moveTo>
                <a:lnTo>
                  <a:pt x="291764" y="825265"/>
                </a:lnTo>
                <a:lnTo>
                  <a:pt x="290596" y="825686"/>
                </a:lnTo>
                <a:lnTo>
                  <a:pt x="247333" y="840320"/>
                </a:lnTo>
                <a:lnTo>
                  <a:pt x="247868" y="840160"/>
                </a:lnTo>
                <a:lnTo>
                  <a:pt x="419755" y="840160"/>
                </a:lnTo>
                <a:lnTo>
                  <a:pt x="440761" y="830005"/>
                </a:lnTo>
                <a:lnTo>
                  <a:pt x="449528" y="825265"/>
                </a:lnTo>
                <a:close/>
              </a:path>
              <a:path w="935990" h="958850">
                <a:moveTo>
                  <a:pt x="291178" y="825463"/>
                </a:moveTo>
                <a:lnTo>
                  <a:pt x="290520" y="825686"/>
                </a:lnTo>
                <a:lnTo>
                  <a:pt x="291178" y="825463"/>
                </a:lnTo>
                <a:close/>
              </a:path>
              <a:path w="935990" h="958850">
                <a:moveTo>
                  <a:pt x="479371" y="809127"/>
                </a:moveTo>
                <a:lnTo>
                  <a:pt x="333828" y="809127"/>
                </a:lnTo>
                <a:lnTo>
                  <a:pt x="332616" y="809619"/>
                </a:lnTo>
                <a:lnTo>
                  <a:pt x="291178" y="825463"/>
                </a:lnTo>
                <a:lnTo>
                  <a:pt x="291764" y="825265"/>
                </a:lnTo>
                <a:lnTo>
                  <a:pt x="449528" y="825265"/>
                </a:lnTo>
                <a:lnTo>
                  <a:pt x="479371" y="809127"/>
                </a:lnTo>
                <a:close/>
              </a:path>
              <a:path w="935990" h="958850">
                <a:moveTo>
                  <a:pt x="333213" y="809362"/>
                </a:moveTo>
                <a:lnTo>
                  <a:pt x="332541" y="809619"/>
                </a:lnTo>
                <a:lnTo>
                  <a:pt x="333213" y="809362"/>
                </a:lnTo>
                <a:close/>
              </a:path>
              <a:path w="935990" h="958850">
                <a:moveTo>
                  <a:pt x="333828" y="809127"/>
                </a:moveTo>
                <a:lnTo>
                  <a:pt x="333213" y="809362"/>
                </a:lnTo>
                <a:lnTo>
                  <a:pt x="332616" y="809619"/>
                </a:lnTo>
                <a:lnTo>
                  <a:pt x="333828" y="809127"/>
                </a:lnTo>
                <a:close/>
              </a:path>
              <a:path w="935990" h="958850">
                <a:moveTo>
                  <a:pt x="508211" y="791752"/>
                </a:moveTo>
                <a:lnTo>
                  <a:pt x="374063" y="791752"/>
                </a:lnTo>
                <a:lnTo>
                  <a:pt x="372812" y="792323"/>
                </a:lnTo>
                <a:lnTo>
                  <a:pt x="333213" y="809362"/>
                </a:lnTo>
                <a:lnTo>
                  <a:pt x="333828" y="809127"/>
                </a:lnTo>
                <a:lnTo>
                  <a:pt x="479371" y="809127"/>
                </a:lnTo>
                <a:lnTo>
                  <a:pt x="479933" y="808823"/>
                </a:lnTo>
                <a:lnTo>
                  <a:pt x="508211" y="791752"/>
                </a:lnTo>
                <a:close/>
              </a:path>
              <a:path w="935990" h="958850">
                <a:moveTo>
                  <a:pt x="373428" y="792026"/>
                </a:moveTo>
                <a:lnTo>
                  <a:pt x="372737" y="792323"/>
                </a:lnTo>
                <a:lnTo>
                  <a:pt x="373428" y="792026"/>
                </a:lnTo>
                <a:close/>
              </a:path>
              <a:path w="935990" h="958850">
                <a:moveTo>
                  <a:pt x="374063" y="791752"/>
                </a:moveTo>
                <a:lnTo>
                  <a:pt x="373428" y="792026"/>
                </a:lnTo>
                <a:lnTo>
                  <a:pt x="372812" y="792323"/>
                </a:lnTo>
                <a:lnTo>
                  <a:pt x="374063" y="791752"/>
                </a:lnTo>
                <a:close/>
              </a:path>
              <a:path w="935990" h="958850">
                <a:moveTo>
                  <a:pt x="536785" y="773150"/>
                </a:moveTo>
                <a:lnTo>
                  <a:pt x="412474" y="773150"/>
                </a:lnTo>
                <a:lnTo>
                  <a:pt x="411191" y="773807"/>
                </a:lnTo>
                <a:lnTo>
                  <a:pt x="373428" y="792026"/>
                </a:lnTo>
                <a:lnTo>
                  <a:pt x="374063" y="791752"/>
                </a:lnTo>
                <a:lnTo>
                  <a:pt x="508211" y="791752"/>
                </a:lnTo>
                <a:lnTo>
                  <a:pt x="517339" y="786241"/>
                </a:lnTo>
                <a:lnTo>
                  <a:pt x="536785" y="773150"/>
                </a:lnTo>
                <a:close/>
              </a:path>
              <a:path w="935990" h="958850">
                <a:moveTo>
                  <a:pt x="411828" y="773462"/>
                </a:moveTo>
                <a:lnTo>
                  <a:pt x="411116" y="773807"/>
                </a:lnTo>
                <a:lnTo>
                  <a:pt x="411828" y="773462"/>
                </a:lnTo>
                <a:close/>
              </a:path>
              <a:path w="935990" h="958850">
                <a:moveTo>
                  <a:pt x="412474" y="773150"/>
                </a:moveTo>
                <a:lnTo>
                  <a:pt x="411828" y="773462"/>
                </a:lnTo>
                <a:lnTo>
                  <a:pt x="411191" y="773807"/>
                </a:lnTo>
                <a:lnTo>
                  <a:pt x="412474" y="773150"/>
                </a:lnTo>
                <a:close/>
              </a:path>
              <a:path w="935990" h="958850">
                <a:moveTo>
                  <a:pt x="564868" y="753325"/>
                </a:moveTo>
                <a:lnTo>
                  <a:pt x="449066" y="753325"/>
                </a:lnTo>
                <a:lnTo>
                  <a:pt x="447760" y="754072"/>
                </a:lnTo>
                <a:lnTo>
                  <a:pt x="411828" y="773462"/>
                </a:lnTo>
                <a:lnTo>
                  <a:pt x="412474" y="773150"/>
                </a:lnTo>
                <a:lnTo>
                  <a:pt x="536785" y="773150"/>
                </a:lnTo>
                <a:lnTo>
                  <a:pt x="552970" y="762254"/>
                </a:lnTo>
                <a:lnTo>
                  <a:pt x="564868" y="753325"/>
                </a:lnTo>
                <a:close/>
              </a:path>
              <a:path w="935990" h="958850">
                <a:moveTo>
                  <a:pt x="448396" y="753688"/>
                </a:moveTo>
                <a:lnTo>
                  <a:pt x="447685" y="754072"/>
                </a:lnTo>
                <a:lnTo>
                  <a:pt x="448396" y="753688"/>
                </a:lnTo>
                <a:close/>
              </a:path>
              <a:path w="935990" h="958850">
                <a:moveTo>
                  <a:pt x="449066" y="753325"/>
                </a:moveTo>
                <a:lnTo>
                  <a:pt x="448396" y="753688"/>
                </a:lnTo>
                <a:lnTo>
                  <a:pt x="447760" y="754072"/>
                </a:lnTo>
                <a:lnTo>
                  <a:pt x="449066" y="753325"/>
                </a:lnTo>
                <a:close/>
              </a:path>
              <a:path w="935990" h="958850">
                <a:moveTo>
                  <a:pt x="592281" y="732284"/>
                </a:moveTo>
                <a:lnTo>
                  <a:pt x="483849" y="732284"/>
                </a:lnTo>
                <a:lnTo>
                  <a:pt x="482527" y="733127"/>
                </a:lnTo>
                <a:lnTo>
                  <a:pt x="448396" y="753688"/>
                </a:lnTo>
                <a:lnTo>
                  <a:pt x="449066" y="753325"/>
                </a:lnTo>
                <a:lnTo>
                  <a:pt x="564868" y="753325"/>
                </a:lnTo>
                <a:lnTo>
                  <a:pt x="586811" y="736860"/>
                </a:lnTo>
                <a:lnTo>
                  <a:pt x="592281" y="732284"/>
                </a:lnTo>
                <a:close/>
              </a:path>
              <a:path w="935990" h="958850">
                <a:moveTo>
                  <a:pt x="483176" y="732690"/>
                </a:moveTo>
                <a:lnTo>
                  <a:pt x="482452" y="733127"/>
                </a:lnTo>
                <a:lnTo>
                  <a:pt x="483176" y="732690"/>
                </a:lnTo>
                <a:close/>
              </a:path>
              <a:path w="935990" h="958850">
                <a:moveTo>
                  <a:pt x="483849" y="732284"/>
                </a:moveTo>
                <a:lnTo>
                  <a:pt x="483176" y="732690"/>
                </a:lnTo>
                <a:lnTo>
                  <a:pt x="482527" y="733127"/>
                </a:lnTo>
                <a:lnTo>
                  <a:pt x="483849" y="732284"/>
                </a:lnTo>
                <a:close/>
              </a:path>
              <a:path w="935990" h="958850">
                <a:moveTo>
                  <a:pt x="618879" y="710032"/>
                </a:moveTo>
                <a:lnTo>
                  <a:pt x="516832" y="710032"/>
                </a:lnTo>
                <a:lnTo>
                  <a:pt x="515508" y="710975"/>
                </a:lnTo>
                <a:lnTo>
                  <a:pt x="483176" y="732690"/>
                </a:lnTo>
                <a:lnTo>
                  <a:pt x="483849" y="732284"/>
                </a:lnTo>
                <a:lnTo>
                  <a:pt x="592281" y="732284"/>
                </a:lnTo>
                <a:lnTo>
                  <a:pt x="618879" y="710032"/>
                </a:lnTo>
                <a:close/>
              </a:path>
              <a:path w="935990" h="958850">
                <a:moveTo>
                  <a:pt x="516163" y="710483"/>
                </a:moveTo>
                <a:lnTo>
                  <a:pt x="515433" y="710975"/>
                </a:lnTo>
                <a:lnTo>
                  <a:pt x="516163" y="710483"/>
                </a:lnTo>
                <a:close/>
              </a:path>
              <a:path w="935990" h="958850">
                <a:moveTo>
                  <a:pt x="516832" y="710032"/>
                </a:moveTo>
                <a:lnTo>
                  <a:pt x="516163" y="710483"/>
                </a:lnTo>
                <a:lnTo>
                  <a:pt x="515508" y="710975"/>
                </a:lnTo>
                <a:lnTo>
                  <a:pt x="516832" y="710032"/>
                </a:lnTo>
                <a:close/>
              </a:path>
              <a:path w="935990" h="958850">
                <a:moveTo>
                  <a:pt x="644016" y="686573"/>
                </a:moveTo>
                <a:lnTo>
                  <a:pt x="548027" y="686573"/>
                </a:lnTo>
                <a:lnTo>
                  <a:pt x="546712" y="687616"/>
                </a:lnTo>
                <a:lnTo>
                  <a:pt x="516163" y="710483"/>
                </a:lnTo>
                <a:lnTo>
                  <a:pt x="516832" y="710032"/>
                </a:lnTo>
                <a:lnTo>
                  <a:pt x="618879" y="710032"/>
                </a:lnTo>
                <a:lnTo>
                  <a:pt x="644016" y="686573"/>
                </a:lnTo>
                <a:close/>
              </a:path>
              <a:path w="935990" h="958850">
                <a:moveTo>
                  <a:pt x="547355" y="687078"/>
                </a:moveTo>
                <a:lnTo>
                  <a:pt x="546638" y="687616"/>
                </a:lnTo>
                <a:lnTo>
                  <a:pt x="547355" y="687078"/>
                </a:lnTo>
                <a:close/>
              </a:path>
              <a:path w="935990" h="958850">
                <a:moveTo>
                  <a:pt x="548027" y="686573"/>
                </a:moveTo>
                <a:lnTo>
                  <a:pt x="547355" y="687078"/>
                </a:lnTo>
                <a:lnTo>
                  <a:pt x="546712" y="687616"/>
                </a:lnTo>
                <a:lnTo>
                  <a:pt x="548027" y="686573"/>
                </a:lnTo>
                <a:close/>
              </a:path>
              <a:path w="935990" h="958850">
                <a:moveTo>
                  <a:pt x="668203" y="661906"/>
                </a:moveTo>
                <a:lnTo>
                  <a:pt x="577446" y="661906"/>
                </a:lnTo>
                <a:lnTo>
                  <a:pt x="576155" y="663047"/>
                </a:lnTo>
                <a:lnTo>
                  <a:pt x="547355" y="687078"/>
                </a:lnTo>
                <a:lnTo>
                  <a:pt x="548027" y="686573"/>
                </a:lnTo>
                <a:lnTo>
                  <a:pt x="644016" y="686573"/>
                </a:lnTo>
                <a:lnTo>
                  <a:pt x="649071" y="681855"/>
                </a:lnTo>
                <a:lnTo>
                  <a:pt x="668203" y="661906"/>
                </a:lnTo>
                <a:close/>
              </a:path>
              <a:path w="935990" h="958850">
                <a:moveTo>
                  <a:pt x="576800" y="662446"/>
                </a:moveTo>
                <a:lnTo>
                  <a:pt x="576081" y="663047"/>
                </a:lnTo>
                <a:lnTo>
                  <a:pt x="576800" y="662446"/>
                </a:lnTo>
                <a:close/>
              </a:path>
              <a:path w="935990" h="958850">
                <a:moveTo>
                  <a:pt x="577446" y="661906"/>
                </a:moveTo>
                <a:lnTo>
                  <a:pt x="576800" y="662446"/>
                </a:lnTo>
                <a:lnTo>
                  <a:pt x="576155" y="663047"/>
                </a:lnTo>
                <a:lnTo>
                  <a:pt x="577446" y="661906"/>
                </a:lnTo>
                <a:close/>
              </a:path>
              <a:path w="935990" h="958850">
                <a:moveTo>
                  <a:pt x="691355" y="636031"/>
                </a:moveTo>
                <a:lnTo>
                  <a:pt x="605104" y="636031"/>
                </a:lnTo>
                <a:lnTo>
                  <a:pt x="603851" y="637266"/>
                </a:lnTo>
                <a:lnTo>
                  <a:pt x="576800" y="662446"/>
                </a:lnTo>
                <a:lnTo>
                  <a:pt x="577446" y="661906"/>
                </a:lnTo>
                <a:lnTo>
                  <a:pt x="668203" y="661906"/>
                </a:lnTo>
                <a:lnTo>
                  <a:pt x="677462" y="652251"/>
                </a:lnTo>
                <a:lnTo>
                  <a:pt x="691355" y="636031"/>
                </a:lnTo>
                <a:close/>
              </a:path>
              <a:path w="935990" h="958850">
                <a:moveTo>
                  <a:pt x="604464" y="636628"/>
                </a:moveTo>
                <a:lnTo>
                  <a:pt x="603780" y="637266"/>
                </a:lnTo>
                <a:lnTo>
                  <a:pt x="604464" y="636628"/>
                </a:lnTo>
                <a:close/>
              </a:path>
              <a:path w="935990" h="958850">
                <a:moveTo>
                  <a:pt x="605104" y="636031"/>
                </a:moveTo>
                <a:lnTo>
                  <a:pt x="604464" y="636628"/>
                </a:lnTo>
                <a:lnTo>
                  <a:pt x="603851" y="637266"/>
                </a:lnTo>
                <a:lnTo>
                  <a:pt x="605104" y="636031"/>
                </a:lnTo>
                <a:close/>
              </a:path>
              <a:path w="935990" h="958850">
                <a:moveTo>
                  <a:pt x="713399" y="608943"/>
                </a:moveTo>
                <a:lnTo>
                  <a:pt x="631014" y="608943"/>
                </a:lnTo>
                <a:lnTo>
                  <a:pt x="629814" y="610266"/>
                </a:lnTo>
                <a:lnTo>
                  <a:pt x="604464" y="636628"/>
                </a:lnTo>
                <a:lnTo>
                  <a:pt x="605104" y="636031"/>
                </a:lnTo>
                <a:lnTo>
                  <a:pt x="691355" y="636031"/>
                </a:lnTo>
                <a:lnTo>
                  <a:pt x="704007" y="621259"/>
                </a:lnTo>
                <a:lnTo>
                  <a:pt x="713399" y="608943"/>
                </a:lnTo>
                <a:close/>
              </a:path>
              <a:path w="935990" h="958850">
                <a:moveTo>
                  <a:pt x="630390" y="609594"/>
                </a:moveTo>
                <a:lnTo>
                  <a:pt x="629745" y="610266"/>
                </a:lnTo>
                <a:lnTo>
                  <a:pt x="630390" y="609594"/>
                </a:lnTo>
                <a:close/>
              </a:path>
              <a:path w="935990" h="958850">
                <a:moveTo>
                  <a:pt x="631014" y="608943"/>
                </a:moveTo>
                <a:lnTo>
                  <a:pt x="630390" y="609594"/>
                </a:lnTo>
                <a:lnTo>
                  <a:pt x="629814" y="610266"/>
                </a:lnTo>
                <a:lnTo>
                  <a:pt x="631014" y="608943"/>
                </a:lnTo>
                <a:close/>
              </a:path>
              <a:path w="935990" h="958850">
                <a:moveTo>
                  <a:pt x="734273" y="580636"/>
                </a:moveTo>
                <a:lnTo>
                  <a:pt x="655193" y="580636"/>
                </a:lnTo>
                <a:lnTo>
                  <a:pt x="654060" y="582037"/>
                </a:lnTo>
                <a:lnTo>
                  <a:pt x="630390" y="609594"/>
                </a:lnTo>
                <a:lnTo>
                  <a:pt x="631014" y="608943"/>
                </a:lnTo>
                <a:lnTo>
                  <a:pt x="713399" y="608943"/>
                </a:lnTo>
                <a:lnTo>
                  <a:pt x="728692" y="588887"/>
                </a:lnTo>
                <a:lnTo>
                  <a:pt x="734273" y="580636"/>
                </a:lnTo>
                <a:close/>
              </a:path>
              <a:path w="935990" h="958850">
                <a:moveTo>
                  <a:pt x="654603" y="581324"/>
                </a:moveTo>
                <a:lnTo>
                  <a:pt x="653993" y="582037"/>
                </a:lnTo>
                <a:lnTo>
                  <a:pt x="654603" y="581324"/>
                </a:lnTo>
                <a:close/>
              </a:path>
              <a:path w="935990" h="958850">
                <a:moveTo>
                  <a:pt x="655193" y="580636"/>
                </a:moveTo>
                <a:lnTo>
                  <a:pt x="654603" y="581324"/>
                </a:lnTo>
                <a:lnTo>
                  <a:pt x="654060" y="582037"/>
                </a:lnTo>
                <a:lnTo>
                  <a:pt x="655193" y="580636"/>
                </a:lnTo>
                <a:close/>
              </a:path>
              <a:path w="935990" h="958850">
                <a:moveTo>
                  <a:pt x="753927" y="551099"/>
                </a:moveTo>
                <a:lnTo>
                  <a:pt x="677652" y="551099"/>
                </a:lnTo>
                <a:lnTo>
                  <a:pt x="676598" y="552566"/>
                </a:lnTo>
                <a:lnTo>
                  <a:pt x="654603" y="581324"/>
                </a:lnTo>
                <a:lnTo>
                  <a:pt x="655193" y="580636"/>
                </a:lnTo>
                <a:lnTo>
                  <a:pt x="734273" y="580636"/>
                </a:lnTo>
                <a:lnTo>
                  <a:pt x="751509" y="555151"/>
                </a:lnTo>
                <a:lnTo>
                  <a:pt x="753927" y="551099"/>
                </a:lnTo>
                <a:close/>
              </a:path>
              <a:path w="935990" h="958850">
                <a:moveTo>
                  <a:pt x="677104" y="551819"/>
                </a:moveTo>
                <a:lnTo>
                  <a:pt x="676534" y="552566"/>
                </a:lnTo>
                <a:lnTo>
                  <a:pt x="677104" y="551819"/>
                </a:lnTo>
                <a:close/>
              </a:path>
              <a:path w="935990" h="958850">
                <a:moveTo>
                  <a:pt x="677652" y="551099"/>
                </a:moveTo>
                <a:lnTo>
                  <a:pt x="677104" y="551819"/>
                </a:lnTo>
                <a:lnTo>
                  <a:pt x="676598" y="552566"/>
                </a:lnTo>
                <a:lnTo>
                  <a:pt x="677652" y="551099"/>
                </a:lnTo>
                <a:close/>
              </a:path>
              <a:path w="935990" h="958850">
                <a:moveTo>
                  <a:pt x="772292" y="520322"/>
                </a:moveTo>
                <a:lnTo>
                  <a:pt x="698406" y="520322"/>
                </a:lnTo>
                <a:lnTo>
                  <a:pt x="697440" y="521839"/>
                </a:lnTo>
                <a:lnTo>
                  <a:pt x="677104" y="551819"/>
                </a:lnTo>
                <a:lnTo>
                  <a:pt x="677652" y="551099"/>
                </a:lnTo>
                <a:lnTo>
                  <a:pt x="753927" y="551099"/>
                </a:lnTo>
                <a:lnTo>
                  <a:pt x="772292" y="520322"/>
                </a:lnTo>
                <a:close/>
              </a:path>
              <a:path w="935990" h="958850">
                <a:moveTo>
                  <a:pt x="697893" y="521080"/>
                </a:moveTo>
                <a:lnTo>
                  <a:pt x="697380" y="521839"/>
                </a:lnTo>
                <a:lnTo>
                  <a:pt x="697893" y="521080"/>
                </a:lnTo>
                <a:close/>
              </a:path>
              <a:path w="935990" h="958850">
                <a:moveTo>
                  <a:pt x="698406" y="520322"/>
                </a:moveTo>
                <a:lnTo>
                  <a:pt x="697893" y="521080"/>
                </a:lnTo>
                <a:lnTo>
                  <a:pt x="697440" y="521839"/>
                </a:lnTo>
                <a:lnTo>
                  <a:pt x="698406" y="520322"/>
                </a:lnTo>
                <a:close/>
              </a:path>
              <a:path w="935990" h="958850">
                <a:moveTo>
                  <a:pt x="789070" y="488288"/>
                </a:moveTo>
                <a:lnTo>
                  <a:pt x="717462" y="488288"/>
                </a:lnTo>
                <a:lnTo>
                  <a:pt x="716594" y="489840"/>
                </a:lnTo>
                <a:lnTo>
                  <a:pt x="697893" y="521080"/>
                </a:lnTo>
                <a:lnTo>
                  <a:pt x="698406" y="520322"/>
                </a:lnTo>
                <a:lnTo>
                  <a:pt x="772292" y="520322"/>
                </a:lnTo>
                <a:lnTo>
                  <a:pt x="772447" y="520063"/>
                </a:lnTo>
                <a:lnTo>
                  <a:pt x="789070" y="488288"/>
                </a:lnTo>
                <a:close/>
              </a:path>
              <a:path w="935990" h="958850">
                <a:moveTo>
                  <a:pt x="717012" y="489042"/>
                </a:moveTo>
                <a:lnTo>
                  <a:pt x="716536" y="489840"/>
                </a:lnTo>
                <a:lnTo>
                  <a:pt x="717012" y="489042"/>
                </a:lnTo>
                <a:close/>
              </a:path>
              <a:path w="935990" h="958850">
                <a:moveTo>
                  <a:pt x="717462" y="488288"/>
                </a:moveTo>
                <a:lnTo>
                  <a:pt x="717012" y="489042"/>
                </a:lnTo>
                <a:lnTo>
                  <a:pt x="716594" y="489840"/>
                </a:lnTo>
                <a:lnTo>
                  <a:pt x="717462" y="488288"/>
                </a:lnTo>
                <a:close/>
              </a:path>
              <a:path w="935990" h="958850">
                <a:moveTo>
                  <a:pt x="804538" y="454982"/>
                </a:moveTo>
                <a:lnTo>
                  <a:pt x="734829" y="454982"/>
                </a:lnTo>
                <a:lnTo>
                  <a:pt x="734062" y="456553"/>
                </a:lnTo>
                <a:lnTo>
                  <a:pt x="717012" y="489042"/>
                </a:lnTo>
                <a:lnTo>
                  <a:pt x="717462" y="488288"/>
                </a:lnTo>
                <a:lnTo>
                  <a:pt x="789070" y="488288"/>
                </a:lnTo>
                <a:lnTo>
                  <a:pt x="791500" y="483642"/>
                </a:lnTo>
                <a:lnTo>
                  <a:pt x="804538" y="454982"/>
                </a:lnTo>
                <a:close/>
              </a:path>
              <a:path w="935990" h="958850">
                <a:moveTo>
                  <a:pt x="734427" y="455751"/>
                </a:moveTo>
                <a:lnTo>
                  <a:pt x="734007" y="456553"/>
                </a:lnTo>
                <a:lnTo>
                  <a:pt x="734427" y="455751"/>
                </a:lnTo>
                <a:close/>
              </a:path>
              <a:path w="935990" h="958850">
                <a:moveTo>
                  <a:pt x="734829" y="454982"/>
                </a:moveTo>
                <a:lnTo>
                  <a:pt x="734427" y="455751"/>
                </a:lnTo>
                <a:lnTo>
                  <a:pt x="734062" y="456553"/>
                </a:lnTo>
                <a:lnTo>
                  <a:pt x="734829" y="454982"/>
                </a:lnTo>
                <a:close/>
              </a:path>
              <a:path w="935990" h="958850">
                <a:moveTo>
                  <a:pt x="818653" y="420389"/>
                </a:moveTo>
                <a:lnTo>
                  <a:pt x="750512" y="420389"/>
                </a:lnTo>
                <a:lnTo>
                  <a:pt x="749847" y="421963"/>
                </a:lnTo>
                <a:lnTo>
                  <a:pt x="734427" y="455751"/>
                </a:lnTo>
                <a:lnTo>
                  <a:pt x="734829" y="454982"/>
                </a:lnTo>
                <a:lnTo>
                  <a:pt x="804538" y="454982"/>
                </a:lnTo>
                <a:lnTo>
                  <a:pt x="808668" y="445902"/>
                </a:lnTo>
                <a:lnTo>
                  <a:pt x="818653" y="420389"/>
                </a:lnTo>
                <a:close/>
              </a:path>
              <a:path w="935990" h="958850">
                <a:moveTo>
                  <a:pt x="750160" y="421163"/>
                </a:moveTo>
                <a:lnTo>
                  <a:pt x="749796" y="421963"/>
                </a:lnTo>
                <a:lnTo>
                  <a:pt x="750160" y="421163"/>
                </a:lnTo>
                <a:close/>
              </a:path>
              <a:path w="935990" h="958850">
                <a:moveTo>
                  <a:pt x="750512" y="420389"/>
                </a:moveTo>
                <a:lnTo>
                  <a:pt x="750160" y="421163"/>
                </a:lnTo>
                <a:lnTo>
                  <a:pt x="749847" y="421963"/>
                </a:lnTo>
                <a:lnTo>
                  <a:pt x="750512" y="420389"/>
                </a:lnTo>
                <a:close/>
              </a:path>
              <a:path w="935990" h="958850">
                <a:moveTo>
                  <a:pt x="831376" y="384492"/>
                </a:moveTo>
                <a:lnTo>
                  <a:pt x="764512" y="384492"/>
                </a:lnTo>
                <a:lnTo>
                  <a:pt x="763946" y="386055"/>
                </a:lnTo>
                <a:lnTo>
                  <a:pt x="750160" y="421163"/>
                </a:lnTo>
                <a:lnTo>
                  <a:pt x="750512" y="420389"/>
                </a:lnTo>
                <a:lnTo>
                  <a:pt x="818653" y="420389"/>
                </a:lnTo>
                <a:lnTo>
                  <a:pt x="823948" y="406859"/>
                </a:lnTo>
                <a:lnTo>
                  <a:pt x="831376" y="384492"/>
                </a:lnTo>
                <a:close/>
              </a:path>
              <a:path w="935990" h="958850">
                <a:moveTo>
                  <a:pt x="764208" y="385267"/>
                </a:moveTo>
                <a:lnTo>
                  <a:pt x="763900" y="386055"/>
                </a:lnTo>
                <a:lnTo>
                  <a:pt x="764208" y="385267"/>
                </a:lnTo>
                <a:close/>
              </a:path>
              <a:path w="935990" h="958850">
                <a:moveTo>
                  <a:pt x="764512" y="384492"/>
                </a:moveTo>
                <a:lnTo>
                  <a:pt x="764208" y="385267"/>
                </a:lnTo>
                <a:lnTo>
                  <a:pt x="763946" y="386055"/>
                </a:lnTo>
                <a:lnTo>
                  <a:pt x="764512" y="384492"/>
                </a:lnTo>
                <a:close/>
              </a:path>
              <a:path w="935990" h="958850">
                <a:moveTo>
                  <a:pt x="842670" y="347276"/>
                </a:moveTo>
                <a:lnTo>
                  <a:pt x="776825" y="347276"/>
                </a:lnTo>
                <a:lnTo>
                  <a:pt x="776357" y="348815"/>
                </a:lnTo>
                <a:lnTo>
                  <a:pt x="764208" y="385267"/>
                </a:lnTo>
                <a:lnTo>
                  <a:pt x="764512" y="384492"/>
                </a:lnTo>
                <a:lnTo>
                  <a:pt x="831376" y="384492"/>
                </a:lnTo>
                <a:lnTo>
                  <a:pt x="837342" y="366528"/>
                </a:lnTo>
                <a:lnTo>
                  <a:pt x="842670" y="347276"/>
                </a:lnTo>
                <a:close/>
              </a:path>
              <a:path w="935990" h="958850">
                <a:moveTo>
                  <a:pt x="776570" y="348046"/>
                </a:moveTo>
                <a:lnTo>
                  <a:pt x="776314" y="348815"/>
                </a:lnTo>
                <a:lnTo>
                  <a:pt x="776570" y="348046"/>
                </a:lnTo>
                <a:close/>
              </a:path>
              <a:path w="935990" h="958850">
                <a:moveTo>
                  <a:pt x="776825" y="347276"/>
                </a:moveTo>
                <a:lnTo>
                  <a:pt x="776570" y="348046"/>
                </a:lnTo>
                <a:lnTo>
                  <a:pt x="776357" y="348815"/>
                </a:lnTo>
                <a:lnTo>
                  <a:pt x="776825" y="347276"/>
                </a:lnTo>
                <a:close/>
              </a:path>
              <a:path w="935990" h="958850">
                <a:moveTo>
                  <a:pt x="852498" y="308729"/>
                </a:moveTo>
                <a:lnTo>
                  <a:pt x="787452" y="308729"/>
                </a:lnTo>
                <a:lnTo>
                  <a:pt x="787074" y="310231"/>
                </a:lnTo>
                <a:lnTo>
                  <a:pt x="776570" y="348046"/>
                </a:lnTo>
                <a:lnTo>
                  <a:pt x="776825" y="347276"/>
                </a:lnTo>
                <a:lnTo>
                  <a:pt x="842670" y="347276"/>
                </a:lnTo>
                <a:lnTo>
                  <a:pt x="848857" y="324919"/>
                </a:lnTo>
                <a:lnTo>
                  <a:pt x="852498" y="308729"/>
                </a:lnTo>
                <a:close/>
              </a:path>
              <a:path w="935990" h="958850">
                <a:moveTo>
                  <a:pt x="787242" y="309487"/>
                </a:moveTo>
                <a:lnTo>
                  <a:pt x="787036" y="310231"/>
                </a:lnTo>
                <a:lnTo>
                  <a:pt x="787242" y="309487"/>
                </a:lnTo>
                <a:close/>
              </a:path>
              <a:path w="935990" h="958850">
                <a:moveTo>
                  <a:pt x="787452" y="308729"/>
                </a:moveTo>
                <a:lnTo>
                  <a:pt x="787242" y="309487"/>
                </a:lnTo>
                <a:lnTo>
                  <a:pt x="787074" y="310231"/>
                </a:lnTo>
                <a:lnTo>
                  <a:pt x="787452" y="308729"/>
                </a:lnTo>
                <a:close/>
              </a:path>
              <a:path w="935990" h="958850">
                <a:moveTo>
                  <a:pt x="860826" y="268838"/>
                </a:moveTo>
                <a:lnTo>
                  <a:pt x="796383" y="268838"/>
                </a:lnTo>
                <a:lnTo>
                  <a:pt x="796091" y="270295"/>
                </a:lnTo>
                <a:lnTo>
                  <a:pt x="787242" y="309487"/>
                </a:lnTo>
                <a:lnTo>
                  <a:pt x="787452" y="308729"/>
                </a:lnTo>
                <a:lnTo>
                  <a:pt x="852498" y="308729"/>
                </a:lnTo>
                <a:lnTo>
                  <a:pt x="858499" y="282045"/>
                </a:lnTo>
                <a:lnTo>
                  <a:pt x="860826" y="268838"/>
                </a:lnTo>
                <a:close/>
              </a:path>
              <a:path w="935990" h="958850">
                <a:moveTo>
                  <a:pt x="796220" y="269566"/>
                </a:moveTo>
                <a:lnTo>
                  <a:pt x="796056" y="270295"/>
                </a:lnTo>
                <a:lnTo>
                  <a:pt x="796220" y="269566"/>
                </a:lnTo>
                <a:close/>
              </a:path>
              <a:path w="935990" h="958850">
                <a:moveTo>
                  <a:pt x="796383" y="268838"/>
                </a:moveTo>
                <a:lnTo>
                  <a:pt x="796220" y="269566"/>
                </a:lnTo>
                <a:lnTo>
                  <a:pt x="796091" y="270295"/>
                </a:lnTo>
                <a:lnTo>
                  <a:pt x="796383" y="268838"/>
                </a:lnTo>
                <a:close/>
              </a:path>
              <a:path w="935990" h="958850">
                <a:moveTo>
                  <a:pt x="867228" y="227595"/>
                </a:moveTo>
                <a:lnTo>
                  <a:pt x="803615" y="227595"/>
                </a:lnTo>
                <a:lnTo>
                  <a:pt x="803250" y="230366"/>
                </a:lnTo>
                <a:lnTo>
                  <a:pt x="796220" y="269566"/>
                </a:lnTo>
                <a:lnTo>
                  <a:pt x="796383" y="268838"/>
                </a:lnTo>
                <a:lnTo>
                  <a:pt x="860826" y="268838"/>
                </a:lnTo>
                <a:lnTo>
                  <a:pt x="866394" y="237236"/>
                </a:lnTo>
                <a:lnTo>
                  <a:pt x="867228" y="227595"/>
                </a:lnTo>
                <a:close/>
              </a:path>
              <a:path w="935990" h="958850">
                <a:moveTo>
                  <a:pt x="803370" y="228985"/>
                </a:moveTo>
                <a:lnTo>
                  <a:pt x="803127" y="230366"/>
                </a:lnTo>
                <a:lnTo>
                  <a:pt x="803370" y="228985"/>
                </a:lnTo>
                <a:close/>
              </a:path>
              <a:path w="935990" h="958850">
                <a:moveTo>
                  <a:pt x="803615" y="227595"/>
                </a:moveTo>
                <a:lnTo>
                  <a:pt x="803370" y="228985"/>
                </a:lnTo>
                <a:lnTo>
                  <a:pt x="803250" y="230366"/>
                </a:lnTo>
                <a:lnTo>
                  <a:pt x="803615" y="227595"/>
                </a:lnTo>
                <a:close/>
              </a:path>
              <a:path w="935990" h="958850">
                <a:moveTo>
                  <a:pt x="806789" y="189495"/>
                </a:moveTo>
                <a:lnTo>
                  <a:pt x="803370" y="228985"/>
                </a:lnTo>
                <a:lnTo>
                  <a:pt x="803615" y="227595"/>
                </a:lnTo>
                <a:lnTo>
                  <a:pt x="867228" y="227595"/>
                </a:lnTo>
                <a:lnTo>
                  <a:pt x="870374" y="191255"/>
                </a:lnTo>
                <a:lnTo>
                  <a:pt x="806789" y="189495"/>
                </a:lnTo>
                <a:close/>
              </a:path>
              <a:path w="935990" h="958850">
                <a:moveTo>
                  <a:pt x="918371" y="155950"/>
                </a:moveTo>
                <a:lnTo>
                  <a:pt x="809693" y="155950"/>
                </a:lnTo>
                <a:lnTo>
                  <a:pt x="872957" y="161427"/>
                </a:lnTo>
                <a:lnTo>
                  <a:pt x="870374" y="191255"/>
                </a:lnTo>
                <a:lnTo>
                  <a:pt x="935661" y="193061"/>
                </a:lnTo>
                <a:lnTo>
                  <a:pt x="918371" y="155950"/>
                </a:lnTo>
                <a:close/>
              </a:path>
              <a:path w="935990" h="958850">
                <a:moveTo>
                  <a:pt x="809693" y="155950"/>
                </a:moveTo>
                <a:lnTo>
                  <a:pt x="806789" y="189495"/>
                </a:lnTo>
                <a:lnTo>
                  <a:pt x="870374" y="191255"/>
                </a:lnTo>
                <a:lnTo>
                  <a:pt x="872957" y="161427"/>
                </a:lnTo>
                <a:lnTo>
                  <a:pt x="809693" y="155950"/>
                </a:lnTo>
                <a:close/>
              </a:path>
              <a:path w="935990" h="958850">
                <a:moveTo>
                  <a:pt x="845717" y="0"/>
                </a:moveTo>
                <a:lnTo>
                  <a:pt x="745233" y="187792"/>
                </a:lnTo>
                <a:lnTo>
                  <a:pt x="806789" y="189495"/>
                </a:lnTo>
                <a:lnTo>
                  <a:pt x="809693" y="155950"/>
                </a:lnTo>
                <a:lnTo>
                  <a:pt x="918371" y="155950"/>
                </a:lnTo>
                <a:lnTo>
                  <a:pt x="84571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44103" y="201675"/>
            <a:ext cx="53752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SageMaker</a:t>
            </a:r>
            <a:r>
              <a:rPr dirty="0" spc="-280"/>
              <a:t> </a:t>
            </a:r>
            <a:r>
              <a:rPr dirty="0" spc="-155"/>
              <a:t>Fine</a:t>
            </a:r>
            <a:r>
              <a:rPr dirty="0" spc="-290"/>
              <a:t> </a:t>
            </a:r>
            <a:r>
              <a:rPr dirty="0" spc="-10"/>
              <a:t>Tuning</a:t>
            </a:r>
          </a:p>
        </p:txBody>
      </p:sp>
      <p:sp>
        <p:nvSpPr>
          <p:cNvPr id="32" name="object 32" descr=""/>
          <p:cNvSpPr txBox="1"/>
          <p:nvPr/>
        </p:nvSpPr>
        <p:spPr>
          <a:xfrm>
            <a:off x="2029216" y="1774444"/>
            <a:ext cx="9340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Bucket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579515" y="3480194"/>
            <a:ext cx="2640965" cy="818515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Shut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down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endParaRPr sz="1600">
              <a:latin typeface="Trebuchet MS"/>
              <a:cs typeface="Trebuchet MS"/>
            </a:endParaRPr>
          </a:p>
          <a:p>
            <a:pPr marL="1046480">
              <a:lnSpc>
                <a:spcPct val="100000"/>
              </a:lnSpc>
              <a:spcBef>
                <a:spcPts val="1145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estimator.fit()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181991" y="3580208"/>
            <a:ext cx="333375" cy="351155"/>
          </a:xfrm>
          <a:custGeom>
            <a:avLst/>
            <a:gdLst/>
            <a:ahLst/>
            <a:cxnLst/>
            <a:rect l="l" t="t" r="r" b="b"/>
            <a:pathLst>
              <a:path w="333375" h="351154">
                <a:moveTo>
                  <a:pt x="166386" y="0"/>
                </a:moveTo>
                <a:lnTo>
                  <a:pt x="122154" y="6270"/>
                </a:lnTo>
                <a:lnTo>
                  <a:pt x="82408" y="23965"/>
                </a:lnTo>
                <a:lnTo>
                  <a:pt x="48733" y="51413"/>
                </a:lnTo>
                <a:lnTo>
                  <a:pt x="22716" y="86939"/>
                </a:lnTo>
                <a:lnTo>
                  <a:pt x="5943" y="128872"/>
                </a:lnTo>
                <a:lnTo>
                  <a:pt x="0" y="175536"/>
                </a:lnTo>
                <a:lnTo>
                  <a:pt x="5943" y="222201"/>
                </a:lnTo>
                <a:lnTo>
                  <a:pt x="22716" y="264133"/>
                </a:lnTo>
                <a:lnTo>
                  <a:pt x="48733" y="299660"/>
                </a:lnTo>
                <a:lnTo>
                  <a:pt x="82408" y="327107"/>
                </a:lnTo>
                <a:lnTo>
                  <a:pt x="122154" y="344803"/>
                </a:lnTo>
                <a:lnTo>
                  <a:pt x="166386" y="351073"/>
                </a:lnTo>
                <a:lnTo>
                  <a:pt x="210618" y="344803"/>
                </a:lnTo>
                <a:lnTo>
                  <a:pt x="250365" y="327107"/>
                </a:lnTo>
                <a:lnTo>
                  <a:pt x="284039" y="299660"/>
                </a:lnTo>
                <a:lnTo>
                  <a:pt x="310056" y="264133"/>
                </a:lnTo>
                <a:lnTo>
                  <a:pt x="326829" y="222201"/>
                </a:lnTo>
                <a:lnTo>
                  <a:pt x="332773" y="175536"/>
                </a:lnTo>
                <a:lnTo>
                  <a:pt x="326829" y="128872"/>
                </a:lnTo>
                <a:lnTo>
                  <a:pt x="310056" y="86939"/>
                </a:lnTo>
                <a:lnTo>
                  <a:pt x="284039" y="51413"/>
                </a:lnTo>
                <a:lnTo>
                  <a:pt x="250365" y="23965"/>
                </a:lnTo>
                <a:lnTo>
                  <a:pt x="210618" y="6270"/>
                </a:lnTo>
                <a:lnTo>
                  <a:pt x="166386" y="0"/>
                </a:lnTo>
                <a:close/>
              </a:path>
            </a:pathLst>
          </a:custGeom>
          <a:solidFill>
            <a:srgbClr val="F2B1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3293609" y="3645408"/>
            <a:ext cx="107314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latin typeface="Trebuchet MS"/>
                <a:cs typeface="Trebuchet MS"/>
              </a:rPr>
              <a:t>6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656930" y="1213611"/>
            <a:ext cx="24917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Provision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7270232" y="1184321"/>
            <a:ext cx="333375" cy="351155"/>
          </a:xfrm>
          <a:custGeom>
            <a:avLst/>
            <a:gdLst/>
            <a:ahLst/>
            <a:cxnLst/>
            <a:rect l="l" t="t" r="r" b="b"/>
            <a:pathLst>
              <a:path w="333375" h="351155">
                <a:moveTo>
                  <a:pt x="166386" y="0"/>
                </a:moveTo>
                <a:lnTo>
                  <a:pt x="122154" y="6270"/>
                </a:lnTo>
                <a:lnTo>
                  <a:pt x="82408" y="23965"/>
                </a:lnTo>
                <a:lnTo>
                  <a:pt x="48733" y="51413"/>
                </a:lnTo>
                <a:lnTo>
                  <a:pt x="22716" y="86939"/>
                </a:lnTo>
                <a:lnTo>
                  <a:pt x="5943" y="128872"/>
                </a:lnTo>
                <a:lnTo>
                  <a:pt x="0" y="175536"/>
                </a:lnTo>
                <a:lnTo>
                  <a:pt x="5943" y="222201"/>
                </a:lnTo>
                <a:lnTo>
                  <a:pt x="22716" y="264133"/>
                </a:lnTo>
                <a:lnTo>
                  <a:pt x="48733" y="299660"/>
                </a:lnTo>
                <a:lnTo>
                  <a:pt x="82408" y="327107"/>
                </a:lnTo>
                <a:lnTo>
                  <a:pt x="122154" y="344803"/>
                </a:lnTo>
                <a:lnTo>
                  <a:pt x="166386" y="351073"/>
                </a:lnTo>
                <a:lnTo>
                  <a:pt x="210618" y="344803"/>
                </a:lnTo>
                <a:lnTo>
                  <a:pt x="250365" y="327107"/>
                </a:lnTo>
                <a:lnTo>
                  <a:pt x="284039" y="299660"/>
                </a:lnTo>
                <a:lnTo>
                  <a:pt x="310056" y="264133"/>
                </a:lnTo>
                <a:lnTo>
                  <a:pt x="326829" y="222201"/>
                </a:lnTo>
                <a:lnTo>
                  <a:pt x="332773" y="175536"/>
                </a:lnTo>
                <a:lnTo>
                  <a:pt x="326829" y="128872"/>
                </a:lnTo>
                <a:lnTo>
                  <a:pt x="310056" y="86939"/>
                </a:lnTo>
                <a:lnTo>
                  <a:pt x="284039" y="51413"/>
                </a:lnTo>
                <a:lnTo>
                  <a:pt x="250365" y="23965"/>
                </a:lnTo>
                <a:lnTo>
                  <a:pt x="210618" y="6270"/>
                </a:lnTo>
                <a:lnTo>
                  <a:pt x="166386" y="0"/>
                </a:lnTo>
                <a:close/>
              </a:path>
            </a:pathLst>
          </a:custGeom>
          <a:solidFill>
            <a:srgbClr val="F2B1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7381849" y="1249679"/>
            <a:ext cx="107314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65969" y="1769364"/>
            <a:ext cx="7423784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7559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inference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 training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 -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not used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improvement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nor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shared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providers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rebuchet MS"/>
              <a:cs typeface="Trebuchet MS"/>
            </a:endParaRPr>
          </a:p>
          <a:p>
            <a:pPr marL="12700" marR="116839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Privately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virtual private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(VPC)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Protect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encryption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transit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rest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Customize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privately,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retaining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encrypted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rebuchet MS"/>
              <a:cs typeface="Trebuchet MS"/>
            </a:endParaRPr>
          </a:p>
          <a:p>
            <a:pPr marL="12700" marR="514984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tenant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endpoints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provisioned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your inference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368813" y="1777570"/>
            <a:ext cx="3556635" cy="3745865"/>
            <a:chOff x="8368813" y="1777570"/>
            <a:chExt cx="3556635" cy="3745865"/>
          </a:xfrm>
        </p:grpSpPr>
        <p:sp>
          <p:nvSpPr>
            <p:cNvPr id="5" name="object 5" descr=""/>
            <p:cNvSpPr/>
            <p:nvPr/>
          </p:nvSpPr>
          <p:spPr>
            <a:xfrm>
              <a:off x="8521213" y="1929970"/>
              <a:ext cx="2475230" cy="3441065"/>
            </a:xfrm>
            <a:custGeom>
              <a:avLst/>
              <a:gdLst/>
              <a:ahLst/>
              <a:cxnLst/>
              <a:rect l="l" t="t" r="r" b="b"/>
              <a:pathLst>
                <a:path w="2475229" h="3441065">
                  <a:moveTo>
                    <a:pt x="2472331" y="584170"/>
                  </a:moveTo>
                  <a:lnTo>
                    <a:pt x="2472331" y="399226"/>
                  </a:lnTo>
                  <a:lnTo>
                    <a:pt x="2464317" y="363035"/>
                  </a:lnTo>
                  <a:lnTo>
                    <a:pt x="2442819" y="335388"/>
                  </a:lnTo>
                  <a:lnTo>
                    <a:pt x="2411653" y="319645"/>
                  </a:lnTo>
                  <a:lnTo>
                    <a:pt x="2374635" y="319170"/>
                  </a:lnTo>
                  <a:lnTo>
                    <a:pt x="2347804" y="324824"/>
                  </a:lnTo>
                  <a:lnTo>
                    <a:pt x="2318237" y="330405"/>
                  </a:lnTo>
                  <a:lnTo>
                    <a:pt x="2251617" y="340631"/>
                  </a:lnTo>
                  <a:lnTo>
                    <a:pt x="2176227" y="348415"/>
                  </a:lnTo>
                  <a:lnTo>
                    <a:pt x="2135697" y="350943"/>
                  </a:lnTo>
                  <a:lnTo>
                    <a:pt x="2093517" y="352324"/>
                  </a:lnTo>
                  <a:lnTo>
                    <a:pt x="2049871" y="352377"/>
                  </a:lnTo>
                  <a:lnTo>
                    <a:pt x="2004938" y="350924"/>
                  </a:lnTo>
                  <a:lnTo>
                    <a:pt x="1958901" y="347786"/>
                  </a:lnTo>
                  <a:lnTo>
                    <a:pt x="1911941" y="342784"/>
                  </a:lnTo>
                  <a:lnTo>
                    <a:pt x="1864238" y="335737"/>
                  </a:lnTo>
                  <a:lnTo>
                    <a:pt x="1815975" y="326468"/>
                  </a:lnTo>
                  <a:lnTo>
                    <a:pt x="1767332" y="314797"/>
                  </a:lnTo>
                  <a:lnTo>
                    <a:pt x="1718492" y="300545"/>
                  </a:lnTo>
                  <a:lnTo>
                    <a:pt x="1669635" y="283533"/>
                  </a:lnTo>
                  <a:lnTo>
                    <a:pt x="1620942" y="263581"/>
                  </a:lnTo>
                  <a:lnTo>
                    <a:pt x="1572596" y="240511"/>
                  </a:lnTo>
                  <a:lnTo>
                    <a:pt x="1524777" y="214143"/>
                  </a:lnTo>
                  <a:lnTo>
                    <a:pt x="1477666" y="184298"/>
                  </a:lnTo>
                  <a:lnTo>
                    <a:pt x="1431446" y="150798"/>
                  </a:lnTo>
                  <a:lnTo>
                    <a:pt x="1386297" y="113462"/>
                  </a:lnTo>
                  <a:lnTo>
                    <a:pt x="1342400" y="72113"/>
                  </a:lnTo>
                  <a:lnTo>
                    <a:pt x="1299938" y="26570"/>
                  </a:lnTo>
                  <a:lnTo>
                    <a:pt x="1271697" y="6427"/>
                  </a:lnTo>
                  <a:lnTo>
                    <a:pt x="1238876" y="0"/>
                  </a:lnTo>
                  <a:lnTo>
                    <a:pt x="1206055" y="7545"/>
                  </a:lnTo>
                  <a:lnTo>
                    <a:pt x="1177814" y="29323"/>
                  </a:lnTo>
                  <a:lnTo>
                    <a:pt x="1162175" y="46818"/>
                  </a:lnTo>
                  <a:lnTo>
                    <a:pt x="1144543" y="65380"/>
                  </a:lnTo>
                  <a:lnTo>
                    <a:pt x="1103140" y="104880"/>
                  </a:lnTo>
                  <a:lnTo>
                    <a:pt x="1053287" y="146179"/>
                  </a:lnTo>
                  <a:lnTo>
                    <a:pt x="994669" y="187629"/>
                  </a:lnTo>
                  <a:lnTo>
                    <a:pt x="961973" y="207898"/>
                  </a:lnTo>
                  <a:lnTo>
                    <a:pt x="926966" y="227588"/>
                  </a:lnTo>
                  <a:lnTo>
                    <a:pt x="889610" y="246493"/>
                  </a:lnTo>
                  <a:lnTo>
                    <a:pt x="849864" y="264409"/>
                  </a:lnTo>
                  <a:lnTo>
                    <a:pt x="807689" y="281128"/>
                  </a:lnTo>
                  <a:lnTo>
                    <a:pt x="763046" y="296447"/>
                  </a:lnTo>
                  <a:lnTo>
                    <a:pt x="715893" y="310158"/>
                  </a:lnTo>
                  <a:lnTo>
                    <a:pt x="666193" y="322057"/>
                  </a:lnTo>
                  <a:lnTo>
                    <a:pt x="613905" y="331937"/>
                  </a:lnTo>
                  <a:lnTo>
                    <a:pt x="558990" y="339594"/>
                  </a:lnTo>
                  <a:lnTo>
                    <a:pt x="501408" y="344821"/>
                  </a:lnTo>
                  <a:lnTo>
                    <a:pt x="441120" y="347413"/>
                  </a:lnTo>
                  <a:lnTo>
                    <a:pt x="378085" y="347164"/>
                  </a:lnTo>
                  <a:lnTo>
                    <a:pt x="312265" y="343868"/>
                  </a:lnTo>
                  <a:lnTo>
                    <a:pt x="243620" y="337321"/>
                  </a:lnTo>
                  <a:lnTo>
                    <a:pt x="172110" y="327315"/>
                  </a:lnTo>
                  <a:lnTo>
                    <a:pt x="97695" y="313646"/>
                  </a:lnTo>
                  <a:lnTo>
                    <a:pt x="60677" y="314123"/>
                  </a:lnTo>
                  <a:lnTo>
                    <a:pt x="29511" y="329867"/>
                  </a:lnTo>
                  <a:lnTo>
                    <a:pt x="8013" y="357515"/>
                  </a:lnTo>
                  <a:lnTo>
                    <a:pt x="0" y="393703"/>
                  </a:lnTo>
                  <a:lnTo>
                    <a:pt x="0" y="2695891"/>
                  </a:lnTo>
                  <a:lnTo>
                    <a:pt x="11193" y="2737987"/>
                  </a:lnTo>
                  <a:lnTo>
                    <a:pt x="40702" y="2767663"/>
                  </a:lnTo>
                  <a:lnTo>
                    <a:pt x="1196812" y="3430167"/>
                  </a:lnTo>
                  <a:lnTo>
                    <a:pt x="1236165" y="3440517"/>
                  </a:lnTo>
                  <a:lnTo>
                    <a:pt x="1256350" y="3437929"/>
                  </a:lnTo>
                  <a:lnTo>
                    <a:pt x="2431620" y="2770425"/>
                  </a:lnTo>
                  <a:lnTo>
                    <a:pt x="2461136" y="2741094"/>
                  </a:lnTo>
                  <a:lnTo>
                    <a:pt x="2472331" y="2701415"/>
                  </a:lnTo>
                  <a:lnTo>
                    <a:pt x="2475046" y="2516463"/>
                  </a:lnTo>
                </a:path>
              </a:pathLst>
            </a:custGeom>
            <a:ln w="304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545658" y="3679038"/>
              <a:ext cx="1555115" cy="513715"/>
            </a:xfrm>
            <a:custGeom>
              <a:avLst/>
              <a:gdLst/>
              <a:ahLst/>
              <a:cxnLst/>
              <a:rect l="l" t="t" r="r" b="b"/>
              <a:pathLst>
                <a:path w="1555115" h="513714">
                  <a:moveTo>
                    <a:pt x="0" y="0"/>
                  </a:moveTo>
                  <a:lnTo>
                    <a:pt x="1555050" y="513436"/>
                  </a:lnTo>
                </a:path>
              </a:pathLst>
            </a:custGeom>
            <a:ln w="304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540227" y="2746015"/>
              <a:ext cx="1487805" cy="469900"/>
            </a:xfrm>
            <a:custGeom>
              <a:avLst/>
              <a:gdLst/>
              <a:ahLst/>
              <a:cxnLst/>
              <a:rect l="l" t="t" r="r" b="b"/>
              <a:pathLst>
                <a:path w="1487804" h="469900">
                  <a:moveTo>
                    <a:pt x="0" y="0"/>
                  </a:moveTo>
                  <a:lnTo>
                    <a:pt x="1487188" y="469273"/>
                  </a:lnTo>
                </a:path>
              </a:pathLst>
            </a:custGeom>
            <a:ln w="304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3131" y="2510804"/>
              <a:ext cx="1851704" cy="187824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7802" y="3067046"/>
              <a:ext cx="1026078" cy="90944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73806" y="247395"/>
            <a:ext cx="99352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Comprehensive</a:t>
            </a:r>
            <a:r>
              <a:rPr dirty="0" spc="-335"/>
              <a:t> </a:t>
            </a:r>
            <a:r>
              <a:rPr dirty="0" spc="-45"/>
              <a:t>data</a:t>
            </a:r>
            <a:r>
              <a:rPr dirty="0" spc="-325"/>
              <a:t> </a:t>
            </a:r>
            <a:r>
              <a:rPr dirty="0" spc="-100"/>
              <a:t>protection</a:t>
            </a:r>
            <a:r>
              <a:rPr dirty="0" spc="-325"/>
              <a:t> </a:t>
            </a:r>
            <a:r>
              <a:rPr dirty="0"/>
              <a:t>and</a:t>
            </a:r>
            <a:r>
              <a:rPr dirty="0" spc="-325"/>
              <a:t> </a:t>
            </a:r>
            <a:r>
              <a:rPr dirty="0" spc="-25"/>
              <a:t>privacy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6522" y="2507386"/>
            <a:ext cx="7151369" cy="1905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6521" y="3438954"/>
            <a:ext cx="7151370" cy="1905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6521" y="4109548"/>
            <a:ext cx="7151370" cy="1905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6521" y="4989158"/>
            <a:ext cx="7151370" cy="19050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81659" y="2634996"/>
            <a:ext cx="1847214" cy="95821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dirty="0" sz="3200" spc="60" b="1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dirty="0" sz="3200" spc="-20" b="1">
                <a:solidFill>
                  <a:srgbClr val="FFFFFF"/>
                </a:solidFill>
                <a:latin typeface="Trebuchet MS"/>
                <a:cs typeface="Trebuchet MS"/>
              </a:rPr>
              <a:t>Showcase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075" y="3860178"/>
            <a:ext cx="1586593" cy="190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359" y="6335088"/>
            <a:ext cx="348826" cy="2086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724104" y="2493771"/>
            <a:ext cx="2204085" cy="1303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endParaRPr sz="2800">
              <a:latin typeface="Trebuchet MS"/>
              <a:cs typeface="Trebuchet MS"/>
            </a:endParaRPr>
          </a:p>
          <a:p>
            <a:pPr marL="297815" indent="-285115">
              <a:lnSpc>
                <a:spcPts val="3335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Mistral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7B</a:t>
            </a:r>
            <a:endParaRPr sz="2800">
              <a:latin typeface="Trebuchet MS"/>
              <a:cs typeface="Trebuchet MS"/>
            </a:endParaRPr>
          </a:p>
          <a:p>
            <a:pPr marL="297815" indent="-285115">
              <a:lnSpc>
                <a:spcPts val="33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SD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XL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1.0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Code</a:t>
            </a:r>
            <a:r>
              <a:rPr dirty="0" spc="-340"/>
              <a:t> </a:t>
            </a:r>
            <a:r>
              <a:rPr dirty="0" spc="-10"/>
              <a:t>Llama</a:t>
            </a:r>
            <a:r>
              <a:rPr dirty="0" spc="-330"/>
              <a:t> </a:t>
            </a:r>
            <a:r>
              <a:rPr dirty="0" spc="-10"/>
              <a:t>models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033089" y="1834388"/>
            <a:ext cx="7068184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Capable</a:t>
            </a:r>
            <a:r>
              <a:rPr dirty="0" sz="1800" spc="30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of</a:t>
            </a:r>
            <a:r>
              <a:rPr dirty="0" sz="1800" spc="30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generating</a:t>
            </a:r>
            <a:r>
              <a:rPr dirty="0" sz="1800" spc="4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FFC000"/>
                </a:solidFill>
                <a:latin typeface="Trebuchet MS"/>
                <a:cs typeface="Trebuchet MS"/>
              </a:rPr>
              <a:t>code</a:t>
            </a:r>
            <a:r>
              <a:rPr dirty="0" sz="1800" spc="-35">
                <a:solidFill>
                  <a:srgbClr val="FBFAFD"/>
                </a:solidFill>
                <a:latin typeface="Trebuchet MS"/>
                <a:cs typeface="Trebuchet MS"/>
              </a:rPr>
              <a:t>,</a:t>
            </a:r>
            <a:r>
              <a:rPr dirty="0" sz="1800" spc="40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and</a:t>
            </a:r>
            <a:r>
              <a:rPr dirty="0" sz="1800" spc="30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natural</a:t>
            </a:r>
            <a:r>
              <a:rPr dirty="0" sz="1800" spc="35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language</a:t>
            </a:r>
            <a:r>
              <a:rPr dirty="0" sz="1800" spc="30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about</a:t>
            </a:r>
            <a:r>
              <a:rPr dirty="0" sz="1800" spc="35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FBFAFD"/>
                </a:solidFill>
                <a:latin typeface="Trebuchet MS"/>
                <a:cs typeface="Trebuchet MS"/>
              </a:rPr>
              <a:t>code,</a:t>
            </a:r>
            <a:r>
              <a:rPr dirty="0" sz="1800" spc="35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BFAFD"/>
                </a:solidFill>
                <a:latin typeface="Trebuchet MS"/>
                <a:cs typeface="Trebuchet MS"/>
              </a:rPr>
              <a:t>from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both</a:t>
            </a:r>
            <a:r>
              <a:rPr dirty="0" sz="1800" spc="90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code</a:t>
            </a:r>
            <a:r>
              <a:rPr dirty="0" sz="1800" spc="90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and</a:t>
            </a:r>
            <a:r>
              <a:rPr dirty="0" sz="1800" spc="90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natural</a:t>
            </a:r>
            <a:r>
              <a:rPr dirty="0" sz="1800" spc="85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language</a:t>
            </a:r>
            <a:r>
              <a:rPr dirty="0" sz="1800" spc="90">
                <a:solidFill>
                  <a:srgbClr val="FBFAFD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BFAFD"/>
                </a:solidFill>
                <a:latin typeface="Trebuchet MS"/>
                <a:cs typeface="Trebuchet MS"/>
              </a:rPr>
              <a:t>prompts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State-of-the-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art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Python,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C++,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Java,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PHP,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C#,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TypeScript,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Bash.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33086" y="3056635"/>
            <a:ext cx="675576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higher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context</a:t>
            </a:r>
            <a:r>
              <a:rPr dirty="0" sz="1800" spc="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window</a:t>
            </a:r>
            <a:r>
              <a:rPr dirty="0" sz="1800" spc="2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of</a:t>
            </a:r>
            <a:r>
              <a:rPr dirty="0" sz="1800" spc="2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16k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context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length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4k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5523" y="1834388"/>
            <a:ext cx="12655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66C02"/>
                </a:solidFill>
                <a:latin typeface="Trebuchet MS"/>
                <a:cs typeface="Trebuchet MS"/>
              </a:rPr>
              <a:t>Performant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07686" y="3913123"/>
            <a:ext cx="6460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weights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research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commercial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use</a:t>
            </a:r>
            <a:r>
              <a:rPr dirty="0" baseline="23148" sz="1800" spc="-3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baseline="23148"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5523" y="3169411"/>
            <a:ext cx="870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66C02"/>
                </a:solidFill>
                <a:latin typeface="Trebuchet MS"/>
                <a:cs typeface="Trebuchet MS"/>
              </a:rPr>
              <a:t>Flexible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05523" y="3913123"/>
            <a:ext cx="613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66C02"/>
                </a:solidFill>
                <a:latin typeface="Trebuchet MS"/>
                <a:cs typeface="Trebuchet MS"/>
              </a:rPr>
              <a:t>Open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05523" y="5504688"/>
            <a:ext cx="39795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</a:pP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1/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License: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sng" sz="1100" spc="-2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https://ai.meta.com/llama/license/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ts val="1260"/>
              </a:lnSpc>
            </a:pP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2/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Responsible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40">
                <a:solidFill>
                  <a:srgbClr val="FFFFFF"/>
                </a:solidFill>
                <a:latin typeface="Trebuchet MS"/>
                <a:cs typeface="Trebuchet MS"/>
              </a:rPr>
              <a:t>policy:</a:t>
            </a: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sng" sz="1100" spc="-5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https://ai.meta.com/llama/use-</a:t>
            </a:r>
            <a:r>
              <a:rPr dirty="0" u="sng" sz="1100" spc="-1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policy/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5523" y="4726940"/>
            <a:ext cx="1322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66C02"/>
                </a:solidFill>
                <a:latin typeface="Trebuchet MS"/>
                <a:cs typeface="Trebuchet MS"/>
              </a:rPr>
              <a:t>Responsible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033086" y="4726940"/>
            <a:ext cx="740854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 spc="85">
                <a:solidFill>
                  <a:srgbClr val="FFC000"/>
                </a:solidFill>
                <a:latin typeface="Trebuchet MS"/>
                <a:cs typeface="Trebuchet MS"/>
              </a:rPr>
              <a:t>7B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and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C000"/>
                </a:solidFill>
                <a:latin typeface="Trebuchet MS"/>
                <a:cs typeface="Trebuchet MS"/>
              </a:rPr>
              <a:t>13B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instruct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variants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infilling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surrounding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content,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ideal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assistant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Mistral</a:t>
            </a:r>
            <a:r>
              <a:rPr dirty="0" spc="-305"/>
              <a:t> </a:t>
            </a:r>
            <a:r>
              <a:rPr dirty="0"/>
              <a:t>7B</a:t>
            </a:r>
            <a:r>
              <a:rPr dirty="0" spc="-305"/>
              <a:t> </a:t>
            </a:r>
            <a:r>
              <a:rPr dirty="0" spc="-10"/>
              <a:t>models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033089" y="1834388"/>
            <a:ext cx="7379334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Supports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English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FFC000"/>
                </a:solidFill>
                <a:latin typeface="Trebuchet MS"/>
                <a:cs typeface="Trebuchet MS"/>
              </a:rPr>
              <a:t>text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 and code generation</a:t>
            </a:r>
            <a:r>
              <a:rPr dirty="0" sz="1800" spc="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abilities.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Strong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throughput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latency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larger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alternatives,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low</a:t>
            </a:r>
            <a:r>
              <a:rPr dirty="0" sz="1800" spc="-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memory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requirement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7B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size.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33086" y="3056635"/>
            <a:ext cx="648017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70">
                <a:solidFill>
                  <a:srgbClr val="FFC000"/>
                </a:solidFill>
                <a:latin typeface="Trebuchet MS"/>
                <a:cs typeface="Trebuchet MS"/>
              </a:rPr>
              <a:t>8k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token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context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length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customizable.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Mistral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7B-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instruct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chat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cases,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fine-tuned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variety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publicly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conversation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datasets.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5523" y="1834388"/>
            <a:ext cx="12655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66C02"/>
                </a:solidFill>
                <a:latin typeface="Trebuchet MS"/>
                <a:cs typeface="Trebuchet MS"/>
              </a:rPr>
              <a:t>Performant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07686" y="4254500"/>
            <a:ext cx="6460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weights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research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commercial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use</a:t>
            </a:r>
            <a:r>
              <a:rPr dirty="0" baseline="23148" sz="1800" spc="-3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baseline="23148"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5523" y="3169411"/>
            <a:ext cx="870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66C02"/>
                </a:solidFill>
                <a:latin typeface="Trebuchet MS"/>
                <a:cs typeface="Trebuchet MS"/>
              </a:rPr>
              <a:t>Flexible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6900" y="4254500"/>
            <a:ext cx="613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66C02"/>
                </a:solidFill>
                <a:latin typeface="Trebuchet MS"/>
                <a:cs typeface="Trebuchet MS"/>
              </a:rPr>
              <a:t>Open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05523" y="5504688"/>
            <a:ext cx="35413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FFFFFF"/>
                </a:solidFill>
                <a:latin typeface="Trebuchet MS"/>
                <a:cs typeface="Trebuchet MS"/>
              </a:rPr>
              <a:t>1/</a:t>
            </a:r>
            <a:r>
              <a:rPr dirty="0" sz="11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License:</a:t>
            </a:r>
            <a:r>
              <a:rPr dirty="0" sz="1100" spc="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sng" sz="1100" spc="-4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https://</a:t>
            </a:r>
            <a:r>
              <a:rPr dirty="0" u="sng" sz="1100" spc="-4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  <a:hlinkClick r:id="rId3"/>
              </a:rPr>
              <a:t>www.apache.org/licenses/LICENSE-</a:t>
            </a:r>
            <a:r>
              <a:rPr dirty="0" u="sng" sz="1100" spc="-2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  <a:hlinkClick r:id="rId3"/>
              </a:rPr>
              <a:t>2.0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Bedrock</a:t>
            </a:r>
            <a:r>
              <a:rPr dirty="0" spc="-315"/>
              <a:t> </a:t>
            </a:r>
            <a:r>
              <a:rPr dirty="0" spc="-40"/>
              <a:t>availability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472" y="2109216"/>
            <a:ext cx="2538983" cy="2636519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110890" y="1469035"/>
            <a:ext cx="0" cy="4392295"/>
          </a:xfrm>
          <a:custGeom>
            <a:avLst/>
            <a:gdLst/>
            <a:ahLst/>
            <a:cxnLst/>
            <a:rect l="l" t="t" r="r" b="b"/>
            <a:pathLst>
              <a:path w="0" h="4392295">
                <a:moveTo>
                  <a:pt x="0" y="0"/>
                </a:moveTo>
                <a:lnTo>
                  <a:pt x="1" y="4392118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5" y="1663883"/>
            <a:ext cx="6031042" cy="4762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3" y="2400151"/>
            <a:ext cx="6031043" cy="4762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2" y="3122809"/>
            <a:ext cx="6031043" cy="4762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1" y="4536767"/>
            <a:ext cx="6031043" cy="4762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5" y="3822461"/>
            <a:ext cx="6031042" cy="47625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995399" y="1723644"/>
            <a:ext cx="1290320" cy="320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N.</a:t>
            </a:r>
            <a:r>
              <a:rPr dirty="0" sz="2000" spc="-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Virginia</a:t>
            </a:r>
            <a:endParaRPr sz="2000">
              <a:latin typeface="Trebuchet MS"/>
              <a:cs typeface="Trebuchet MS"/>
            </a:endParaRPr>
          </a:p>
          <a:p>
            <a:pPr marL="12700" marR="53975">
              <a:lnSpc>
                <a:spcPct val="233700"/>
              </a:lnSpc>
              <a:spcBef>
                <a:spcPts val="200"/>
              </a:spcBef>
            </a:pPr>
            <a:r>
              <a:rPr dirty="0" sz="2000" spc="40" b="1">
                <a:solidFill>
                  <a:srgbClr val="FFFFFF"/>
                </a:solidFill>
                <a:latin typeface="Trebuchet MS"/>
                <a:cs typeface="Trebuchet MS"/>
              </a:rPr>
              <a:t>Oregon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Frankfort Tokyo Singapore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5</a:t>
            </a:fld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145" y="316483"/>
            <a:ext cx="50838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5"/>
              <a:t>SDXL</a:t>
            </a:r>
            <a:r>
              <a:rPr dirty="0" sz="3600" spc="-325"/>
              <a:t> </a:t>
            </a:r>
            <a:r>
              <a:rPr dirty="0" sz="3600" spc="-175"/>
              <a:t>1.0</a:t>
            </a:r>
            <a:r>
              <a:rPr dirty="0" sz="3600" spc="-315"/>
              <a:t> </a:t>
            </a:r>
            <a:r>
              <a:rPr dirty="0" sz="3600" spc="-20"/>
              <a:t>model</a:t>
            </a:r>
            <a:r>
              <a:rPr dirty="0" sz="3600" spc="-315"/>
              <a:t> </a:t>
            </a:r>
            <a:r>
              <a:rPr dirty="0" sz="3600" spc="-10"/>
              <a:t>prompts</a:t>
            </a:r>
            <a:endParaRPr sz="3600"/>
          </a:p>
        </p:txBody>
      </p:sp>
      <p:sp>
        <p:nvSpPr>
          <p:cNvPr id="4" name="object 4" descr=""/>
          <p:cNvSpPr txBox="1"/>
          <p:nvPr/>
        </p:nvSpPr>
        <p:spPr>
          <a:xfrm>
            <a:off x="653639" y="1287779"/>
            <a:ext cx="4842510" cy="429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7815" marR="518795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Highlights:</a:t>
            </a:r>
            <a:r>
              <a:rPr dirty="0" sz="200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dirty="0" sz="2000" spc="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photorealism 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effect,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artistic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intelligence,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simpler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prompting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 more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accurate.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050">
              <a:latin typeface="Trebuchet MS"/>
              <a:cs typeface="Trebuchet MS"/>
            </a:endParaRPr>
          </a:p>
          <a:p>
            <a:pPr marL="297815" marR="1143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Prompt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guidance: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change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individually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generate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variations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image:</a:t>
            </a:r>
            <a:endParaRPr sz="2000">
              <a:latin typeface="Trebuchet MS"/>
              <a:cs typeface="Trebuchet MS"/>
            </a:endParaRPr>
          </a:p>
          <a:p>
            <a:pPr lvl="1" marL="755015" indent="-285750">
              <a:lnSpc>
                <a:spcPct val="100000"/>
              </a:lnSpc>
              <a:buFont typeface="Arial MT"/>
              <a:buChar char="•"/>
              <a:tabLst>
                <a:tab pos="755015" algn="l"/>
                <a:tab pos="75565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endParaRPr sz="2000">
              <a:latin typeface="Trebuchet MS"/>
              <a:cs typeface="Trebuchet MS"/>
            </a:endParaRPr>
          </a:p>
          <a:p>
            <a:pPr lvl="1" marL="755015" indent="-285750">
              <a:lnSpc>
                <a:spcPct val="100000"/>
              </a:lnSpc>
              <a:buFont typeface="Arial MT"/>
              <a:buChar char="•"/>
              <a:tabLst>
                <a:tab pos="755015" algn="l"/>
                <a:tab pos="755650" algn="l"/>
              </a:tabLst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description</a:t>
            </a:r>
            <a:endParaRPr sz="2000">
              <a:latin typeface="Trebuchet MS"/>
              <a:cs typeface="Trebuchet MS"/>
            </a:endParaRPr>
          </a:p>
          <a:p>
            <a:pPr lvl="1" marL="755015" indent="-285750">
              <a:lnSpc>
                <a:spcPct val="100000"/>
              </a:lnSpc>
              <a:buFont typeface="Arial MT"/>
              <a:buChar char="•"/>
              <a:tabLst>
                <a:tab pos="755015" algn="l"/>
                <a:tab pos="755650" algn="l"/>
              </a:tabLst>
            </a:pP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(realistic/artistic/type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art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etc.)</a:t>
            </a:r>
            <a:endParaRPr sz="2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 MT"/>
              <a:buChar char="•"/>
            </a:pPr>
            <a:endParaRPr sz="2050">
              <a:latin typeface="Trebuchet MS"/>
              <a:cs typeface="Trebuchet MS"/>
            </a:endParaRPr>
          </a:p>
          <a:p>
            <a:pPr marL="297815" marR="508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Negative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prompts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direct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avoid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certain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objects,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colors,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styles,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,etc.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092200" y="3494731"/>
            <a:ext cx="5544185" cy="2755265"/>
            <a:chOff x="6092200" y="3494731"/>
            <a:chExt cx="5544185" cy="275526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2200" y="3494731"/>
              <a:ext cx="2754956" cy="275495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0895" y="3494732"/>
              <a:ext cx="2754956" cy="275495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6091889" y="674043"/>
            <a:ext cx="5544185" cy="2755265"/>
            <a:chOff x="6091889" y="674043"/>
            <a:chExt cx="5544185" cy="275526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1889" y="674043"/>
              <a:ext cx="2754956" cy="275495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0895" y="674043"/>
              <a:ext cx="2754956" cy="275495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941385" y="305307"/>
            <a:ext cx="38417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generated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StabilityAI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SDXL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1.0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900" y="453644"/>
            <a:ext cx="1869439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20"/>
              <a:t>Demo</a:t>
            </a:r>
            <a:endParaRPr sz="54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9902" y="1970687"/>
            <a:ext cx="4020206" cy="4020206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521667" y="2242641"/>
            <a:ext cx="0" cy="3476625"/>
          </a:xfrm>
          <a:custGeom>
            <a:avLst/>
            <a:gdLst/>
            <a:ahLst/>
            <a:cxnLst/>
            <a:rect l="l" t="t" r="r" b="b"/>
            <a:pathLst>
              <a:path w="0" h="3476625">
                <a:moveTo>
                  <a:pt x="0" y="0"/>
                </a:moveTo>
                <a:lnTo>
                  <a:pt x="1" y="3476295"/>
                </a:lnTo>
              </a:path>
            </a:pathLst>
          </a:custGeom>
          <a:ln w="6350">
            <a:solidFill>
              <a:srgbClr val="F66C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899188" y="3020059"/>
            <a:ext cx="4977765" cy="166560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1280160">
              <a:lnSpc>
                <a:spcPts val="4300"/>
              </a:lnSpc>
              <a:spcBef>
                <a:spcPts val="260"/>
              </a:spcBef>
            </a:pPr>
            <a:r>
              <a:rPr dirty="0" sz="3600" spc="-11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tune</a:t>
            </a:r>
            <a:r>
              <a:rPr dirty="0" sz="3600" spc="-3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r>
              <a:rPr dirty="0" sz="3600" spc="-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5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dirty="0" sz="3600" spc="-5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6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3600" spc="-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ts val="4150"/>
              </a:lnSpc>
            </a:pPr>
            <a:r>
              <a:rPr dirty="0" sz="3600" spc="8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36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r>
              <a:rPr dirty="0" sz="3600" spc="-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JumpStart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0215" y="2119884"/>
            <a:ext cx="63004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0"/>
              <a:t>Gen</a:t>
            </a:r>
            <a:r>
              <a:rPr dirty="0" sz="4400" spc="-355"/>
              <a:t> </a:t>
            </a:r>
            <a:r>
              <a:rPr dirty="0" sz="4400" spc="100"/>
              <a:t>AI</a:t>
            </a:r>
            <a:r>
              <a:rPr dirty="0" sz="4400" spc="-350"/>
              <a:t> </a:t>
            </a:r>
            <a:r>
              <a:rPr dirty="0" sz="4400" spc="-55"/>
              <a:t>Evaluation</a:t>
            </a:r>
            <a:r>
              <a:rPr dirty="0" sz="4400" spc="-355"/>
              <a:t> </a:t>
            </a:r>
            <a:r>
              <a:rPr dirty="0" sz="4400" spc="-110"/>
              <a:t>review</a:t>
            </a:r>
            <a:endParaRPr sz="4400"/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101539" y="6478892"/>
            <a:ext cx="2822575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8839" y="6466192"/>
            <a:ext cx="2847975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2115" y="4397755"/>
            <a:ext cx="4580890" cy="1569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29</a:t>
            </a:r>
            <a:r>
              <a:rPr dirty="0" baseline="23148" sz="180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2024,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#4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Gili</a:t>
            </a:r>
            <a:r>
              <a:rPr dirty="0" sz="200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Nachum</a:t>
            </a:r>
            <a:endParaRPr sz="20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350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Principal</a:t>
            </a: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AI/ML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Architect,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ISRAEL,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10216" y="1499108"/>
            <a:ext cx="29762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14" b="1">
                <a:solidFill>
                  <a:srgbClr val="94E8FF"/>
                </a:solidFill>
                <a:latin typeface="Trebuchet MS"/>
                <a:cs typeface="Trebuchet MS"/>
              </a:rPr>
              <a:t>FL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7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05" b="1">
                <a:solidFill>
                  <a:srgbClr val="94E8FF"/>
                </a:solidFill>
                <a:latin typeface="Trebuchet MS"/>
                <a:cs typeface="Trebuchet MS"/>
              </a:rPr>
              <a:t>O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9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2</a:t>
            </a:r>
            <a:r>
              <a:rPr dirty="0" sz="1200" spc="-5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8</a:t>
            </a:r>
            <a:r>
              <a:rPr dirty="0" sz="1200" spc="90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spc="185" b="1">
                <a:solidFill>
                  <a:srgbClr val="94E8FF"/>
                </a:solidFill>
                <a:latin typeface="Trebuchet MS"/>
                <a:cs typeface="Trebuchet MS"/>
              </a:rPr>
              <a:t>AI</a:t>
            </a:r>
            <a:r>
              <a:rPr dirty="0" sz="1200" spc="-5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30" b="1">
                <a:solidFill>
                  <a:srgbClr val="94E8FF"/>
                </a:solidFill>
                <a:latin typeface="Trebuchet MS"/>
                <a:cs typeface="Trebuchet MS"/>
              </a:rPr>
              <a:t>M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L</a:t>
            </a:r>
            <a:r>
              <a:rPr dirty="0" sz="1200" spc="9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C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94E8FF"/>
                </a:solidFill>
                <a:latin typeface="Trebuchet MS"/>
                <a:cs typeface="Trebuchet MS"/>
              </a:rPr>
              <a:t>H</a:t>
            </a:r>
            <a:r>
              <a:rPr dirty="0" sz="1200" spc="95" b="1">
                <a:solidFill>
                  <a:srgbClr val="94E8FF"/>
                </a:solidFill>
                <a:latin typeface="Trebuchet MS"/>
                <a:cs typeface="Trebuchet MS"/>
              </a:rPr>
              <a:t> 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94E8FF"/>
                </a:solidFill>
                <a:latin typeface="Trebuchet MS"/>
                <a:cs typeface="Trebuchet MS"/>
              </a:rPr>
              <a:t>R</a:t>
            </a:r>
            <a:r>
              <a:rPr dirty="0" sz="1200" spc="-65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160" b="1">
                <a:solidFill>
                  <a:srgbClr val="94E8FF"/>
                </a:solidFill>
                <a:latin typeface="Trebuchet MS"/>
                <a:cs typeface="Trebuchet MS"/>
              </a:rPr>
              <a:t>AC</a:t>
            </a:r>
            <a:r>
              <a:rPr dirty="0" sz="1200" spc="-60" b="1">
                <a:solidFill>
                  <a:srgbClr val="94E8FF"/>
                </a:solidFill>
                <a:latin typeface="Trebuchet MS"/>
                <a:cs typeface="Trebuchet MS"/>
              </a:rPr>
              <a:t> </a:t>
            </a:r>
            <a:r>
              <a:rPr dirty="0" sz="1200" spc="5" b="1">
                <a:solidFill>
                  <a:srgbClr val="94E8FF"/>
                </a:solidFill>
                <a:latin typeface="Trebuchet MS"/>
                <a:cs typeface="Trebuchet MS"/>
              </a:rPr>
              <a:t>K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2100" y="1493011"/>
            <a:ext cx="10928985" cy="368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0"/>
              </a:spcBef>
              <a:buSzPct val="88888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Gen</a:t>
            </a:r>
            <a:r>
              <a:rPr dirty="0" sz="3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75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3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evaluation</a:t>
            </a:r>
            <a:r>
              <a:rPr dirty="0" sz="3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7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3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3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7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80">
                <a:solidFill>
                  <a:srgbClr val="FFFFFF"/>
                </a:solidFill>
                <a:latin typeface="Trebuchet MS"/>
                <a:cs typeface="Trebuchet MS"/>
              </a:rPr>
              <a:t>when?</a:t>
            </a:r>
            <a:endParaRPr sz="36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3270"/>
              </a:spcBef>
              <a:buSzPct val="90000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4000" spc="16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40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40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evaluate</a:t>
            </a:r>
            <a:r>
              <a:rPr dirty="0" sz="40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85">
                <a:solidFill>
                  <a:srgbClr val="FFFFFF"/>
                </a:solidFill>
                <a:latin typeface="Trebuchet MS"/>
                <a:cs typeface="Trebuchet MS"/>
              </a:rPr>
              <a:t>today?</a:t>
            </a:r>
            <a:r>
              <a:rPr dirty="0" sz="40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2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40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5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40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40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60">
                <a:solidFill>
                  <a:srgbClr val="FFFFFF"/>
                </a:solidFill>
                <a:latin typeface="Trebuchet MS"/>
                <a:cs typeface="Trebuchet MS"/>
              </a:rPr>
              <a:t>what?</a:t>
            </a:r>
            <a:endParaRPr sz="40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3410"/>
              </a:spcBef>
              <a:buSzPct val="90000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4000" spc="65">
                <a:solidFill>
                  <a:srgbClr val="FFFFFF"/>
                </a:solidFill>
                <a:latin typeface="Trebuchet MS"/>
                <a:cs typeface="Trebuchet MS"/>
              </a:rPr>
              <a:t>Automated</a:t>
            </a:r>
            <a:r>
              <a:rPr dirty="0" sz="4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evaluation</a:t>
            </a:r>
            <a:r>
              <a:rPr dirty="0" sz="4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in-</a:t>
            </a:r>
            <a:r>
              <a:rPr dirty="0" sz="4000" spc="40">
                <a:solidFill>
                  <a:srgbClr val="FFFFFF"/>
                </a:solidFill>
                <a:latin typeface="Trebuchet MS"/>
                <a:cs typeface="Trebuchet MS"/>
              </a:rPr>
              <a:t>depth</a:t>
            </a:r>
            <a:endParaRPr sz="40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3404"/>
              </a:spcBef>
              <a:buSzPct val="90000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4000" spc="190">
                <a:solidFill>
                  <a:srgbClr val="FFFFFF"/>
                </a:solidFill>
                <a:latin typeface="Trebuchet MS"/>
                <a:cs typeface="Trebuchet MS"/>
              </a:rPr>
              <a:t>FM-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Leaderboarder</a:t>
            </a:r>
            <a:r>
              <a:rPr dirty="0" sz="4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8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4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60">
                <a:solidFill>
                  <a:srgbClr val="FFFFFF"/>
                </a:solidFill>
                <a:latin typeface="Trebuchet MS"/>
                <a:cs typeface="Trebuchet MS"/>
              </a:rPr>
              <a:t>Summarization</a:t>
            </a:r>
            <a:r>
              <a:rPr dirty="0" sz="4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Agenda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2100" y="1454403"/>
            <a:ext cx="10608945" cy="83311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469900" marR="5080" indent="-457200">
              <a:lnSpc>
                <a:spcPts val="3000"/>
              </a:lnSpc>
              <a:spcBef>
                <a:spcPts val="500"/>
              </a:spcBef>
              <a:tabLst>
                <a:tab pos="469265" algn="l"/>
              </a:tabLst>
            </a:pP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5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225" b="1">
                <a:solidFill>
                  <a:srgbClr val="FFFFFF"/>
                </a:solidFill>
                <a:latin typeface="Trebuchet MS"/>
                <a:cs typeface="Trebuchet MS"/>
              </a:rPr>
              <a:t>MDD</a:t>
            </a:r>
            <a:r>
              <a:rPr dirty="0" sz="28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 b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Metric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driven</a:t>
            </a:r>
            <a:r>
              <a:rPr dirty="0" sz="2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dirty="0" sz="2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rely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well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formed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decisions,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allow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experimentation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dirty="0" spc="-210"/>
              <a:t> </a:t>
            </a:r>
            <a:r>
              <a:rPr dirty="0" spc="-85"/>
              <a:t>evaluate?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098" y="192531"/>
            <a:ext cx="83400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Evaluation</a:t>
            </a:r>
            <a:r>
              <a:rPr dirty="0" spc="-290"/>
              <a:t> </a:t>
            </a:r>
            <a:r>
              <a:rPr dirty="0" spc="-40"/>
              <a:t>in</a:t>
            </a:r>
            <a:r>
              <a:rPr dirty="0" spc="-285"/>
              <a:t> </a:t>
            </a:r>
            <a:r>
              <a:rPr dirty="0" spc="-75"/>
              <a:t>development</a:t>
            </a:r>
            <a:r>
              <a:rPr dirty="0" spc="-285"/>
              <a:t> </a:t>
            </a:r>
            <a:r>
              <a:rPr dirty="0" spc="-80"/>
              <a:t>life-</a:t>
            </a:r>
            <a:r>
              <a:rPr dirty="0" spc="-65"/>
              <a:t>cycle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141275" y="2133091"/>
            <a:ext cx="39433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8395" algn="l"/>
              </a:tabLst>
            </a:pPr>
            <a:r>
              <a:rPr dirty="0" sz="2400" spc="-10">
                <a:solidFill>
                  <a:srgbClr val="5600C2"/>
                </a:solidFill>
                <a:latin typeface="Trebuchet MS"/>
                <a:cs typeface="Trebuchet MS"/>
              </a:rPr>
              <a:t>Productionizing</a:t>
            </a:r>
            <a:r>
              <a:rPr dirty="0" sz="2400">
                <a:solidFill>
                  <a:srgbClr val="5600C2"/>
                </a:solidFill>
                <a:latin typeface="Trebuchet MS"/>
                <a:cs typeface="Trebuchet MS"/>
              </a:rPr>
              <a:t>	</a:t>
            </a:r>
            <a:r>
              <a:rPr dirty="0" sz="2400" spc="50">
                <a:solidFill>
                  <a:srgbClr val="5600C2"/>
                </a:solidFill>
                <a:latin typeface="Trebuchet MS"/>
                <a:cs typeface="Trebuchet MS"/>
              </a:rPr>
              <a:t>Monitoring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35305" y="2983484"/>
            <a:ext cx="506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238843" y="2133091"/>
            <a:ext cx="2219325" cy="197612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37210">
              <a:lnSpc>
                <a:spcPct val="100800"/>
              </a:lnSpc>
              <a:spcBef>
                <a:spcPts val="75"/>
              </a:spcBef>
            </a:pPr>
            <a:r>
              <a:rPr dirty="0" sz="2400" spc="60">
                <a:solidFill>
                  <a:srgbClr val="5600C2"/>
                </a:solidFill>
                <a:latin typeface="Trebuchet MS"/>
                <a:cs typeface="Trebuchet MS"/>
              </a:rPr>
              <a:t>Onboarding </a:t>
            </a:r>
            <a:r>
              <a:rPr dirty="0" sz="2400" spc="-10">
                <a:solidFill>
                  <a:srgbClr val="5600C2"/>
                </a:solidFill>
                <a:latin typeface="Trebuchet MS"/>
                <a:cs typeface="Trebuchet MS"/>
              </a:rPr>
              <a:t>models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00400"/>
              </a:lnSpc>
              <a:spcBef>
                <a:spcPts val="905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Developers, Infrastructure,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Finops,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Legal, security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departments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74802" y="2133091"/>
            <a:ext cx="2152650" cy="14185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29845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solidFill>
                  <a:srgbClr val="5600C2"/>
                </a:solidFill>
                <a:latin typeface="Trebuchet MS"/>
                <a:cs typeface="Trebuchet MS"/>
              </a:rPr>
              <a:t>Application development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ts val="2110"/>
              </a:lnSpc>
              <a:spcBef>
                <a:spcPts val="102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Developers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scientists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41275" y="2983484"/>
            <a:ext cx="209931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Developers,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Finops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527540" y="2983484"/>
            <a:ext cx="117856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Developers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DevOps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35305" y="4617211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Task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38843" y="4617211"/>
            <a:ext cx="174752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Pick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Org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Filter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License,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compliance Cost/efficiency, Safety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674802" y="4617211"/>
            <a:ext cx="2145665" cy="19367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438784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Pick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endParaRPr sz="1800">
              <a:latin typeface="Trebuchet MS"/>
              <a:cs typeface="Trebuchet MS"/>
            </a:endParaRPr>
          </a:p>
          <a:p>
            <a:pPr marL="12700" marR="80645">
              <a:lnSpc>
                <a:spcPct val="9940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Prompt</a:t>
            </a:r>
            <a:r>
              <a:rPr dirty="0" sz="18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enginerring Preventing regressions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125"/>
              </a:lnSpc>
              <a:spcBef>
                <a:spcPts val="5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Evaluate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125"/>
              </a:lnSpc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141275" y="4617211"/>
            <a:ext cx="1790064" cy="1391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Verify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guardrails,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rebustness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safety</a:t>
            </a:r>
            <a:endParaRPr sz="1800">
              <a:latin typeface="Trebuchet MS"/>
              <a:cs typeface="Trebuchet MS"/>
            </a:endParaRPr>
          </a:p>
          <a:p>
            <a:pPr marL="12700" marR="81915">
              <a:lnSpc>
                <a:spcPts val="2090"/>
              </a:lnSpc>
              <a:spcBef>
                <a:spcPts val="17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Reduce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latency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527540" y="4617211"/>
            <a:ext cx="1596390" cy="1391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Measure</a:t>
            </a:r>
            <a:r>
              <a:rPr dirty="0" sz="18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LLM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powered feature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success Detect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drift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(data/model)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7231" y="1231391"/>
            <a:ext cx="917448" cy="917448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1983" y="1252727"/>
            <a:ext cx="917448" cy="91744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9535" y="1252727"/>
            <a:ext cx="917448" cy="91744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07920" y="1252727"/>
            <a:ext cx="917447" cy="91744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008" y="3358896"/>
            <a:ext cx="917447" cy="91744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6008" y="5114544"/>
            <a:ext cx="917447" cy="917448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02152" y="1283208"/>
            <a:ext cx="917448" cy="917448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38088" y="1231391"/>
            <a:ext cx="917447" cy="917448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74607" y="1252727"/>
            <a:ext cx="917448" cy="917448"/>
          </a:xfrm>
          <a:prstGeom prst="rect">
            <a:avLst/>
          </a:prstGeom>
        </p:spPr>
      </p:pic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2100" y="1493011"/>
            <a:ext cx="8676005" cy="4874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day-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LLM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powered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Calibri"/>
              <a:buAutoNum type="arabicPeriod"/>
            </a:pPr>
            <a:endParaRPr sz="2450">
              <a:latin typeface="Calibri"/>
              <a:cs typeface="Calibri"/>
            </a:endParaRPr>
          </a:p>
          <a:p>
            <a:pPr marL="526415" indent="-513715">
              <a:lnSpc>
                <a:spcPct val="100000"/>
              </a:lnSpc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ended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Creative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alibri"/>
              <a:buAutoNum type="arabicPeriod"/>
            </a:pPr>
            <a:endParaRPr sz="2450">
              <a:latin typeface="Calibri"/>
              <a:cs typeface="Calibri"/>
            </a:endParaRPr>
          </a:p>
          <a:p>
            <a:pPr marL="526415" indent="-513715">
              <a:lnSpc>
                <a:spcPct val="100000"/>
              </a:lnSpc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labeling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expensive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slow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Calibri"/>
              <a:buAutoNum type="arabicPeriod"/>
            </a:pPr>
            <a:endParaRPr sz="2450">
              <a:latin typeface="Calibri"/>
              <a:cs typeface="Calibri"/>
            </a:endParaRPr>
          </a:p>
          <a:p>
            <a:pPr marL="526415" indent="-513715">
              <a:lnSpc>
                <a:spcPct val="100000"/>
              </a:lnSpc>
              <a:spcBef>
                <a:spcPts val="5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consider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natural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Calibri"/>
              <a:buAutoNum type="arabicPeriod"/>
            </a:pPr>
            <a:endParaRPr sz="2450">
              <a:latin typeface="Calibri"/>
              <a:cs typeface="Calibri"/>
            </a:endParaRPr>
          </a:p>
          <a:p>
            <a:pPr marL="526415" indent="-513715">
              <a:lnSpc>
                <a:spcPct val="100000"/>
              </a:lnSpc>
              <a:spcBef>
                <a:spcPts val="5"/>
              </a:spcBef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Someone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else’s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measurements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relevant,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526415" indent="-513715">
              <a:lnSpc>
                <a:spcPct val="100000"/>
              </a:lnSpc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interactions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Chat,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RAG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retriever-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LLM,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agents)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alibri"/>
              <a:buAutoNum type="arabicPeriod"/>
            </a:pPr>
            <a:endParaRPr sz="2450">
              <a:latin typeface="Calibri"/>
              <a:cs typeface="Calibri"/>
            </a:endParaRPr>
          </a:p>
          <a:p>
            <a:pPr marL="526415" indent="-513715">
              <a:lnSpc>
                <a:spcPct val="100000"/>
              </a:lnSpc>
              <a:buSzPct val="91666"/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Non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determinism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temperature,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prompt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sensitivity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dirty="0" spc="-275"/>
              <a:t> </a:t>
            </a:r>
            <a:r>
              <a:rPr dirty="0" spc="-45"/>
              <a:t>is</a:t>
            </a:r>
            <a:r>
              <a:rPr dirty="0" spc="-285"/>
              <a:t> </a:t>
            </a:r>
            <a:r>
              <a:rPr dirty="0" spc="-45"/>
              <a:t>evaluating</a:t>
            </a:r>
            <a:r>
              <a:rPr dirty="0" spc="-275"/>
              <a:t> </a:t>
            </a:r>
            <a:r>
              <a:rPr dirty="0"/>
              <a:t>LLMs</a:t>
            </a:r>
            <a:r>
              <a:rPr dirty="0" spc="-285"/>
              <a:t> </a:t>
            </a:r>
            <a:r>
              <a:rPr dirty="0" spc="-10"/>
              <a:t>non-</a:t>
            </a:r>
            <a:r>
              <a:rPr dirty="0" spc="-55"/>
              <a:t>trivial?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855484" y="2428747"/>
            <a:ext cx="168656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60">
                <a:solidFill>
                  <a:srgbClr val="5600C2"/>
                </a:solidFill>
                <a:latin typeface="Trebuchet MS"/>
                <a:cs typeface="Trebuchet MS"/>
              </a:rPr>
              <a:t>Onboarding </a:t>
            </a:r>
            <a:r>
              <a:rPr dirty="0" sz="2400" spc="-10">
                <a:solidFill>
                  <a:srgbClr val="5600C2"/>
                </a:solidFill>
                <a:latin typeface="Trebuchet MS"/>
                <a:cs typeface="Trebuchet MS"/>
              </a:rPr>
              <a:t>models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314525" y="2428747"/>
            <a:ext cx="185864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 spc="-10">
                <a:solidFill>
                  <a:srgbClr val="5600C2"/>
                </a:solidFill>
                <a:latin typeface="Trebuchet MS"/>
                <a:cs typeface="Trebuchet MS"/>
              </a:rPr>
              <a:t>Application development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829771" y="2428747"/>
            <a:ext cx="22009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5600C2"/>
                </a:solidFill>
                <a:latin typeface="Trebuchet MS"/>
                <a:cs typeface="Trebuchet MS"/>
              </a:rPr>
              <a:t>Productionizing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319167" y="2428747"/>
            <a:ext cx="1557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0">
                <a:solidFill>
                  <a:srgbClr val="5600C2"/>
                </a:solidFill>
                <a:latin typeface="Trebuchet MS"/>
                <a:cs typeface="Trebuchet MS"/>
              </a:rPr>
              <a:t>Monitoring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55484" y="3593083"/>
            <a:ext cx="22650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Public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benchmarks</a:t>
            </a:r>
            <a:endParaRPr sz="1800">
              <a:latin typeface="Trebuchet MS"/>
              <a:cs typeface="Trebuchet MS"/>
            </a:endParaRPr>
          </a:p>
          <a:p>
            <a:pPr marL="297815" marR="499109" indent="-285115">
              <a:lnSpc>
                <a:spcPts val="221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Playground,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Playground++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314525" y="3593083"/>
            <a:ext cx="2225675" cy="19399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97815" marR="302260" indent="-285115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Playgrounds</a:t>
            </a:r>
            <a:r>
              <a:rPr dirty="0" sz="18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prompt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Studios</a:t>
            </a:r>
            <a:endParaRPr sz="1800">
              <a:latin typeface="Trebuchet MS"/>
              <a:cs typeface="Trebuchet MS"/>
            </a:endParaRPr>
          </a:p>
          <a:p>
            <a:pPr marL="297815" marR="5080" indent="-285115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Manual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evaluation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quality</a:t>
            </a:r>
            <a:endParaRPr sz="1800">
              <a:latin typeface="Trebuchet MS"/>
              <a:cs typeface="Trebuchet MS"/>
            </a:endParaRPr>
          </a:p>
          <a:p>
            <a:pPr marL="297815" indent="-285115">
              <a:lnSpc>
                <a:spcPts val="2039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Automated</a:t>
            </a:r>
            <a:endParaRPr sz="1800">
              <a:latin typeface="Trebuchet MS"/>
              <a:cs typeface="Trebuchet MS"/>
            </a:endParaRPr>
          </a:p>
          <a:p>
            <a:pPr marL="298450" marR="790575">
              <a:lnSpc>
                <a:spcPts val="2110"/>
              </a:lnSpc>
              <a:spcBef>
                <a:spcPts val="135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technical validations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29771" y="3593083"/>
            <a:ext cx="2244090" cy="112585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97815" marR="5080" indent="-285115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Adversarial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testing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crowd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endParaRPr sz="1800">
              <a:latin typeface="Trebuchet MS"/>
              <a:cs typeface="Trebuchet MS"/>
            </a:endParaRPr>
          </a:p>
          <a:p>
            <a:pPr marL="297815" marR="381635" indent="-285115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Cost/efficiency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tests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319167" y="3593083"/>
            <a:ext cx="167322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A/B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testing,</a:t>
            </a:r>
            <a:endParaRPr sz="1800">
              <a:latin typeface="Trebuchet MS"/>
              <a:cs typeface="Trebuchet MS"/>
            </a:endParaRPr>
          </a:p>
          <a:p>
            <a:pPr marL="297815" marR="5080" indent="-285115">
              <a:lnSpc>
                <a:spcPts val="221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input/output monitoring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3704" y="1527047"/>
            <a:ext cx="917448" cy="91744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61504" y="1545336"/>
            <a:ext cx="917448" cy="91744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9055" y="1545336"/>
            <a:ext cx="917448" cy="91744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4392" y="1545336"/>
            <a:ext cx="917447" cy="91744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71671" y="1578863"/>
            <a:ext cx="917448" cy="917448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27064" y="1545336"/>
            <a:ext cx="917447" cy="91744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92895" y="1545336"/>
            <a:ext cx="917448" cy="91744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5800" y="3681984"/>
            <a:ext cx="917447" cy="917447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 spc="90" b="0">
                <a:latin typeface="Trebuchet MS"/>
                <a:cs typeface="Trebuchet MS"/>
              </a:rPr>
              <a:t>How</a:t>
            </a:r>
            <a:r>
              <a:rPr dirty="0" spc="-330" b="0">
                <a:latin typeface="Trebuchet MS"/>
                <a:cs typeface="Trebuchet MS"/>
              </a:rPr>
              <a:t> </a:t>
            </a:r>
            <a:r>
              <a:rPr dirty="0" spc="-60" b="0">
                <a:latin typeface="Trebuchet MS"/>
                <a:cs typeface="Trebuchet MS"/>
              </a:rPr>
              <a:t>we</a:t>
            </a:r>
            <a:r>
              <a:rPr dirty="0" spc="-330" b="0">
                <a:latin typeface="Trebuchet MS"/>
                <a:cs typeface="Trebuchet MS"/>
              </a:rPr>
              <a:t> </a:t>
            </a:r>
            <a:r>
              <a:rPr dirty="0" spc="-114" b="0">
                <a:latin typeface="Trebuchet MS"/>
                <a:cs typeface="Trebuchet MS"/>
              </a:rPr>
              <a:t>evaluate</a:t>
            </a:r>
            <a:r>
              <a:rPr dirty="0" spc="-325" b="0">
                <a:latin typeface="Trebuchet MS"/>
                <a:cs typeface="Trebuchet MS"/>
              </a:rPr>
              <a:t> </a:t>
            </a:r>
            <a:r>
              <a:rPr dirty="0" spc="-10" b="0">
                <a:latin typeface="Trebuchet MS"/>
                <a:cs typeface="Trebuchet MS"/>
              </a:rPr>
              <a:t>today</a:t>
            </a: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7480" y="1058146"/>
            <a:ext cx="11476355" cy="5320030"/>
            <a:chOff x="157480" y="1058146"/>
            <a:chExt cx="11476355" cy="53200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" y="1083546"/>
              <a:ext cx="7772400" cy="444349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0180" y="1070846"/>
              <a:ext cx="7797800" cy="4469130"/>
            </a:xfrm>
            <a:custGeom>
              <a:avLst/>
              <a:gdLst/>
              <a:ahLst/>
              <a:cxnLst/>
              <a:rect l="l" t="t" r="r" b="b"/>
              <a:pathLst>
                <a:path w="7797800" h="4469130">
                  <a:moveTo>
                    <a:pt x="0" y="0"/>
                  </a:moveTo>
                  <a:lnTo>
                    <a:pt x="7797800" y="0"/>
                  </a:lnTo>
                  <a:lnTo>
                    <a:pt x="7797800" y="4468894"/>
                  </a:lnTo>
                  <a:lnTo>
                    <a:pt x="0" y="446889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5608" y="1663680"/>
              <a:ext cx="7772398" cy="468896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822908" y="1650979"/>
              <a:ext cx="7797800" cy="4714875"/>
            </a:xfrm>
            <a:custGeom>
              <a:avLst/>
              <a:gdLst/>
              <a:ahLst/>
              <a:cxnLst/>
              <a:rect l="l" t="t" r="r" b="b"/>
              <a:pathLst>
                <a:path w="7797800" h="4714875">
                  <a:moveTo>
                    <a:pt x="0" y="0"/>
                  </a:moveTo>
                  <a:lnTo>
                    <a:pt x="7797799" y="0"/>
                  </a:lnTo>
                  <a:lnTo>
                    <a:pt x="7797799" y="4714370"/>
                  </a:lnTo>
                  <a:lnTo>
                    <a:pt x="0" y="47143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Onboarding</a:t>
            </a:r>
            <a:r>
              <a:rPr dirty="0" spc="-315"/>
              <a:t> </a:t>
            </a:r>
            <a:r>
              <a:rPr dirty="0"/>
              <a:t>model</a:t>
            </a:r>
            <a:r>
              <a:rPr dirty="0" spc="665"/>
              <a:t> </a:t>
            </a:r>
            <a:r>
              <a:rPr dirty="0" spc="525"/>
              <a:t>–</a:t>
            </a:r>
            <a:r>
              <a:rPr dirty="0" spc="-320"/>
              <a:t> </a:t>
            </a:r>
            <a:r>
              <a:rPr dirty="0" spc="-60"/>
              <a:t>Public</a:t>
            </a:r>
            <a:r>
              <a:rPr dirty="0" spc="-320"/>
              <a:t> </a:t>
            </a:r>
            <a:r>
              <a:rPr dirty="0" spc="-20"/>
              <a:t>Benchmarks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5"/>
              <a:t>Public</a:t>
            </a:r>
            <a:r>
              <a:rPr dirty="0" sz="3600" spc="-355"/>
              <a:t> </a:t>
            </a:r>
            <a:r>
              <a:rPr dirty="0" sz="3600" spc="-10"/>
              <a:t>benchmarks</a:t>
            </a:r>
            <a:r>
              <a:rPr dirty="0" sz="3600" spc="110"/>
              <a:t> </a:t>
            </a:r>
            <a:r>
              <a:rPr dirty="0" sz="3600" spc="114"/>
              <a:t>-</a:t>
            </a:r>
            <a:r>
              <a:rPr dirty="0" sz="3600" spc="-345"/>
              <a:t> </a:t>
            </a:r>
            <a:r>
              <a:rPr dirty="0" sz="3600" spc="-35"/>
              <a:t>some</a:t>
            </a:r>
            <a:r>
              <a:rPr dirty="0" sz="3600" spc="-350"/>
              <a:t> </a:t>
            </a:r>
            <a:r>
              <a:rPr dirty="0" sz="3600" spc="-125"/>
              <a:t>are</a:t>
            </a:r>
            <a:r>
              <a:rPr dirty="0" sz="3600" spc="-350"/>
              <a:t> </a:t>
            </a:r>
            <a:r>
              <a:rPr dirty="0" sz="3600" spc="-20"/>
              <a:t>not</a:t>
            </a:r>
            <a:r>
              <a:rPr dirty="0" sz="3600" spc="-355"/>
              <a:t> </a:t>
            </a:r>
            <a:r>
              <a:rPr dirty="0" sz="3600" spc="-65"/>
              <a:t>what</a:t>
            </a:r>
            <a:r>
              <a:rPr dirty="0" sz="3600" spc="-355"/>
              <a:t> </a:t>
            </a:r>
            <a:r>
              <a:rPr dirty="0" sz="3600" spc="-40"/>
              <a:t>you</a:t>
            </a:r>
            <a:r>
              <a:rPr dirty="0" sz="3600" spc="-350"/>
              <a:t> </a:t>
            </a:r>
            <a:r>
              <a:rPr dirty="0" sz="3600" spc="-10"/>
              <a:t>thought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013" y="1238046"/>
            <a:ext cx="7772400" cy="503326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Models</a:t>
            </a:r>
            <a:r>
              <a:rPr dirty="0" spc="-260"/>
              <a:t> </a:t>
            </a:r>
            <a:r>
              <a:rPr dirty="0" spc="-35"/>
              <a:t>in</a:t>
            </a:r>
            <a:r>
              <a:rPr dirty="0" spc="-245"/>
              <a:t> </a:t>
            </a:r>
            <a:r>
              <a:rPr dirty="0" spc="-70"/>
              <a:t>Bedrock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472" y="2109216"/>
            <a:ext cx="2538983" cy="2636519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110890" y="1469035"/>
            <a:ext cx="0" cy="4392295"/>
          </a:xfrm>
          <a:custGeom>
            <a:avLst/>
            <a:gdLst/>
            <a:ahLst/>
            <a:cxnLst/>
            <a:rect l="l" t="t" r="r" b="b"/>
            <a:pathLst>
              <a:path w="0" h="4392295">
                <a:moveTo>
                  <a:pt x="0" y="0"/>
                </a:moveTo>
                <a:lnTo>
                  <a:pt x="1" y="4392118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5" y="1663883"/>
            <a:ext cx="6031042" cy="4762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3" y="2400151"/>
            <a:ext cx="6031043" cy="4762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2" y="3122809"/>
            <a:ext cx="6031043" cy="4762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1" y="4536767"/>
            <a:ext cx="6031043" cy="4762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875" y="3822461"/>
            <a:ext cx="6031042" cy="47625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995399" y="1723644"/>
            <a:ext cx="3559810" cy="320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r>
              <a:rPr dirty="0" sz="2000" spc="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foundation</a:t>
            </a:r>
            <a:r>
              <a:rPr dirty="0" sz="2000" spc="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000" spc="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overall</a:t>
            </a:r>
            <a:endParaRPr sz="2000">
              <a:latin typeface="Trebuchet MS"/>
              <a:cs typeface="Trebuchet MS"/>
            </a:endParaRPr>
          </a:p>
          <a:p>
            <a:pPr marL="12700" marR="83820">
              <a:lnSpc>
                <a:spcPct val="237000"/>
              </a:lnSpc>
              <a:spcBef>
                <a:spcPts val="120"/>
              </a:spcBef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r>
              <a:rPr dirty="0" sz="20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20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FFFFFF"/>
                </a:solidFill>
                <a:latin typeface="Trebuchet MS"/>
                <a:cs typeface="Trebuchet MS"/>
              </a:rPr>
              <a:t>FM</a:t>
            </a:r>
            <a:r>
              <a:rPr dirty="0" sz="20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Bedrock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5" b="1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dirty="0" sz="20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FFFFFF"/>
                </a:solidFill>
                <a:latin typeface="Trebuchet MS"/>
                <a:cs typeface="Trebuchet MS"/>
              </a:rPr>
              <a:t>Embedding</a:t>
            </a:r>
            <a:r>
              <a:rPr dirty="0" sz="2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0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dirty="0" sz="20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027498" y="5881116"/>
            <a:ext cx="24485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>
                <a:solidFill>
                  <a:srgbClr val="FFC000"/>
                </a:solidFill>
                <a:latin typeface="Trebuchet MS"/>
                <a:cs typeface="Trebuchet MS"/>
              </a:rPr>
              <a:t>2</a:t>
            </a:r>
            <a:r>
              <a:rPr dirty="0" sz="1400" spc="3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C000"/>
                </a:solidFill>
                <a:latin typeface="Trebuchet MS"/>
                <a:cs typeface="Trebuchet MS"/>
              </a:rPr>
              <a:t>mistral</a:t>
            </a:r>
            <a:r>
              <a:rPr dirty="0" sz="1400" spc="2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C000"/>
                </a:solidFill>
                <a:latin typeface="Trebuchet MS"/>
                <a:cs typeface="Trebuchet MS"/>
              </a:rPr>
              <a:t>models</a:t>
            </a:r>
            <a:r>
              <a:rPr dirty="0" sz="1400" spc="2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C000"/>
                </a:solidFill>
                <a:latin typeface="Trebuchet MS"/>
                <a:cs typeface="Trebuchet MS"/>
              </a:rPr>
              <a:t>coming</a:t>
            </a:r>
            <a:r>
              <a:rPr dirty="0" sz="1400" spc="3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C000"/>
                </a:solidFill>
                <a:latin typeface="Trebuchet MS"/>
                <a:cs typeface="Trebuchet MS"/>
              </a:rPr>
              <a:t>soon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8607" y="5465997"/>
            <a:ext cx="1059393" cy="1059393"/>
          </a:xfrm>
          <a:prstGeom prst="rect">
            <a:avLst/>
          </a:prstGeom>
        </p:spPr>
      </p:pic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5</a:t>
            </a:fld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Trebuchet MS"/>
                <a:cs typeface="Trebuchet MS"/>
              </a:rPr>
              <a:t>Working</a:t>
            </a:r>
            <a:r>
              <a:rPr dirty="0" spc="-300" b="0">
                <a:latin typeface="Trebuchet MS"/>
                <a:cs typeface="Trebuchet MS"/>
              </a:rPr>
              <a:t> </a:t>
            </a:r>
            <a:r>
              <a:rPr dirty="0" spc="-50" b="0">
                <a:latin typeface="Trebuchet MS"/>
                <a:cs typeface="Trebuchet MS"/>
              </a:rPr>
              <a:t>backwords</a:t>
            </a:r>
            <a:r>
              <a:rPr dirty="0" spc="-305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from</a:t>
            </a:r>
            <a:r>
              <a:rPr dirty="0" spc="-300" b="0">
                <a:latin typeface="Trebuchet MS"/>
                <a:cs typeface="Trebuchet MS"/>
              </a:rPr>
              <a:t> </a:t>
            </a:r>
            <a:r>
              <a:rPr dirty="0" spc="-90" b="0">
                <a:latin typeface="Trebuchet MS"/>
                <a:cs typeface="Trebuchet MS"/>
              </a:rPr>
              <a:t>success</a:t>
            </a:r>
            <a:r>
              <a:rPr dirty="0" spc="-290" b="0">
                <a:latin typeface="Trebuchet MS"/>
                <a:cs typeface="Trebuchet MS"/>
              </a:rPr>
              <a:t> </a:t>
            </a:r>
            <a:r>
              <a:rPr dirty="0" spc="525" b="0">
                <a:latin typeface="Trebuchet MS"/>
                <a:cs typeface="Trebuchet MS"/>
              </a:rPr>
              <a:t>–</a:t>
            </a:r>
            <a:r>
              <a:rPr dirty="0" spc="-300" b="0">
                <a:latin typeface="Trebuchet MS"/>
                <a:cs typeface="Trebuchet MS"/>
              </a:rPr>
              <a:t> </a:t>
            </a:r>
            <a:r>
              <a:rPr dirty="0" spc="180" b="0">
                <a:latin typeface="Trebuchet MS"/>
                <a:cs typeface="Trebuchet MS"/>
              </a:rPr>
              <a:t>2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30639" rIns="0" bIns="0" rtlCol="0" vert="horz">
            <a:spAutoFit/>
          </a:bodyPr>
          <a:lstStyle/>
          <a:p>
            <a:pPr marL="473709">
              <a:lnSpc>
                <a:spcPct val="100000"/>
              </a:lnSpc>
              <a:spcBef>
                <a:spcPts val="100"/>
              </a:spcBef>
            </a:pPr>
            <a:r>
              <a:rPr dirty="0" spc="170"/>
              <a:t>Human</a:t>
            </a:r>
            <a:r>
              <a:rPr dirty="0" spc="-220"/>
              <a:t> </a:t>
            </a:r>
            <a:r>
              <a:rPr dirty="0" spc="-10"/>
              <a:t>metrics</a:t>
            </a:r>
            <a:r>
              <a:rPr dirty="0" spc="-215"/>
              <a:t> </a:t>
            </a:r>
            <a:r>
              <a:rPr dirty="0" b="1">
                <a:latin typeface="Trebuchet MS"/>
                <a:cs typeface="Trebuchet MS"/>
              </a:rPr>
              <a:t>&gt;</a:t>
            </a:r>
            <a:r>
              <a:rPr dirty="0" spc="-220" b="1">
                <a:latin typeface="Trebuchet MS"/>
                <a:cs typeface="Trebuchet MS"/>
              </a:rPr>
              <a:t> </a:t>
            </a:r>
            <a:r>
              <a:rPr dirty="0" spc="80"/>
              <a:t>Automated</a:t>
            </a:r>
            <a:r>
              <a:rPr dirty="0" spc="-215"/>
              <a:t> </a:t>
            </a:r>
            <a:r>
              <a:rPr dirty="0" spc="-10"/>
              <a:t>metrics</a:t>
            </a:r>
          </a:p>
          <a:p>
            <a:pPr algn="ctr" marL="205740" marR="894715">
              <a:lnSpc>
                <a:spcPct val="100000"/>
              </a:lnSpc>
              <a:spcBef>
                <a:spcPts val="3959"/>
              </a:spcBef>
            </a:pPr>
            <a:r>
              <a:rPr dirty="0" sz="1800" spc="-10"/>
              <a:t>(For</a:t>
            </a:r>
            <a:r>
              <a:rPr dirty="0" sz="1800" spc="-105"/>
              <a:t> </a:t>
            </a:r>
            <a:r>
              <a:rPr dirty="0" sz="1800" spc="-10"/>
              <a:t>accuracy)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81978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Onboarding</a:t>
            </a:r>
            <a:r>
              <a:rPr dirty="0" spc="-310"/>
              <a:t> </a:t>
            </a:r>
            <a:r>
              <a:rPr dirty="0"/>
              <a:t>model</a:t>
            </a:r>
            <a:r>
              <a:rPr dirty="0" spc="665"/>
              <a:t> </a:t>
            </a:r>
            <a:r>
              <a:rPr dirty="0" spc="525"/>
              <a:t>–</a:t>
            </a:r>
            <a:r>
              <a:rPr dirty="0" spc="-320"/>
              <a:t> </a:t>
            </a:r>
            <a:r>
              <a:rPr dirty="0" spc="-50"/>
              <a:t>Chatbot</a:t>
            </a:r>
            <a:r>
              <a:rPr dirty="0" spc="-320"/>
              <a:t> </a:t>
            </a:r>
            <a:r>
              <a:rPr dirty="0" spc="-30"/>
              <a:t>arena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4502" y="1451059"/>
            <a:ext cx="9482994" cy="439859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81978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Onboarding</a:t>
            </a:r>
            <a:r>
              <a:rPr dirty="0" spc="-310"/>
              <a:t> </a:t>
            </a:r>
            <a:r>
              <a:rPr dirty="0"/>
              <a:t>model</a:t>
            </a:r>
            <a:r>
              <a:rPr dirty="0" spc="665"/>
              <a:t> </a:t>
            </a:r>
            <a:r>
              <a:rPr dirty="0" spc="525"/>
              <a:t>–</a:t>
            </a:r>
            <a:r>
              <a:rPr dirty="0" spc="-320"/>
              <a:t> </a:t>
            </a:r>
            <a:r>
              <a:rPr dirty="0" spc="-50"/>
              <a:t>Chatbot</a:t>
            </a:r>
            <a:r>
              <a:rPr dirty="0" spc="-320"/>
              <a:t> </a:t>
            </a:r>
            <a:r>
              <a:rPr dirty="0" spc="-30"/>
              <a:t>arena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078640"/>
            <a:ext cx="8914354" cy="577935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81978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Onboarding</a:t>
            </a:r>
            <a:r>
              <a:rPr dirty="0" spc="-310"/>
              <a:t> </a:t>
            </a:r>
            <a:r>
              <a:rPr dirty="0"/>
              <a:t>model</a:t>
            </a:r>
            <a:r>
              <a:rPr dirty="0" spc="665"/>
              <a:t> </a:t>
            </a:r>
            <a:r>
              <a:rPr dirty="0" spc="525"/>
              <a:t>–</a:t>
            </a:r>
            <a:r>
              <a:rPr dirty="0" spc="-320"/>
              <a:t> </a:t>
            </a:r>
            <a:r>
              <a:rPr dirty="0" spc="-50"/>
              <a:t>Chatbot</a:t>
            </a:r>
            <a:r>
              <a:rPr dirty="0" spc="-320"/>
              <a:t> </a:t>
            </a:r>
            <a:r>
              <a:rPr dirty="0" spc="-30"/>
              <a:t>arena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679612" y="1000760"/>
            <a:ext cx="4832985" cy="5577840"/>
            <a:chOff x="3679612" y="1000760"/>
            <a:chExt cx="4832985" cy="55778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5012" y="1026160"/>
              <a:ext cx="4781974" cy="552703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692312" y="1013460"/>
              <a:ext cx="4807585" cy="5552440"/>
            </a:xfrm>
            <a:custGeom>
              <a:avLst/>
              <a:gdLst/>
              <a:ahLst/>
              <a:cxnLst/>
              <a:rect l="l" t="t" r="r" b="b"/>
              <a:pathLst>
                <a:path w="4807584" h="5552440">
                  <a:moveTo>
                    <a:pt x="0" y="0"/>
                  </a:moveTo>
                  <a:lnTo>
                    <a:pt x="4807374" y="0"/>
                  </a:lnTo>
                  <a:lnTo>
                    <a:pt x="4807374" y="5552440"/>
                  </a:lnTo>
                  <a:lnTo>
                    <a:pt x="0" y="555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Trebuchet MS"/>
                <a:cs typeface="Trebuchet MS"/>
              </a:rPr>
              <a:t>Working</a:t>
            </a:r>
            <a:r>
              <a:rPr dirty="0" spc="-300" b="0">
                <a:latin typeface="Trebuchet MS"/>
                <a:cs typeface="Trebuchet MS"/>
              </a:rPr>
              <a:t> </a:t>
            </a:r>
            <a:r>
              <a:rPr dirty="0" spc="-50" b="0">
                <a:latin typeface="Trebuchet MS"/>
                <a:cs typeface="Trebuchet MS"/>
              </a:rPr>
              <a:t>backwords</a:t>
            </a:r>
            <a:r>
              <a:rPr dirty="0" spc="-305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from</a:t>
            </a:r>
            <a:r>
              <a:rPr dirty="0" spc="-300" b="0">
                <a:latin typeface="Trebuchet MS"/>
                <a:cs typeface="Trebuchet MS"/>
              </a:rPr>
              <a:t> </a:t>
            </a:r>
            <a:r>
              <a:rPr dirty="0" spc="-90" b="0">
                <a:latin typeface="Trebuchet MS"/>
                <a:cs typeface="Trebuchet MS"/>
              </a:rPr>
              <a:t>success</a:t>
            </a:r>
            <a:r>
              <a:rPr dirty="0" spc="-290" b="0">
                <a:latin typeface="Trebuchet MS"/>
                <a:cs typeface="Trebuchet MS"/>
              </a:rPr>
              <a:t> </a:t>
            </a:r>
            <a:r>
              <a:rPr dirty="0" spc="525" b="0">
                <a:latin typeface="Trebuchet MS"/>
                <a:cs typeface="Trebuchet MS"/>
              </a:rPr>
              <a:t>–</a:t>
            </a:r>
            <a:r>
              <a:rPr dirty="0" spc="-300" b="0">
                <a:latin typeface="Trebuchet MS"/>
                <a:cs typeface="Trebuchet MS"/>
              </a:rPr>
              <a:t> </a:t>
            </a:r>
            <a:r>
              <a:rPr dirty="0" spc="180" b="0">
                <a:latin typeface="Trebuchet MS"/>
                <a:cs typeface="Trebuchet MS"/>
              </a:rPr>
              <a:t>1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024475" y="2949955"/>
            <a:ext cx="7279640" cy="159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1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54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4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54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400" b="1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dirty="0" sz="5400" spc="-1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400">
                <a:solidFill>
                  <a:srgbClr val="FFFFFF"/>
                </a:solidFill>
                <a:latin typeface="Trebuchet MS"/>
                <a:cs typeface="Trebuchet MS"/>
              </a:rPr>
              <a:t>public</a:t>
            </a:r>
            <a:r>
              <a:rPr dirty="0" sz="54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400" spc="-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5400">
              <a:latin typeface="Trebuchet MS"/>
              <a:cs typeface="Trebuchet MS"/>
            </a:endParaRPr>
          </a:p>
          <a:p>
            <a:pPr algn="ctr" marL="166370">
              <a:lnSpc>
                <a:spcPct val="100000"/>
              </a:lnSpc>
              <a:spcBef>
                <a:spcPts val="3695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(For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accuracy)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Application</a:t>
            </a:r>
            <a:r>
              <a:rPr dirty="0" spc="-310"/>
              <a:t> </a:t>
            </a:r>
            <a:r>
              <a:rPr dirty="0" spc="-60"/>
              <a:t>Development</a:t>
            </a:r>
            <a:r>
              <a:rPr dirty="0" spc="-305"/>
              <a:t> </a:t>
            </a:r>
            <a:r>
              <a:rPr dirty="0" spc="525"/>
              <a:t>–</a:t>
            </a:r>
            <a:r>
              <a:rPr dirty="0" spc="-310"/>
              <a:t> </a:t>
            </a:r>
            <a:r>
              <a:rPr dirty="0" spc="-20"/>
              <a:t>Prompt</a:t>
            </a:r>
            <a:r>
              <a:rPr dirty="0" spc="-310"/>
              <a:t> </a:t>
            </a:r>
            <a:r>
              <a:rPr dirty="0" spc="-10"/>
              <a:t>Playground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276350"/>
            <a:ext cx="11887200" cy="543274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01539" y="6478892"/>
            <a:ext cx="2822575" cy="10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9"/>
              </a:lnSpc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Application</a:t>
            </a:r>
            <a:r>
              <a:rPr dirty="0" spc="-285"/>
              <a:t> </a:t>
            </a:r>
            <a:r>
              <a:rPr dirty="0" spc="-20"/>
              <a:t>Development–</a:t>
            </a:r>
            <a:r>
              <a:rPr dirty="0" spc="-285"/>
              <a:t> </a:t>
            </a:r>
            <a:r>
              <a:rPr dirty="0" spc="-10"/>
              <a:t>Playground++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45719" y="839470"/>
            <a:ext cx="12100560" cy="6018530"/>
            <a:chOff x="45719" y="839470"/>
            <a:chExt cx="12100560" cy="601853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" y="1326508"/>
              <a:ext cx="12100560" cy="553149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02080" y="1016129"/>
              <a:ext cx="925194" cy="559435"/>
            </a:xfrm>
            <a:custGeom>
              <a:avLst/>
              <a:gdLst/>
              <a:ahLst/>
              <a:cxnLst/>
              <a:rect l="l" t="t" r="r" b="b"/>
              <a:pathLst>
                <a:path w="925194" h="559435">
                  <a:moveTo>
                    <a:pt x="229066" y="212859"/>
                  </a:moveTo>
                  <a:lnTo>
                    <a:pt x="0" y="559298"/>
                  </a:lnTo>
                  <a:lnTo>
                    <a:pt x="414591" y="534688"/>
                  </a:lnTo>
                  <a:lnTo>
                    <a:pt x="375082" y="466153"/>
                  </a:lnTo>
                  <a:lnTo>
                    <a:pt x="275803" y="466153"/>
                  </a:lnTo>
                  <a:lnTo>
                    <a:pt x="252127" y="464486"/>
                  </a:lnTo>
                  <a:lnTo>
                    <a:pt x="230803" y="454064"/>
                  </a:lnTo>
                  <a:lnTo>
                    <a:pt x="214552" y="435616"/>
                  </a:lnTo>
                  <a:lnTo>
                    <a:pt x="206732" y="412307"/>
                  </a:lnTo>
                  <a:lnTo>
                    <a:pt x="208398" y="388631"/>
                  </a:lnTo>
                  <a:lnTo>
                    <a:pt x="218821" y="367307"/>
                  </a:lnTo>
                  <a:lnTo>
                    <a:pt x="237270" y="351056"/>
                  </a:lnTo>
                  <a:lnTo>
                    <a:pt x="290908" y="320136"/>
                  </a:lnTo>
                  <a:lnTo>
                    <a:pt x="229066" y="212859"/>
                  </a:lnTo>
                  <a:close/>
                </a:path>
                <a:path w="925194" h="559435">
                  <a:moveTo>
                    <a:pt x="290908" y="320136"/>
                  </a:moveTo>
                  <a:lnTo>
                    <a:pt x="237270" y="351056"/>
                  </a:lnTo>
                  <a:lnTo>
                    <a:pt x="218821" y="367307"/>
                  </a:lnTo>
                  <a:lnTo>
                    <a:pt x="208398" y="388631"/>
                  </a:lnTo>
                  <a:lnTo>
                    <a:pt x="206732" y="412307"/>
                  </a:lnTo>
                  <a:lnTo>
                    <a:pt x="214552" y="435616"/>
                  </a:lnTo>
                  <a:lnTo>
                    <a:pt x="230803" y="454064"/>
                  </a:lnTo>
                  <a:lnTo>
                    <a:pt x="252127" y="464486"/>
                  </a:lnTo>
                  <a:lnTo>
                    <a:pt x="275803" y="466153"/>
                  </a:lnTo>
                  <a:lnTo>
                    <a:pt x="299111" y="458332"/>
                  </a:lnTo>
                  <a:lnTo>
                    <a:pt x="352749" y="427411"/>
                  </a:lnTo>
                  <a:lnTo>
                    <a:pt x="290908" y="320136"/>
                  </a:lnTo>
                  <a:close/>
                </a:path>
                <a:path w="925194" h="559435">
                  <a:moveTo>
                    <a:pt x="352749" y="427411"/>
                  </a:moveTo>
                  <a:lnTo>
                    <a:pt x="299111" y="458332"/>
                  </a:lnTo>
                  <a:lnTo>
                    <a:pt x="275803" y="466153"/>
                  </a:lnTo>
                  <a:lnTo>
                    <a:pt x="375082" y="466153"/>
                  </a:lnTo>
                  <a:lnTo>
                    <a:pt x="352749" y="427411"/>
                  </a:lnTo>
                  <a:close/>
                </a:path>
                <a:path w="925194" h="559435">
                  <a:moveTo>
                    <a:pt x="855987" y="0"/>
                  </a:moveTo>
                  <a:lnTo>
                    <a:pt x="832679" y="7820"/>
                  </a:lnTo>
                  <a:lnTo>
                    <a:pt x="290908" y="320136"/>
                  </a:lnTo>
                  <a:lnTo>
                    <a:pt x="352749" y="427411"/>
                  </a:lnTo>
                  <a:lnTo>
                    <a:pt x="894520" y="115097"/>
                  </a:lnTo>
                  <a:lnTo>
                    <a:pt x="912969" y="98846"/>
                  </a:lnTo>
                  <a:lnTo>
                    <a:pt x="923392" y="77523"/>
                  </a:lnTo>
                  <a:lnTo>
                    <a:pt x="925058" y="53846"/>
                  </a:lnTo>
                  <a:lnTo>
                    <a:pt x="917238" y="30538"/>
                  </a:lnTo>
                  <a:lnTo>
                    <a:pt x="900987" y="12089"/>
                  </a:lnTo>
                  <a:lnTo>
                    <a:pt x="879663" y="1666"/>
                  </a:lnTo>
                  <a:lnTo>
                    <a:pt x="85598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65680" y="872807"/>
              <a:ext cx="9707880" cy="638175"/>
            </a:xfrm>
            <a:custGeom>
              <a:avLst/>
              <a:gdLst/>
              <a:ahLst/>
              <a:cxnLst/>
              <a:rect l="l" t="t" r="r" b="b"/>
              <a:pathLst>
                <a:path w="9707880" h="638175">
                  <a:moveTo>
                    <a:pt x="0" y="638172"/>
                  </a:moveTo>
                  <a:lnTo>
                    <a:pt x="1404" y="565008"/>
                  </a:lnTo>
                  <a:lnTo>
                    <a:pt x="5405" y="497846"/>
                  </a:lnTo>
                  <a:lnTo>
                    <a:pt x="11682" y="438600"/>
                  </a:lnTo>
                  <a:lnTo>
                    <a:pt x="19918" y="389185"/>
                  </a:lnTo>
                  <a:lnTo>
                    <a:pt x="29792" y="351518"/>
                  </a:lnTo>
                  <a:lnTo>
                    <a:pt x="53178" y="319086"/>
                  </a:lnTo>
                  <a:lnTo>
                    <a:pt x="4800762" y="319086"/>
                  </a:lnTo>
                  <a:lnTo>
                    <a:pt x="4812955" y="310658"/>
                  </a:lnTo>
                  <a:lnTo>
                    <a:pt x="4834022" y="248986"/>
                  </a:lnTo>
                  <a:lnTo>
                    <a:pt x="4842258" y="199572"/>
                  </a:lnTo>
                  <a:lnTo>
                    <a:pt x="4848535" y="140325"/>
                  </a:lnTo>
                  <a:lnTo>
                    <a:pt x="4852536" y="73163"/>
                  </a:lnTo>
                  <a:lnTo>
                    <a:pt x="4853941" y="0"/>
                  </a:lnTo>
                  <a:lnTo>
                    <a:pt x="4855345" y="73163"/>
                  </a:lnTo>
                  <a:lnTo>
                    <a:pt x="4859346" y="140325"/>
                  </a:lnTo>
                  <a:lnTo>
                    <a:pt x="4865623" y="199572"/>
                  </a:lnTo>
                  <a:lnTo>
                    <a:pt x="4873859" y="248986"/>
                  </a:lnTo>
                  <a:lnTo>
                    <a:pt x="4883733" y="286653"/>
                  </a:lnTo>
                  <a:lnTo>
                    <a:pt x="4907120" y="319086"/>
                  </a:lnTo>
                  <a:lnTo>
                    <a:pt x="9654704" y="319086"/>
                  </a:lnTo>
                  <a:lnTo>
                    <a:pt x="9666897" y="327513"/>
                  </a:lnTo>
                  <a:lnTo>
                    <a:pt x="9687964" y="389185"/>
                  </a:lnTo>
                  <a:lnTo>
                    <a:pt x="9696200" y="438600"/>
                  </a:lnTo>
                  <a:lnTo>
                    <a:pt x="9702477" y="497846"/>
                  </a:lnTo>
                  <a:lnTo>
                    <a:pt x="9706478" y="565008"/>
                  </a:lnTo>
                  <a:lnTo>
                    <a:pt x="9707883" y="638172"/>
                  </a:lnTo>
                </a:path>
              </a:pathLst>
            </a:custGeom>
            <a:ln w="666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2939" y="4006697"/>
              <a:ext cx="4097020" cy="1318260"/>
            </a:xfrm>
            <a:custGeom>
              <a:avLst/>
              <a:gdLst/>
              <a:ahLst/>
              <a:cxnLst/>
              <a:rect l="l" t="t" r="r" b="b"/>
              <a:pathLst>
                <a:path w="4097020" h="1318260">
                  <a:moveTo>
                    <a:pt x="416547" y="1258150"/>
                  </a:moveTo>
                  <a:lnTo>
                    <a:pt x="412419" y="1233919"/>
                  </a:lnTo>
                  <a:lnTo>
                    <a:pt x="231076" y="763460"/>
                  </a:lnTo>
                  <a:lnTo>
                    <a:pt x="346608" y="718921"/>
                  </a:lnTo>
                  <a:lnTo>
                    <a:pt x="288632" y="666064"/>
                  </a:lnTo>
                  <a:lnTo>
                    <a:pt x="39700" y="439115"/>
                  </a:lnTo>
                  <a:lnTo>
                    <a:pt x="0" y="852525"/>
                  </a:lnTo>
                  <a:lnTo>
                    <a:pt x="115531" y="807986"/>
                  </a:lnTo>
                  <a:lnTo>
                    <a:pt x="296887" y="1278458"/>
                  </a:lnTo>
                  <a:lnTo>
                    <a:pt x="310095" y="1299197"/>
                  </a:lnTo>
                  <a:lnTo>
                    <a:pt x="329552" y="1312786"/>
                  </a:lnTo>
                  <a:lnTo>
                    <a:pt x="352691" y="1318082"/>
                  </a:lnTo>
                  <a:lnTo>
                    <a:pt x="376923" y="1313954"/>
                  </a:lnTo>
                  <a:lnTo>
                    <a:pt x="397662" y="1300746"/>
                  </a:lnTo>
                  <a:lnTo>
                    <a:pt x="411251" y="1281290"/>
                  </a:lnTo>
                  <a:lnTo>
                    <a:pt x="416547" y="1258150"/>
                  </a:lnTo>
                  <a:close/>
                </a:path>
                <a:path w="4097020" h="1318260">
                  <a:moveTo>
                    <a:pt x="2864180" y="0"/>
                  </a:moveTo>
                  <a:lnTo>
                    <a:pt x="2450185" y="33312"/>
                  </a:lnTo>
                  <a:lnTo>
                    <a:pt x="2514269" y="139268"/>
                  </a:lnTo>
                  <a:lnTo>
                    <a:pt x="1897418" y="512330"/>
                  </a:lnTo>
                  <a:lnTo>
                    <a:pt x="1879307" y="528967"/>
                  </a:lnTo>
                  <a:lnTo>
                    <a:pt x="1869338" y="550506"/>
                  </a:lnTo>
                  <a:lnTo>
                    <a:pt x="1868170" y="574205"/>
                  </a:lnTo>
                  <a:lnTo>
                    <a:pt x="1876475" y="597344"/>
                  </a:lnTo>
                  <a:lnTo>
                    <a:pt x="1893112" y="615454"/>
                  </a:lnTo>
                  <a:lnTo>
                    <a:pt x="1914652" y="625424"/>
                  </a:lnTo>
                  <a:lnTo>
                    <a:pt x="1938350" y="626592"/>
                  </a:lnTo>
                  <a:lnTo>
                    <a:pt x="1961489" y="618286"/>
                  </a:lnTo>
                  <a:lnTo>
                    <a:pt x="2578354" y="245211"/>
                  </a:lnTo>
                  <a:lnTo>
                    <a:pt x="2642425" y="351167"/>
                  </a:lnTo>
                  <a:lnTo>
                    <a:pt x="2801709" y="98920"/>
                  </a:lnTo>
                  <a:lnTo>
                    <a:pt x="2864180" y="0"/>
                  </a:lnTo>
                  <a:close/>
                </a:path>
                <a:path w="4097020" h="1318260">
                  <a:moveTo>
                    <a:pt x="4096397" y="461086"/>
                  </a:moveTo>
                  <a:lnTo>
                    <a:pt x="4034485" y="337261"/>
                  </a:lnTo>
                  <a:lnTo>
                    <a:pt x="3910660" y="89611"/>
                  </a:lnTo>
                  <a:lnTo>
                    <a:pt x="3724922" y="461086"/>
                  </a:lnTo>
                  <a:lnTo>
                    <a:pt x="3848747" y="461086"/>
                  </a:lnTo>
                  <a:lnTo>
                    <a:pt x="3848747" y="1041006"/>
                  </a:lnTo>
                  <a:lnTo>
                    <a:pt x="3853611" y="1065098"/>
                  </a:lnTo>
                  <a:lnTo>
                    <a:pt x="3866870" y="1084783"/>
                  </a:lnTo>
                  <a:lnTo>
                    <a:pt x="3886555" y="1098054"/>
                  </a:lnTo>
                  <a:lnTo>
                    <a:pt x="3910660" y="1102918"/>
                  </a:lnTo>
                  <a:lnTo>
                    <a:pt x="3934752" y="1098054"/>
                  </a:lnTo>
                  <a:lnTo>
                    <a:pt x="3954437" y="1084783"/>
                  </a:lnTo>
                  <a:lnTo>
                    <a:pt x="3967696" y="1065098"/>
                  </a:lnTo>
                  <a:lnTo>
                    <a:pt x="3972572" y="1041006"/>
                  </a:lnTo>
                  <a:lnTo>
                    <a:pt x="3972572" y="461086"/>
                  </a:lnTo>
                  <a:lnTo>
                    <a:pt x="4096397" y="461086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148873" y="5281676"/>
            <a:ext cx="507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B050"/>
                </a:solidFill>
                <a:latin typeface="Trebuchet MS"/>
                <a:cs typeface="Trebuchet MS"/>
              </a:rPr>
              <a:t>Chat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49427"/>
            <a:ext cx="105994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40"/>
              <a:t>Create</a:t>
            </a:r>
            <a:r>
              <a:rPr dirty="0" sz="3600" spc="-310"/>
              <a:t> </a:t>
            </a:r>
            <a:r>
              <a:rPr dirty="0" sz="3600" spc="-155"/>
              <a:t>preference</a:t>
            </a:r>
            <a:r>
              <a:rPr dirty="0" sz="3600" spc="-305"/>
              <a:t> </a:t>
            </a:r>
            <a:r>
              <a:rPr dirty="0" sz="3600" spc="-45"/>
              <a:t>data</a:t>
            </a:r>
            <a:r>
              <a:rPr dirty="0" sz="3600" spc="-315"/>
              <a:t> </a:t>
            </a:r>
            <a:r>
              <a:rPr dirty="0" sz="3600" spc="185"/>
              <a:t>w/</a:t>
            </a:r>
            <a:r>
              <a:rPr dirty="0" sz="3600" spc="-310"/>
              <a:t> </a:t>
            </a:r>
            <a:r>
              <a:rPr dirty="0" sz="3600"/>
              <a:t>SageMaker</a:t>
            </a:r>
            <a:r>
              <a:rPr dirty="0" sz="3600" spc="-305"/>
              <a:t> </a:t>
            </a:r>
            <a:r>
              <a:rPr dirty="0" sz="3600" spc="-40"/>
              <a:t>Ground</a:t>
            </a:r>
            <a:r>
              <a:rPr dirty="0" sz="3600" spc="-320"/>
              <a:t> </a:t>
            </a:r>
            <a:r>
              <a:rPr dirty="0" sz="3600" spc="-10"/>
              <a:t>Truth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288" y="942975"/>
            <a:ext cx="9667421" cy="5756478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2100" y="1454403"/>
            <a:ext cx="9043035" cy="1976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SzPct val="89285"/>
              <a:buChar char="-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Evaluate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2640"/>
              </a:spcBef>
              <a:buSzPct val="89285"/>
              <a:buChar char="-"/>
              <a:tabLst>
                <a:tab pos="469265" algn="l"/>
                <a:tab pos="469900" algn="l"/>
              </a:tabLst>
            </a:pP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Repeatable,</a:t>
            </a:r>
            <a:r>
              <a:rPr dirty="0" sz="2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cheap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2640"/>
              </a:spcBef>
              <a:buSzPct val="89285"/>
              <a:buChar char="-"/>
              <a:tabLst>
                <a:tab pos="469265" algn="l"/>
                <a:tab pos="469900" algn="l"/>
              </a:tabLst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Many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accuracy,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toxicity,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robustness,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Automated</a:t>
            </a:r>
            <a:r>
              <a:rPr dirty="0" spc="-300"/>
              <a:t> </a:t>
            </a:r>
            <a:r>
              <a:rPr dirty="0" spc="-30"/>
              <a:t>Evaluation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Evaluation</a:t>
            </a:r>
            <a:r>
              <a:rPr dirty="0" spc="-300"/>
              <a:t> </a:t>
            </a:r>
            <a:r>
              <a:rPr dirty="0" spc="-40"/>
              <a:t>methods</a:t>
            </a:r>
            <a:r>
              <a:rPr dirty="0" spc="-305"/>
              <a:t> </a:t>
            </a:r>
            <a:r>
              <a:rPr dirty="0" spc="-10"/>
              <a:t>breakdown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35956" y="1489928"/>
          <a:ext cx="10920095" cy="442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800"/>
                <a:gridCol w="4321175"/>
                <a:gridCol w="5010784"/>
              </a:tblGrid>
              <a:tr h="49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spc="5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Human</a:t>
                      </a:r>
                      <a:r>
                        <a:rPr dirty="0" sz="2400" spc="-7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evaluation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Automated</a:t>
                      </a:r>
                      <a:r>
                        <a:rPr dirty="0" sz="2400" spc="15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Evaluation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</a:tr>
              <a:tr h="1228090">
                <a:tc>
                  <a:txBody>
                    <a:bodyPr/>
                    <a:lstStyle/>
                    <a:p>
                      <a:pPr marL="91440" marR="584835">
                        <a:lnSpc>
                          <a:spcPct val="100800"/>
                        </a:lnSpc>
                        <a:spcBef>
                          <a:spcPts val="135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Public </a:t>
                      </a:r>
                      <a:r>
                        <a:rPr dirty="0" sz="2400" spc="-2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289560" indent="-198755">
                        <a:lnSpc>
                          <a:spcPct val="100000"/>
                        </a:lnSpc>
                        <a:spcBef>
                          <a:spcPts val="160"/>
                        </a:spcBef>
                        <a:buChar char="-"/>
                        <a:tabLst>
                          <a:tab pos="290195" algn="l"/>
                        </a:tabLst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Chatbot</a:t>
                      </a:r>
                      <a:r>
                        <a:rPr dirty="0" sz="24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arena</a:t>
                      </a:r>
                      <a:r>
                        <a:rPr dirty="0" sz="24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leaderboard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289560" indent="-198755">
                        <a:lnSpc>
                          <a:spcPct val="100000"/>
                        </a:lnSpc>
                        <a:spcBef>
                          <a:spcPts val="25"/>
                        </a:spcBef>
                        <a:buChar char="-"/>
                        <a:tabLst>
                          <a:tab pos="290195" algn="l"/>
                        </a:tabLst>
                      </a:pPr>
                      <a:r>
                        <a:rPr dirty="0" sz="2400" spc="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Ask</a:t>
                      </a:r>
                      <a:r>
                        <a:rPr dirty="0" sz="2400" spc="-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24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friend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Leaderboards: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114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HELM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HF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91440">
                        <a:lnSpc>
                          <a:spcPts val="2855"/>
                        </a:lnSpc>
                        <a:spcBef>
                          <a:spcPts val="160"/>
                        </a:spcBef>
                      </a:pPr>
                      <a:r>
                        <a:rPr dirty="0" sz="2400" spc="-2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Your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55"/>
                        </a:lnSpc>
                        <a:spcBef>
                          <a:spcPts val="16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1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LLM</a:t>
                      </a:r>
                      <a:r>
                        <a:rPr dirty="0" sz="24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Playground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55"/>
                        </a:lnSpc>
                        <a:spcBef>
                          <a:spcPts val="16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Automated</a:t>
                      </a:r>
                      <a:r>
                        <a:rPr dirty="0" sz="2400" spc="2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Evaluation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91440">
                        <a:lnSpc>
                          <a:spcPts val="2805"/>
                        </a:lnSpc>
                      </a:pPr>
                      <a:r>
                        <a:rPr dirty="0" sz="2400" spc="-2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05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r>
                        <a:rPr dirty="0" sz="24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Ground</a:t>
                      </a:r>
                      <a:r>
                        <a:rPr dirty="0" sz="24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Truth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05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Bedrock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90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r>
                        <a:rPr dirty="0" sz="2400" spc="-7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Studio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90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Python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based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55"/>
                        </a:lnSpc>
                        <a:tabLst>
                          <a:tab pos="607060" algn="l"/>
                        </a:tabLst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	</a:t>
                      </a:r>
                      <a:r>
                        <a:rPr dirty="0" sz="24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FMEval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55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----</a:t>
                      </a:r>
                      <a:r>
                        <a:rPr dirty="0" sz="2400" spc="-7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FM-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Leaderboarder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30"/>
                        </a:lnSpc>
                        <a:tabLst>
                          <a:tab pos="607060" algn="l"/>
                        </a:tabLst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	</a:t>
                      </a:r>
                      <a:r>
                        <a:rPr dirty="0" sz="2400" spc="8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RAGAS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Amazon</a:t>
            </a:r>
            <a:r>
              <a:rPr dirty="0" spc="-330"/>
              <a:t> </a:t>
            </a:r>
            <a:r>
              <a:rPr dirty="0" spc="-85"/>
              <a:t>Bedrock</a:t>
            </a:r>
            <a:r>
              <a:rPr dirty="0" spc="-340"/>
              <a:t> </a:t>
            </a:r>
            <a:r>
              <a:rPr dirty="0" spc="130"/>
              <a:t>-</a:t>
            </a:r>
            <a:r>
              <a:rPr dirty="0" spc="-330"/>
              <a:t> </a:t>
            </a:r>
            <a:r>
              <a:rPr dirty="0" spc="-10"/>
              <a:t>Terminology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5</a:t>
            </a:fld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33398" y="1314196"/>
            <a:ext cx="10912475" cy="320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baseline="23391" sz="2850" spc="7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baseline="23391" sz="2850" spc="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Party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Amazon’s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Titan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text,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embedding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Trebuchet MS"/>
              <a:cs typeface="Trebuchet MS"/>
            </a:endParaRPr>
          </a:p>
          <a:p>
            <a:pPr marL="76200">
              <a:lnSpc>
                <a:spcPct val="100000"/>
              </a:lnSpc>
            </a:pP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baseline="23391" sz="2850" spc="75">
                <a:solidFill>
                  <a:srgbClr val="FFFFFF"/>
                </a:solidFill>
                <a:latin typeface="Trebuchet MS"/>
                <a:cs typeface="Trebuchet MS"/>
              </a:rPr>
              <a:t>rd</a:t>
            </a:r>
            <a:r>
              <a:rPr dirty="0" baseline="23391" sz="2850" spc="217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party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providers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FM,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marketplace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subscription</a:t>
            </a:r>
            <a:endParaRPr sz="2800">
              <a:latin typeface="Trebuchet MS"/>
              <a:cs typeface="Trebuchet MS"/>
            </a:endParaRPr>
          </a:p>
          <a:p>
            <a:pPr marL="76200" marR="409575">
              <a:lnSpc>
                <a:spcPct val="214299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prompts,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responses,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r>
              <a:rPr dirty="0" sz="2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dirty="0" sz="2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tune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models,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72866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Evaluation</a:t>
            </a:r>
            <a:r>
              <a:rPr dirty="0" spc="-300"/>
              <a:t> </a:t>
            </a:r>
            <a:r>
              <a:rPr dirty="0" spc="-40"/>
              <a:t>methods</a:t>
            </a:r>
            <a:r>
              <a:rPr dirty="0" spc="-305"/>
              <a:t> </a:t>
            </a:r>
            <a:r>
              <a:rPr dirty="0" spc="-10"/>
              <a:t>breakdown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35956" y="1489928"/>
          <a:ext cx="10920095" cy="442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800"/>
                <a:gridCol w="4321175"/>
                <a:gridCol w="5010784"/>
              </a:tblGrid>
              <a:tr h="49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spc="5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Human</a:t>
                      </a:r>
                      <a:r>
                        <a:rPr dirty="0" sz="2400" spc="-7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evaluation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Automated</a:t>
                      </a:r>
                      <a:r>
                        <a:rPr dirty="0" sz="2400" spc="15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Evaluation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228090">
                <a:tc>
                  <a:txBody>
                    <a:bodyPr/>
                    <a:lstStyle/>
                    <a:p>
                      <a:pPr marL="91440" marR="584835">
                        <a:lnSpc>
                          <a:spcPct val="100800"/>
                        </a:lnSpc>
                        <a:spcBef>
                          <a:spcPts val="135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Public </a:t>
                      </a:r>
                      <a:r>
                        <a:rPr dirty="0" sz="2400" spc="-2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9560" indent="-198755">
                        <a:lnSpc>
                          <a:spcPct val="100000"/>
                        </a:lnSpc>
                        <a:spcBef>
                          <a:spcPts val="160"/>
                        </a:spcBef>
                        <a:buChar char="-"/>
                        <a:tabLst>
                          <a:tab pos="290195" algn="l"/>
                        </a:tabLst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Chatbot</a:t>
                      </a:r>
                      <a:r>
                        <a:rPr dirty="0" sz="24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arena</a:t>
                      </a:r>
                      <a:r>
                        <a:rPr dirty="0" sz="24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leaderboard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289560" indent="-198755">
                        <a:lnSpc>
                          <a:spcPct val="100000"/>
                        </a:lnSpc>
                        <a:spcBef>
                          <a:spcPts val="25"/>
                        </a:spcBef>
                        <a:buChar char="-"/>
                        <a:tabLst>
                          <a:tab pos="290195" algn="l"/>
                        </a:tabLst>
                      </a:pPr>
                      <a:r>
                        <a:rPr dirty="0" sz="2400" spc="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Ask</a:t>
                      </a:r>
                      <a:r>
                        <a:rPr dirty="0" sz="2400" spc="-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24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friend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Leaderboards: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114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HELM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HF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91440">
                        <a:lnSpc>
                          <a:spcPts val="2855"/>
                        </a:lnSpc>
                        <a:spcBef>
                          <a:spcPts val="160"/>
                        </a:spcBef>
                      </a:pPr>
                      <a:r>
                        <a:rPr dirty="0" sz="2400" spc="-2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Your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55"/>
                        </a:lnSpc>
                        <a:spcBef>
                          <a:spcPts val="16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1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LLM</a:t>
                      </a:r>
                      <a:r>
                        <a:rPr dirty="0" sz="24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Playground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55"/>
                        </a:lnSpc>
                        <a:spcBef>
                          <a:spcPts val="16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Automated</a:t>
                      </a:r>
                      <a:r>
                        <a:rPr dirty="0" sz="2400" spc="2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Evaluation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91440">
                        <a:lnSpc>
                          <a:spcPts val="2805"/>
                        </a:lnSpc>
                      </a:pPr>
                      <a:r>
                        <a:rPr dirty="0" sz="2400" spc="-2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05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r>
                        <a:rPr dirty="0" sz="24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Ground</a:t>
                      </a:r>
                      <a:r>
                        <a:rPr dirty="0" sz="24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Truth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05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Bedrock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90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r>
                        <a:rPr dirty="0" sz="2400" spc="-7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Studio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729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20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Python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based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ts val="2805"/>
                        </a:lnSpc>
                        <a:spcBef>
                          <a:spcPts val="20"/>
                        </a:spcBef>
                        <a:tabLst>
                          <a:tab pos="607060" algn="l"/>
                        </a:tabLst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	</a:t>
                      </a:r>
                      <a:r>
                        <a:rPr dirty="0" sz="24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FMEval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55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----</a:t>
                      </a:r>
                      <a:r>
                        <a:rPr dirty="0" sz="2400" spc="-7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FM-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Leaderboarder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30"/>
                        </a:lnSpc>
                        <a:tabLst>
                          <a:tab pos="607060" algn="l"/>
                        </a:tabLst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	</a:t>
                      </a:r>
                      <a:r>
                        <a:rPr dirty="0" sz="2400" spc="8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RAGAS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0371" y="364743"/>
            <a:ext cx="406400" cy="4064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130434" y="352044"/>
            <a:ext cx="16294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5600C2"/>
                </a:solidFill>
                <a:latin typeface="Trebuchet MS"/>
                <a:cs typeface="Trebuchet MS"/>
              </a:rPr>
              <a:t>Accurate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6222" y="4527296"/>
            <a:ext cx="1066800" cy="3556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79879" y="4527296"/>
            <a:ext cx="711200" cy="3556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222" y="2759455"/>
            <a:ext cx="355600" cy="3556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9879" y="2756407"/>
            <a:ext cx="355600" cy="355600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72866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Evaluation</a:t>
            </a:r>
            <a:r>
              <a:rPr dirty="0" spc="-300"/>
              <a:t> </a:t>
            </a:r>
            <a:r>
              <a:rPr dirty="0" spc="-40"/>
              <a:t>methods</a:t>
            </a:r>
            <a:r>
              <a:rPr dirty="0" spc="-305"/>
              <a:t> </a:t>
            </a:r>
            <a:r>
              <a:rPr dirty="0" spc="-10"/>
              <a:t>breakdown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35956" y="1489928"/>
          <a:ext cx="10920095" cy="442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800"/>
                <a:gridCol w="4321175"/>
                <a:gridCol w="5010784"/>
              </a:tblGrid>
              <a:tr h="49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spc="5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Human</a:t>
                      </a:r>
                      <a:r>
                        <a:rPr dirty="0" sz="2400" spc="-7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evaluation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Automated</a:t>
                      </a:r>
                      <a:r>
                        <a:rPr dirty="0" sz="2400" spc="15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Evaluation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228090">
                <a:tc>
                  <a:txBody>
                    <a:bodyPr/>
                    <a:lstStyle/>
                    <a:p>
                      <a:pPr marL="91440" marR="584835">
                        <a:lnSpc>
                          <a:spcPct val="100800"/>
                        </a:lnSpc>
                        <a:spcBef>
                          <a:spcPts val="135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Public </a:t>
                      </a:r>
                      <a:r>
                        <a:rPr dirty="0" sz="2400" spc="-2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9560" indent="-198755">
                        <a:lnSpc>
                          <a:spcPct val="100000"/>
                        </a:lnSpc>
                        <a:spcBef>
                          <a:spcPts val="160"/>
                        </a:spcBef>
                        <a:buChar char="-"/>
                        <a:tabLst>
                          <a:tab pos="290195" algn="l"/>
                        </a:tabLst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Chatbot</a:t>
                      </a:r>
                      <a:r>
                        <a:rPr dirty="0" sz="24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arena</a:t>
                      </a:r>
                      <a:r>
                        <a:rPr dirty="0" sz="24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leaderboard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289560" indent="-198755">
                        <a:lnSpc>
                          <a:spcPct val="100000"/>
                        </a:lnSpc>
                        <a:spcBef>
                          <a:spcPts val="25"/>
                        </a:spcBef>
                        <a:buChar char="-"/>
                        <a:tabLst>
                          <a:tab pos="290195" algn="l"/>
                        </a:tabLst>
                      </a:pPr>
                      <a:r>
                        <a:rPr dirty="0" sz="2400" spc="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Ask</a:t>
                      </a:r>
                      <a:r>
                        <a:rPr dirty="0" sz="2400" spc="-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24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friend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Leaderboards: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114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HELM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HF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91440">
                        <a:lnSpc>
                          <a:spcPts val="2855"/>
                        </a:lnSpc>
                        <a:spcBef>
                          <a:spcPts val="160"/>
                        </a:spcBef>
                      </a:pPr>
                      <a:r>
                        <a:rPr dirty="0" sz="2400" spc="-2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Your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55"/>
                        </a:lnSpc>
                        <a:spcBef>
                          <a:spcPts val="16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1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LLM</a:t>
                      </a:r>
                      <a:r>
                        <a:rPr dirty="0" sz="24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Playground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55"/>
                        </a:lnSpc>
                        <a:spcBef>
                          <a:spcPts val="160"/>
                        </a:spcBef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Automated</a:t>
                      </a:r>
                      <a:r>
                        <a:rPr dirty="0" sz="2400" spc="2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Evaluation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91440">
                        <a:lnSpc>
                          <a:spcPts val="2805"/>
                        </a:lnSpc>
                      </a:pPr>
                      <a:r>
                        <a:rPr dirty="0" sz="2400" spc="-2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05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24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r>
                        <a:rPr dirty="0" sz="24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Ground</a:t>
                      </a:r>
                      <a:r>
                        <a:rPr dirty="0" sz="24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Truth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05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Bedrock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90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SageMaker</a:t>
                      </a:r>
                      <a:r>
                        <a:rPr dirty="0" sz="2400" spc="-7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Studio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729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20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Python</a:t>
                      </a:r>
                      <a:r>
                        <a:rPr dirty="0" sz="24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based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ts val="2805"/>
                        </a:lnSpc>
                        <a:spcBef>
                          <a:spcPts val="20"/>
                        </a:spcBef>
                        <a:tabLst>
                          <a:tab pos="607060" algn="l"/>
                        </a:tabLst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	</a:t>
                      </a:r>
                      <a:r>
                        <a:rPr dirty="0" sz="24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FMEval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362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755"/>
                        </a:lnSpc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----</a:t>
                      </a:r>
                      <a:r>
                        <a:rPr dirty="0" sz="2400" spc="-7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FM-</a:t>
                      </a:r>
                      <a:r>
                        <a:rPr dirty="0" sz="2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Leaderboarder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830"/>
                        </a:lnSpc>
                        <a:tabLst>
                          <a:tab pos="607060" algn="l"/>
                        </a:tabLst>
                      </a:pPr>
                      <a:r>
                        <a:rPr dirty="0" sz="24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	</a:t>
                      </a:r>
                      <a:r>
                        <a:rPr dirty="0" sz="2400" spc="8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RAGAS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9309" y="364743"/>
            <a:ext cx="406400" cy="4064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519371" y="352044"/>
            <a:ext cx="85216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>
                <a:solidFill>
                  <a:srgbClr val="5600C2"/>
                </a:solidFill>
                <a:latin typeface="Trebuchet MS"/>
                <a:cs typeface="Trebuchet MS"/>
              </a:rPr>
              <a:t>Easy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222" y="4527296"/>
            <a:ext cx="355600" cy="3556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79879" y="4527296"/>
            <a:ext cx="711200" cy="3556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6222" y="2759455"/>
            <a:ext cx="355600" cy="3556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5484" y="2759455"/>
            <a:ext cx="355600" cy="3556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4747" y="2759455"/>
            <a:ext cx="355600" cy="3556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9879" y="2747264"/>
            <a:ext cx="355600" cy="3556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29142" y="2747264"/>
            <a:ext cx="355600" cy="3556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78404" y="2747264"/>
            <a:ext cx="355600" cy="355600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6850" y="2991104"/>
            <a:ext cx="355600" cy="3556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6112" y="2991104"/>
            <a:ext cx="355600" cy="3556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92100" y="1454403"/>
            <a:ext cx="10464800" cy="2738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SzPct val="89285"/>
              <a:buChar char="-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A/B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KPI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2640"/>
              </a:spcBef>
              <a:buSzPct val="89285"/>
              <a:buChar char="-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Input/output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persistance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(embeddings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based)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2640"/>
              </a:spcBef>
              <a:buSzPct val="89285"/>
              <a:buChar char="-"/>
              <a:tabLst>
                <a:tab pos="469265" algn="l"/>
                <a:tab pos="469900" algn="l"/>
                <a:tab pos="4519295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feedback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2640"/>
              </a:spcBef>
              <a:buSzPct val="89285"/>
              <a:buChar char="-"/>
              <a:tabLst>
                <a:tab pos="469265" algn="l"/>
                <a:tab pos="469900" algn="l"/>
              </a:tabLst>
            </a:pP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Track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metric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Monitoring</a:t>
            </a:r>
            <a:r>
              <a:rPr dirty="0" spc="-315"/>
              <a:t> </a:t>
            </a:r>
            <a:r>
              <a:rPr dirty="0" spc="-35"/>
              <a:t>in</a:t>
            </a:r>
            <a:r>
              <a:rPr dirty="0" spc="-310"/>
              <a:t> </a:t>
            </a:r>
            <a:r>
              <a:rPr dirty="0" spc="-45"/>
              <a:t>production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LLM</a:t>
            </a:r>
            <a:r>
              <a:rPr dirty="0" spc="-330"/>
              <a:t> </a:t>
            </a:r>
            <a:r>
              <a:rPr dirty="0" spc="-60"/>
              <a:t>Evaluation</a:t>
            </a:r>
            <a:r>
              <a:rPr dirty="0" spc="-325"/>
              <a:t> </a:t>
            </a:r>
            <a:r>
              <a:rPr dirty="0" spc="-110"/>
              <a:t>Process</a:t>
            </a:r>
            <a:r>
              <a:rPr dirty="0" spc="-330"/>
              <a:t> </a:t>
            </a:r>
            <a:r>
              <a:rPr dirty="0" spc="525"/>
              <a:t>–</a:t>
            </a:r>
            <a:r>
              <a:rPr dirty="0" spc="-330"/>
              <a:t> </a:t>
            </a:r>
            <a:r>
              <a:rPr dirty="0" spc="-10"/>
              <a:t>inputs/outputs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80347" y="2230628"/>
            <a:ext cx="236982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Dataset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(optionally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w/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ground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truth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data)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80844" y="3849116"/>
            <a:ext cx="1909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600C2"/>
                </a:solidFill>
                <a:latin typeface="Trebuchet MS"/>
                <a:cs typeface="Trebuchet MS"/>
              </a:rPr>
              <a:t>Prompt</a:t>
            </a:r>
            <a:r>
              <a:rPr dirty="0" sz="1800" spc="175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600C2"/>
                </a:solidFill>
                <a:latin typeface="Trebuchet MS"/>
                <a:cs typeface="Trebuchet MS"/>
              </a:rPr>
              <a:t>templates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3898" y="5031740"/>
            <a:ext cx="175450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Metrics</a:t>
            </a:r>
            <a:r>
              <a:rPr dirty="0" sz="1800" spc="-2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(built-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in,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custom)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909773" y="2553715"/>
            <a:ext cx="158686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Metrics</a:t>
            </a:r>
            <a:r>
              <a:rPr dirty="0" sz="1800" spc="-7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5" b="1">
                <a:solidFill>
                  <a:srgbClr val="5600C2"/>
                </a:solidFill>
                <a:latin typeface="Trebuchet MS"/>
                <a:cs typeface="Trebuchet MS"/>
              </a:rPr>
              <a:t>results</a:t>
            </a:r>
            <a:r>
              <a:rPr dirty="0" sz="1800" spc="1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JSON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Visuals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56105" y="4461764"/>
            <a:ext cx="2675890" cy="1391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Additional</a:t>
            </a:r>
            <a:r>
              <a:rPr dirty="0" sz="1800" spc="19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5600C2"/>
                </a:solidFill>
                <a:latin typeface="Trebuchet MS"/>
                <a:cs typeface="Trebuchet MS"/>
              </a:rPr>
              <a:t>artifacts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Request/responses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Correct/Wrong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responses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in/out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Tokens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090"/>
              </a:lnSpc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439858" y="3242564"/>
            <a:ext cx="671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solidFill>
                  <a:srgbClr val="5600C2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45645" y="4419092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5600C2"/>
                </a:solidFill>
                <a:latin typeface="Trebuchet MS"/>
                <a:cs typeface="Trebuchet MS"/>
              </a:rPr>
              <a:t>Task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8552" y="2435351"/>
            <a:ext cx="1822703" cy="292303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504760" y="5116067"/>
            <a:ext cx="12299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" marR="5080" indent="-184150">
              <a:lnSpc>
                <a:spcPct val="100000"/>
              </a:lnSpc>
              <a:spcBef>
                <a:spcPts val="100"/>
              </a:spcBef>
            </a:pPr>
            <a:r>
              <a:rPr dirty="0" sz="2000" spc="-10" i="1">
                <a:solidFill>
                  <a:srgbClr val="FFFFFF"/>
                </a:solidFill>
                <a:latin typeface="Trebuchet MS"/>
                <a:cs typeface="Trebuchet MS"/>
              </a:rPr>
              <a:t>Evaluation Process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025030" y="2781935"/>
            <a:ext cx="1896110" cy="76200"/>
          </a:xfrm>
          <a:custGeom>
            <a:avLst/>
            <a:gdLst/>
            <a:ahLst/>
            <a:cxnLst/>
            <a:rect l="l" t="t" r="r" b="b"/>
            <a:pathLst>
              <a:path w="1896110" h="76200">
                <a:moveTo>
                  <a:pt x="1819908" y="47624"/>
                </a:moveTo>
                <a:lnTo>
                  <a:pt x="1819908" y="76200"/>
                </a:lnTo>
                <a:lnTo>
                  <a:pt x="1877058" y="47625"/>
                </a:lnTo>
                <a:lnTo>
                  <a:pt x="1819908" y="47624"/>
                </a:lnTo>
                <a:close/>
              </a:path>
              <a:path w="1896110" h="76200">
                <a:moveTo>
                  <a:pt x="1819908" y="28574"/>
                </a:moveTo>
                <a:lnTo>
                  <a:pt x="1819908" y="47624"/>
                </a:lnTo>
                <a:lnTo>
                  <a:pt x="1837870" y="47623"/>
                </a:lnTo>
                <a:lnTo>
                  <a:pt x="1842133" y="43360"/>
                </a:lnTo>
                <a:lnTo>
                  <a:pt x="1842132" y="32838"/>
                </a:lnTo>
                <a:lnTo>
                  <a:pt x="1837869" y="28575"/>
                </a:lnTo>
                <a:lnTo>
                  <a:pt x="1819908" y="28574"/>
                </a:lnTo>
                <a:close/>
              </a:path>
              <a:path w="1896110" h="76200">
                <a:moveTo>
                  <a:pt x="1819908" y="0"/>
                </a:moveTo>
                <a:lnTo>
                  <a:pt x="1819908" y="28574"/>
                </a:lnTo>
                <a:lnTo>
                  <a:pt x="1832608" y="28575"/>
                </a:lnTo>
                <a:lnTo>
                  <a:pt x="1837869" y="28575"/>
                </a:lnTo>
                <a:lnTo>
                  <a:pt x="1842132" y="32838"/>
                </a:lnTo>
                <a:lnTo>
                  <a:pt x="1842133" y="43360"/>
                </a:lnTo>
                <a:lnTo>
                  <a:pt x="1837869" y="47625"/>
                </a:lnTo>
                <a:lnTo>
                  <a:pt x="1877061" y="47623"/>
                </a:lnTo>
                <a:lnTo>
                  <a:pt x="1896108" y="38100"/>
                </a:lnTo>
                <a:lnTo>
                  <a:pt x="1819908" y="0"/>
                </a:lnTo>
                <a:close/>
              </a:path>
              <a:path w="1896110" h="76200">
                <a:moveTo>
                  <a:pt x="9525" y="28573"/>
                </a:moveTo>
                <a:lnTo>
                  <a:pt x="4263" y="28575"/>
                </a:lnTo>
                <a:lnTo>
                  <a:pt x="0" y="32838"/>
                </a:lnTo>
                <a:lnTo>
                  <a:pt x="1" y="43360"/>
                </a:lnTo>
                <a:lnTo>
                  <a:pt x="4264" y="47623"/>
                </a:lnTo>
                <a:lnTo>
                  <a:pt x="1819908" y="47624"/>
                </a:lnTo>
                <a:lnTo>
                  <a:pt x="1819908" y="28574"/>
                </a:lnTo>
                <a:lnTo>
                  <a:pt x="9525" y="28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283517" y="3362820"/>
            <a:ext cx="1639570" cy="76200"/>
          </a:xfrm>
          <a:custGeom>
            <a:avLst/>
            <a:gdLst/>
            <a:ahLst/>
            <a:cxnLst/>
            <a:rect l="l" t="t" r="r" b="b"/>
            <a:pathLst>
              <a:path w="1639570" h="76200">
                <a:moveTo>
                  <a:pt x="1620248" y="28520"/>
                </a:moveTo>
                <a:lnTo>
                  <a:pt x="1580818" y="28520"/>
                </a:lnTo>
                <a:lnTo>
                  <a:pt x="1585095" y="32772"/>
                </a:lnTo>
                <a:lnTo>
                  <a:pt x="1585128" y="43293"/>
                </a:lnTo>
                <a:lnTo>
                  <a:pt x="1580876" y="47570"/>
                </a:lnTo>
                <a:lnTo>
                  <a:pt x="1562915" y="47625"/>
                </a:lnTo>
                <a:lnTo>
                  <a:pt x="1563002" y="76200"/>
                </a:lnTo>
                <a:lnTo>
                  <a:pt x="1639086" y="37867"/>
                </a:lnTo>
                <a:lnTo>
                  <a:pt x="1620248" y="28520"/>
                </a:lnTo>
                <a:close/>
              </a:path>
              <a:path w="1639570" h="76200">
                <a:moveTo>
                  <a:pt x="1562857" y="28575"/>
                </a:moveTo>
                <a:lnTo>
                  <a:pt x="4251" y="33328"/>
                </a:lnTo>
                <a:lnTo>
                  <a:pt x="0" y="37605"/>
                </a:lnTo>
                <a:lnTo>
                  <a:pt x="31" y="48127"/>
                </a:lnTo>
                <a:lnTo>
                  <a:pt x="4309" y="52378"/>
                </a:lnTo>
                <a:lnTo>
                  <a:pt x="1562915" y="47625"/>
                </a:lnTo>
                <a:lnTo>
                  <a:pt x="1562857" y="28575"/>
                </a:lnTo>
                <a:close/>
              </a:path>
              <a:path w="1639570" h="76200">
                <a:moveTo>
                  <a:pt x="1580818" y="28520"/>
                </a:moveTo>
                <a:lnTo>
                  <a:pt x="1562857" y="28575"/>
                </a:lnTo>
                <a:lnTo>
                  <a:pt x="1562915" y="47625"/>
                </a:lnTo>
                <a:lnTo>
                  <a:pt x="1580876" y="47570"/>
                </a:lnTo>
                <a:lnTo>
                  <a:pt x="1585128" y="43293"/>
                </a:lnTo>
                <a:lnTo>
                  <a:pt x="1585095" y="32772"/>
                </a:lnTo>
                <a:lnTo>
                  <a:pt x="1580818" y="28520"/>
                </a:lnTo>
                <a:close/>
              </a:path>
              <a:path w="1639570" h="76200">
                <a:moveTo>
                  <a:pt x="1562770" y="0"/>
                </a:moveTo>
                <a:lnTo>
                  <a:pt x="1562857" y="28575"/>
                </a:lnTo>
                <a:lnTo>
                  <a:pt x="1620248" y="28520"/>
                </a:lnTo>
                <a:lnTo>
                  <a:pt x="156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160059" y="3988567"/>
            <a:ext cx="1764030" cy="76200"/>
          </a:xfrm>
          <a:custGeom>
            <a:avLst/>
            <a:gdLst/>
            <a:ahLst/>
            <a:cxnLst/>
            <a:rect l="l" t="t" r="r" b="b"/>
            <a:pathLst>
              <a:path w="1764029" h="76200">
                <a:moveTo>
                  <a:pt x="1744982" y="28473"/>
                </a:moveTo>
                <a:lnTo>
                  <a:pt x="1705340" y="28473"/>
                </a:lnTo>
                <a:lnTo>
                  <a:pt x="1709629" y="32713"/>
                </a:lnTo>
                <a:lnTo>
                  <a:pt x="1709689" y="43234"/>
                </a:lnTo>
                <a:lnTo>
                  <a:pt x="1705448" y="47523"/>
                </a:lnTo>
                <a:lnTo>
                  <a:pt x="1687490" y="47625"/>
                </a:lnTo>
                <a:lnTo>
                  <a:pt x="1687652" y="76198"/>
                </a:lnTo>
                <a:lnTo>
                  <a:pt x="1763635" y="37668"/>
                </a:lnTo>
                <a:lnTo>
                  <a:pt x="1744982" y="28473"/>
                </a:lnTo>
                <a:close/>
              </a:path>
              <a:path w="1764029" h="76200">
                <a:moveTo>
                  <a:pt x="1687382" y="28575"/>
                </a:moveTo>
                <a:lnTo>
                  <a:pt x="4240" y="38111"/>
                </a:lnTo>
                <a:lnTo>
                  <a:pt x="0" y="42400"/>
                </a:lnTo>
                <a:lnTo>
                  <a:pt x="59" y="52920"/>
                </a:lnTo>
                <a:lnTo>
                  <a:pt x="4348" y="57161"/>
                </a:lnTo>
                <a:lnTo>
                  <a:pt x="1687490" y="47625"/>
                </a:lnTo>
                <a:lnTo>
                  <a:pt x="1687382" y="28575"/>
                </a:lnTo>
                <a:close/>
              </a:path>
              <a:path w="1764029" h="76200">
                <a:moveTo>
                  <a:pt x="1705340" y="28473"/>
                </a:moveTo>
                <a:lnTo>
                  <a:pt x="1687382" y="28575"/>
                </a:lnTo>
                <a:lnTo>
                  <a:pt x="1687490" y="47625"/>
                </a:lnTo>
                <a:lnTo>
                  <a:pt x="1705448" y="47523"/>
                </a:lnTo>
                <a:lnTo>
                  <a:pt x="1709689" y="43234"/>
                </a:lnTo>
                <a:lnTo>
                  <a:pt x="1709629" y="32713"/>
                </a:lnTo>
                <a:lnTo>
                  <a:pt x="1705340" y="28473"/>
                </a:lnTo>
                <a:close/>
              </a:path>
              <a:path w="1764029" h="76200">
                <a:moveTo>
                  <a:pt x="1687220" y="0"/>
                </a:moveTo>
                <a:lnTo>
                  <a:pt x="1687382" y="28575"/>
                </a:lnTo>
                <a:lnTo>
                  <a:pt x="1744982" y="28473"/>
                </a:lnTo>
                <a:lnTo>
                  <a:pt x="16872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701083" y="4522793"/>
            <a:ext cx="1220470" cy="76200"/>
          </a:xfrm>
          <a:custGeom>
            <a:avLst/>
            <a:gdLst/>
            <a:ahLst/>
            <a:cxnLst/>
            <a:rect l="l" t="t" r="r" b="b"/>
            <a:pathLst>
              <a:path w="1220470" h="76200">
                <a:moveTo>
                  <a:pt x="1143855" y="47624"/>
                </a:moveTo>
                <a:lnTo>
                  <a:pt x="1143855" y="76200"/>
                </a:lnTo>
                <a:lnTo>
                  <a:pt x="1201005" y="47625"/>
                </a:lnTo>
                <a:lnTo>
                  <a:pt x="1143855" y="47624"/>
                </a:lnTo>
                <a:close/>
              </a:path>
              <a:path w="1220470" h="76200">
                <a:moveTo>
                  <a:pt x="1143855" y="28574"/>
                </a:moveTo>
                <a:lnTo>
                  <a:pt x="1143855" y="47624"/>
                </a:lnTo>
                <a:lnTo>
                  <a:pt x="1161817" y="47623"/>
                </a:lnTo>
                <a:lnTo>
                  <a:pt x="1166080" y="43360"/>
                </a:lnTo>
                <a:lnTo>
                  <a:pt x="1166079" y="32838"/>
                </a:lnTo>
                <a:lnTo>
                  <a:pt x="1161816" y="28575"/>
                </a:lnTo>
                <a:lnTo>
                  <a:pt x="1143855" y="28574"/>
                </a:lnTo>
                <a:close/>
              </a:path>
              <a:path w="1220470" h="76200">
                <a:moveTo>
                  <a:pt x="1143855" y="0"/>
                </a:moveTo>
                <a:lnTo>
                  <a:pt x="1143855" y="28574"/>
                </a:lnTo>
                <a:lnTo>
                  <a:pt x="1156555" y="28575"/>
                </a:lnTo>
                <a:lnTo>
                  <a:pt x="1161816" y="28575"/>
                </a:lnTo>
                <a:lnTo>
                  <a:pt x="1166079" y="32838"/>
                </a:lnTo>
                <a:lnTo>
                  <a:pt x="1166080" y="43360"/>
                </a:lnTo>
                <a:lnTo>
                  <a:pt x="1161816" y="47625"/>
                </a:lnTo>
                <a:lnTo>
                  <a:pt x="1201008" y="47623"/>
                </a:lnTo>
                <a:lnTo>
                  <a:pt x="1220055" y="38100"/>
                </a:lnTo>
                <a:lnTo>
                  <a:pt x="1143855" y="0"/>
                </a:lnTo>
                <a:close/>
              </a:path>
              <a:path w="1220470" h="76200">
                <a:moveTo>
                  <a:pt x="9525" y="28573"/>
                </a:moveTo>
                <a:lnTo>
                  <a:pt x="4262" y="28575"/>
                </a:lnTo>
                <a:lnTo>
                  <a:pt x="0" y="32838"/>
                </a:lnTo>
                <a:lnTo>
                  <a:pt x="1" y="43360"/>
                </a:lnTo>
                <a:lnTo>
                  <a:pt x="4263" y="47623"/>
                </a:lnTo>
                <a:lnTo>
                  <a:pt x="1143855" y="47624"/>
                </a:lnTo>
                <a:lnTo>
                  <a:pt x="1143855" y="28574"/>
                </a:lnTo>
                <a:lnTo>
                  <a:pt x="9525" y="28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793600" y="5284593"/>
            <a:ext cx="2127885" cy="76200"/>
          </a:xfrm>
          <a:custGeom>
            <a:avLst/>
            <a:gdLst/>
            <a:ahLst/>
            <a:cxnLst/>
            <a:rect l="l" t="t" r="r" b="b"/>
            <a:pathLst>
              <a:path w="2127885" h="76200">
                <a:moveTo>
                  <a:pt x="2051305" y="47624"/>
                </a:moveTo>
                <a:lnTo>
                  <a:pt x="2051199" y="76200"/>
                </a:lnTo>
                <a:lnTo>
                  <a:pt x="2108750" y="47691"/>
                </a:lnTo>
                <a:lnTo>
                  <a:pt x="2069265" y="47691"/>
                </a:lnTo>
                <a:lnTo>
                  <a:pt x="2051305" y="47624"/>
                </a:lnTo>
                <a:close/>
              </a:path>
              <a:path w="2127885" h="76200">
                <a:moveTo>
                  <a:pt x="2051376" y="28575"/>
                </a:moveTo>
                <a:lnTo>
                  <a:pt x="2051305" y="47624"/>
                </a:lnTo>
                <a:lnTo>
                  <a:pt x="2069265" y="47691"/>
                </a:lnTo>
                <a:lnTo>
                  <a:pt x="2073545" y="43442"/>
                </a:lnTo>
                <a:lnTo>
                  <a:pt x="2073584" y="32922"/>
                </a:lnTo>
                <a:lnTo>
                  <a:pt x="2069336" y="28642"/>
                </a:lnTo>
                <a:lnTo>
                  <a:pt x="2051376" y="28575"/>
                </a:lnTo>
                <a:close/>
              </a:path>
              <a:path w="2127885" h="76200">
                <a:moveTo>
                  <a:pt x="2051481" y="0"/>
                </a:moveTo>
                <a:lnTo>
                  <a:pt x="2051376" y="28575"/>
                </a:lnTo>
                <a:lnTo>
                  <a:pt x="2069336" y="28642"/>
                </a:lnTo>
                <a:lnTo>
                  <a:pt x="2073584" y="32922"/>
                </a:lnTo>
                <a:lnTo>
                  <a:pt x="2073545" y="43442"/>
                </a:lnTo>
                <a:lnTo>
                  <a:pt x="2069265" y="47691"/>
                </a:lnTo>
                <a:lnTo>
                  <a:pt x="2108750" y="47691"/>
                </a:lnTo>
                <a:lnTo>
                  <a:pt x="2127539" y="38383"/>
                </a:lnTo>
                <a:lnTo>
                  <a:pt x="2051481" y="0"/>
                </a:lnTo>
                <a:close/>
              </a:path>
              <a:path w="2127885" h="76200">
                <a:moveTo>
                  <a:pt x="4319" y="20984"/>
                </a:moveTo>
                <a:lnTo>
                  <a:pt x="38" y="25232"/>
                </a:lnTo>
                <a:lnTo>
                  <a:pt x="0" y="35754"/>
                </a:lnTo>
                <a:lnTo>
                  <a:pt x="4248" y="40034"/>
                </a:lnTo>
                <a:lnTo>
                  <a:pt x="2051305" y="47624"/>
                </a:lnTo>
                <a:lnTo>
                  <a:pt x="2051376" y="28575"/>
                </a:lnTo>
                <a:lnTo>
                  <a:pt x="4319" y="20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7216244" y="2523744"/>
            <a:ext cx="1580515" cy="713740"/>
            <a:chOff x="7216244" y="2523744"/>
            <a:chExt cx="1580515" cy="713740"/>
          </a:xfrm>
        </p:grpSpPr>
        <p:sp>
          <p:nvSpPr>
            <p:cNvPr id="19" name="object 19" descr=""/>
            <p:cNvSpPr/>
            <p:nvPr/>
          </p:nvSpPr>
          <p:spPr>
            <a:xfrm>
              <a:off x="7216244" y="2934073"/>
              <a:ext cx="872490" cy="76200"/>
            </a:xfrm>
            <a:custGeom>
              <a:avLst/>
              <a:gdLst/>
              <a:ahLst/>
              <a:cxnLst/>
              <a:rect l="l" t="t" r="r" b="b"/>
              <a:pathLst>
                <a:path w="872490" h="76200">
                  <a:moveTo>
                    <a:pt x="796175" y="47624"/>
                  </a:moveTo>
                  <a:lnTo>
                    <a:pt x="796175" y="76200"/>
                  </a:lnTo>
                  <a:lnTo>
                    <a:pt x="853325" y="47625"/>
                  </a:lnTo>
                  <a:lnTo>
                    <a:pt x="796175" y="47624"/>
                  </a:lnTo>
                  <a:close/>
                </a:path>
                <a:path w="872490" h="76200">
                  <a:moveTo>
                    <a:pt x="796175" y="0"/>
                  </a:moveTo>
                  <a:lnTo>
                    <a:pt x="796175" y="47624"/>
                  </a:lnTo>
                  <a:lnTo>
                    <a:pt x="814137" y="47623"/>
                  </a:lnTo>
                  <a:lnTo>
                    <a:pt x="818400" y="43360"/>
                  </a:lnTo>
                  <a:lnTo>
                    <a:pt x="818399" y="32838"/>
                  </a:lnTo>
                  <a:lnTo>
                    <a:pt x="814136" y="28575"/>
                  </a:lnTo>
                  <a:lnTo>
                    <a:pt x="808875" y="28575"/>
                  </a:lnTo>
                  <a:lnTo>
                    <a:pt x="853325" y="28574"/>
                  </a:lnTo>
                  <a:lnTo>
                    <a:pt x="796175" y="0"/>
                  </a:lnTo>
                  <a:close/>
                </a:path>
                <a:path w="872490" h="76200">
                  <a:moveTo>
                    <a:pt x="853325" y="28574"/>
                  </a:moveTo>
                  <a:lnTo>
                    <a:pt x="796175" y="28574"/>
                  </a:lnTo>
                  <a:lnTo>
                    <a:pt x="808875" y="28575"/>
                  </a:lnTo>
                  <a:lnTo>
                    <a:pt x="814136" y="28575"/>
                  </a:lnTo>
                  <a:lnTo>
                    <a:pt x="818399" y="32838"/>
                  </a:lnTo>
                  <a:lnTo>
                    <a:pt x="818400" y="43360"/>
                  </a:lnTo>
                  <a:lnTo>
                    <a:pt x="814136" y="47625"/>
                  </a:lnTo>
                  <a:lnTo>
                    <a:pt x="853328" y="47623"/>
                  </a:lnTo>
                  <a:lnTo>
                    <a:pt x="872375" y="38100"/>
                  </a:lnTo>
                  <a:lnTo>
                    <a:pt x="853325" y="28574"/>
                  </a:lnTo>
                  <a:close/>
                </a:path>
                <a:path w="872490" h="76200">
                  <a:moveTo>
                    <a:pt x="9525" y="28573"/>
                  </a:moveTo>
                  <a:lnTo>
                    <a:pt x="4263" y="28575"/>
                  </a:lnTo>
                  <a:lnTo>
                    <a:pt x="0" y="32838"/>
                  </a:lnTo>
                  <a:lnTo>
                    <a:pt x="1" y="43360"/>
                  </a:lnTo>
                  <a:lnTo>
                    <a:pt x="4264" y="47623"/>
                  </a:lnTo>
                  <a:lnTo>
                    <a:pt x="796175" y="47624"/>
                  </a:lnTo>
                  <a:lnTo>
                    <a:pt x="796175" y="28574"/>
                  </a:lnTo>
                  <a:lnTo>
                    <a:pt x="9525" y="285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6343" y="2523744"/>
              <a:ext cx="710183" cy="713231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7173367" y="4410455"/>
            <a:ext cx="1623695" cy="710565"/>
            <a:chOff x="7173367" y="4410455"/>
            <a:chExt cx="1623695" cy="710565"/>
          </a:xfrm>
        </p:grpSpPr>
        <p:sp>
          <p:nvSpPr>
            <p:cNvPr id="22" name="object 22" descr=""/>
            <p:cNvSpPr/>
            <p:nvPr/>
          </p:nvSpPr>
          <p:spPr>
            <a:xfrm>
              <a:off x="7173367" y="4793080"/>
              <a:ext cx="915669" cy="76200"/>
            </a:xfrm>
            <a:custGeom>
              <a:avLst/>
              <a:gdLst/>
              <a:ahLst/>
              <a:cxnLst/>
              <a:rect l="l" t="t" r="r" b="b"/>
              <a:pathLst>
                <a:path w="915670" h="76200">
                  <a:moveTo>
                    <a:pt x="839052" y="47624"/>
                  </a:moveTo>
                  <a:lnTo>
                    <a:pt x="839052" y="76199"/>
                  </a:lnTo>
                  <a:lnTo>
                    <a:pt x="896202" y="47624"/>
                  </a:lnTo>
                  <a:lnTo>
                    <a:pt x="839052" y="47624"/>
                  </a:lnTo>
                  <a:close/>
                </a:path>
                <a:path w="915670" h="76200">
                  <a:moveTo>
                    <a:pt x="839052" y="28574"/>
                  </a:moveTo>
                  <a:lnTo>
                    <a:pt x="839052" y="47624"/>
                  </a:lnTo>
                  <a:lnTo>
                    <a:pt x="857015" y="47623"/>
                  </a:lnTo>
                  <a:lnTo>
                    <a:pt x="861278" y="43360"/>
                  </a:lnTo>
                  <a:lnTo>
                    <a:pt x="861278" y="32838"/>
                  </a:lnTo>
                  <a:lnTo>
                    <a:pt x="857013" y="28574"/>
                  </a:lnTo>
                  <a:lnTo>
                    <a:pt x="839052" y="28574"/>
                  </a:lnTo>
                  <a:close/>
                </a:path>
                <a:path w="915670" h="76200">
                  <a:moveTo>
                    <a:pt x="839052" y="0"/>
                  </a:moveTo>
                  <a:lnTo>
                    <a:pt x="839052" y="28574"/>
                  </a:lnTo>
                  <a:lnTo>
                    <a:pt x="851753" y="28574"/>
                  </a:lnTo>
                  <a:lnTo>
                    <a:pt x="857013" y="28574"/>
                  </a:lnTo>
                  <a:lnTo>
                    <a:pt x="861278" y="32838"/>
                  </a:lnTo>
                  <a:lnTo>
                    <a:pt x="861278" y="43360"/>
                  </a:lnTo>
                  <a:lnTo>
                    <a:pt x="857013" y="47624"/>
                  </a:lnTo>
                  <a:lnTo>
                    <a:pt x="896204" y="47623"/>
                  </a:lnTo>
                  <a:lnTo>
                    <a:pt x="915252" y="38099"/>
                  </a:lnTo>
                  <a:lnTo>
                    <a:pt x="839052" y="0"/>
                  </a:lnTo>
                  <a:close/>
                </a:path>
                <a:path w="915670" h="76200">
                  <a:moveTo>
                    <a:pt x="9525" y="28573"/>
                  </a:moveTo>
                  <a:lnTo>
                    <a:pt x="4263" y="28574"/>
                  </a:lnTo>
                  <a:lnTo>
                    <a:pt x="0" y="32838"/>
                  </a:lnTo>
                  <a:lnTo>
                    <a:pt x="1" y="43360"/>
                  </a:lnTo>
                  <a:lnTo>
                    <a:pt x="4264" y="47623"/>
                  </a:lnTo>
                  <a:lnTo>
                    <a:pt x="839052" y="47624"/>
                  </a:lnTo>
                  <a:lnTo>
                    <a:pt x="839052" y="28574"/>
                  </a:lnTo>
                  <a:lnTo>
                    <a:pt x="9525" y="285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6343" y="4410455"/>
              <a:ext cx="710183" cy="710184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5386946" y="1233932"/>
            <a:ext cx="121221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Persona responsible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6408" y="2261616"/>
            <a:ext cx="710184" cy="71323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2495" y="3060192"/>
            <a:ext cx="710183" cy="710184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6408" y="3694176"/>
            <a:ext cx="710184" cy="710184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0864" y="4224528"/>
            <a:ext cx="713232" cy="71018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6408" y="4965191"/>
            <a:ext cx="710184" cy="710184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4462271" y="1075944"/>
            <a:ext cx="1665605" cy="1359535"/>
            <a:chOff x="4462271" y="1075944"/>
            <a:chExt cx="1665605" cy="1359535"/>
          </a:xfrm>
        </p:grpSpPr>
        <p:sp>
          <p:nvSpPr>
            <p:cNvPr id="31" name="object 31" descr=""/>
            <p:cNvSpPr/>
            <p:nvPr/>
          </p:nvSpPr>
          <p:spPr>
            <a:xfrm>
              <a:off x="6051490" y="1983527"/>
              <a:ext cx="76200" cy="452120"/>
            </a:xfrm>
            <a:custGeom>
              <a:avLst/>
              <a:gdLst/>
              <a:ahLst/>
              <a:cxnLst/>
              <a:rect l="l" t="t" r="r" b="b"/>
              <a:pathLst>
                <a:path w="76200" h="452119">
                  <a:moveTo>
                    <a:pt x="28575" y="375671"/>
                  </a:moveTo>
                  <a:lnTo>
                    <a:pt x="0" y="375671"/>
                  </a:lnTo>
                  <a:lnTo>
                    <a:pt x="38100" y="451871"/>
                  </a:lnTo>
                  <a:lnTo>
                    <a:pt x="65087" y="397896"/>
                  </a:lnTo>
                  <a:lnTo>
                    <a:pt x="32839" y="397896"/>
                  </a:lnTo>
                  <a:lnTo>
                    <a:pt x="28575" y="393631"/>
                  </a:lnTo>
                  <a:lnTo>
                    <a:pt x="28575" y="375671"/>
                  </a:lnTo>
                  <a:close/>
                </a:path>
                <a:path w="76200" h="452119">
                  <a:moveTo>
                    <a:pt x="43360" y="0"/>
                  </a:moveTo>
                  <a:lnTo>
                    <a:pt x="32838" y="0"/>
                  </a:lnTo>
                  <a:lnTo>
                    <a:pt x="28575" y="4264"/>
                  </a:lnTo>
                  <a:lnTo>
                    <a:pt x="28575" y="393631"/>
                  </a:lnTo>
                  <a:lnTo>
                    <a:pt x="32839" y="397896"/>
                  </a:lnTo>
                  <a:lnTo>
                    <a:pt x="43360" y="397896"/>
                  </a:lnTo>
                  <a:lnTo>
                    <a:pt x="47625" y="393631"/>
                  </a:lnTo>
                  <a:lnTo>
                    <a:pt x="47625" y="4264"/>
                  </a:lnTo>
                  <a:lnTo>
                    <a:pt x="43360" y="0"/>
                  </a:lnTo>
                  <a:close/>
                </a:path>
                <a:path w="76200" h="452119">
                  <a:moveTo>
                    <a:pt x="76200" y="375671"/>
                  </a:moveTo>
                  <a:lnTo>
                    <a:pt x="47625" y="375671"/>
                  </a:lnTo>
                  <a:lnTo>
                    <a:pt x="47625" y="393631"/>
                  </a:lnTo>
                  <a:lnTo>
                    <a:pt x="43360" y="397896"/>
                  </a:lnTo>
                  <a:lnTo>
                    <a:pt x="65087" y="397896"/>
                  </a:lnTo>
                  <a:lnTo>
                    <a:pt x="76200" y="375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2271" y="1075944"/>
              <a:ext cx="917448" cy="917448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LLM</a:t>
            </a:r>
            <a:r>
              <a:rPr dirty="0" spc="-330"/>
              <a:t> </a:t>
            </a:r>
            <a:r>
              <a:rPr dirty="0" spc="-60"/>
              <a:t>Evaluation</a:t>
            </a:r>
            <a:r>
              <a:rPr dirty="0" spc="-325"/>
              <a:t> </a:t>
            </a:r>
            <a:r>
              <a:rPr dirty="0" spc="-110"/>
              <a:t>Process</a:t>
            </a:r>
            <a:r>
              <a:rPr dirty="0" spc="-330"/>
              <a:t> </a:t>
            </a:r>
            <a:r>
              <a:rPr dirty="0" spc="525"/>
              <a:t>–</a:t>
            </a:r>
            <a:r>
              <a:rPr dirty="0" spc="-330"/>
              <a:t> </a:t>
            </a:r>
            <a:r>
              <a:rPr dirty="0" spc="-10"/>
              <a:t>inputs/outputs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80347" y="2230628"/>
            <a:ext cx="236982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Dataset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(optionally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w/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ground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truth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data)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80844" y="3849116"/>
            <a:ext cx="1909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600C2"/>
                </a:solidFill>
                <a:latin typeface="Trebuchet MS"/>
                <a:cs typeface="Trebuchet MS"/>
              </a:rPr>
              <a:t>Prompt</a:t>
            </a:r>
            <a:r>
              <a:rPr dirty="0" sz="1800" spc="175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600C2"/>
                </a:solidFill>
                <a:latin typeface="Trebuchet MS"/>
                <a:cs typeface="Trebuchet MS"/>
              </a:rPr>
              <a:t>templates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3898" y="5031740"/>
            <a:ext cx="175450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Metrics</a:t>
            </a:r>
            <a:r>
              <a:rPr dirty="0" sz="1800" spc="-2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(built-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in,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custom)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909773" y="2553715"/>
            <a:ext cx="158686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Metrics</a:t>
            </a:r>
            <a:r>
              <a:rPr dirty="0" sz="1800" spc="-7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5" b="1">
                <a:solidFill>
                  <a:srgbClr val="5600C2"/>
                </a:solidFill>
                <a:latin typeface="Trebuchet MS"/>
                <a:cs typeface="Trebuchet MS"/>
              </a:rPr>
              <a:t>results</a:t>
            </a:r>
            <a:r>
              <a:rPr dirty="0" sz="1800" spc="1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JSON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Visuals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56105" y="4461764"/>
            <a:ext cx="2675890" cy="1391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Additional</a:t>
            </a:r>
            <a:r>
              <a:rPr dirty="0" sz="1800" spc="19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5600C2"/>
                </a:solidFill>
                <a:latin typeface="Trebuchet MS"/>
                <a:cs typeface="Trebuchet MS"/>
              </a:rPr>
              <a:t>artifacts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Request/responses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Correct/Wrong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responses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in/out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Tokens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090"/>
              </a:lnSpc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439858" y="3242564"/>
            <a:ext cx="671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solidFill>
                  <a:srgbClr val="5600C2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45645" y="4419092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5600C2"/>
                </a:solidFill>
                <a:latin typeface="Trebuchet MS"/>
                <a:cs typeface="Trebuchet MS"/>
              </a:rPr>
              <a:t>Task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8552" y="2435351"/>
            <a:ext cx="1822703" cy="292303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504760" y="5116067"/>
            <a:ext cx="12299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" marR="5080" indent="-184150">
              <a:lnSpc>
                <a:spcPct val="100000"/>
              </a:lnSpc>
              <a:spcBef>
                <a:spcPts val="100"/>
              </a:spcBef>
            </a:pPr>
            <a:r>
              <a:rPr dirty="0" sz="2000" spc="-10" i="1">
                <a:solidFill>
                  <a:srgbClr val="FFFFFF"/>
                </a:solidFill>
                <a:latin typeface="Trebuchet MS"/>
                <a:cs typeface="Trebuchet MS"/>
              </a:rPr>
              <a:t>Evaluation Process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025030" y="2781935"/>
            <a:ext cx="1896110" cy="76200"/>
          </a:xfrm>
          <a:custGeom>
            <a:avLst/>
            <a:gdLst/>
            <a:ahLst/>
            <a:cxnLst/>
            <a:rect l="l" t="t" r="r" b="b"/>
            <a:pathLst>
              <a:path w="1896110" h="76200">
                <a:moveTo>
                  <a:pt x="1819908" y="47624"/>
                </a:moveTo>
                <a:lnTo>
                  <a:pt x="1819908" y="76200"/>
                </a:lnTo>
                <a:lnTo>
                  <a:pt x="1877058" y="47625"/>
                </a:lnTo>
                <a:lnTo>
                  <a:pt x="1819908" y="47624"/>
                </a:lnTo>
                <a:close/>
              </a:path>
              <a:path w="1896110" h="76200">
                <a:moveTo>
                  <a:pt x="1819908" y="28574"/>
                </a:moveTo>
                <a:lnTo>
                  <a:pt x="1819908" y="47624"/>
                </a:lnTo>
                <a:lnTo>
                  <a:pt x="1837870" y="47623"/>
                </a:lnTo>
                <a:lnTo>
                  <a:pt x="1842133" y="43360"/>
                </a:lnTo>
                <a:lnTo>
                  <a:pt x="1842132" y="32838"/>
                </a:lnTo>
                <a:lnTo>
                  <a:pt x="1837869" y="28575"/>
                </a:lnTo>
                <a:lnTo>
                  <a:pt x="1819908" y="28574"/>
                </a:lnTo>
                <a:close/>
              </a:path>
              <a:path w="1896110" h="76200">
                <a:moveTo>
                  <a:pt x="1819908" y="0"/>
                </a:moveTo>
                <a:lnTo>
                  <a:pt x="1819908" y="28574"/>
                </a:lnTo>
                <a:lnTo>
                  <a:pt x="1832608" y="28575"/>
                </a:lnTo>
                <a:lnTo>
                  <a:pt x="1837869" y="28575"/>
                </a:lnTo>
                <a:lnTo>
                  <a:pt x="1842132" y="32838"/>
                </a:lnTo>
                <a:lnTo>
                  <a:pt x="1842133" y="43360"/>
                </a:lnTo>
                <a:lnTo>
                  <a:pt x="1837869" y="47625"/>
                </a:lnTo>
                <a:lnTo>
                  <a:pt x="1877061" y="47623"/>
                </a:lnTo>
                <a:lnTo>
                  <a:pt x="1896108" y="38100"/>
                </a:lnTo>
                <a:lnTo>
                  <a:pt x="1819908" y="0"/>
                </a:lnTo>
                <a:close/>
              </a:path>
              <a:path w="1896110" h="76200">
                <a:moveTo>
                  <a:pt x="9525" y="28573"/>
                </a:moveTo>
                <a:lnTo>
                  <a:pt x="4263" y="28575"/>
                </a:lnTo>
                <a:lnTo>
                  <a:pt x="0" y="32838"/>
                </a:lnTo>
                <a:lnTo>
                  <a:pt x="1" y="43360"/>
                </a:lnTo>
                <a:lnTo>
                  <a:pt x="4264" y="47623"/>
                </a:lnTo>
                <a:lnTo>
                  <a:pt x="1819908" y="47624"/>
                </a:lnTo>
                <a:lnTo>
                  <a:pt x="1819908" y="28574"/>
                </a:lnTo>
                <a:lnTo>
                  <a:pt x="9525" y="28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283517" y="3362820"/>
            <a:ext cx="1639570" cy="76200"/>
          </a:xfrm>
          <a:custGeom>
            <a:avLst/>
            <a:gdLst/>
            <a:ahLst/>
            <a:cxnLst/>
            <a:rect l="l" t="t" r="r" b="b"/>
            <a:pathLst>
              <a:path w="1639570" h="76200">
                <a:moveTo>
                  <a:pt x="1620248" y="28520"/>
                </a:moveTo>
                <a:lnTo>
                  <a:pt x="1580818" y="28520"/>
                </a:lnTo>
                <a:lnTo>
                  <a:pt x="1585095" y="32772"/>
                </a:lnTo>
                <a:lnTo>
                  <a:pt x="1585128" y="43293"/>
                </a:lnTo>
                <a:lnTo>
                  <a:pt x="1580876" y="47570"/>
                </a:lnTo>
                <a:lnTo>
                  <a:pt x="1562915" y="47625"/>
                </a:lnTo>
                <a:lnTo>
                  <a:pt x="1563002" y="76200"/>
                </a:lnTo>
                <a:lnTo>
                  <a:pt x="1639086" y="37867"/>
                </a:lnTo>
                <a:lnTo>
                  <a:pt x="1620248" y="28520"/>
                </a:lnTo>
                <a:close/>
              </a:path>
              <a:path w="1639570" h="76200">
                <a:moveTo>
                  <a:pt x="1562857" y="28575"/>
                </a:moveTo>
                <a:lnTo>
                  <a:pt x="4251" y="33328"/>
                </a:lnTo>
                <a:lnTo>
                  <a:pt x="0" y="37605"/>
                </a:lnTo>
                <a:lnTo>
                  <a:pt x="31" y="48127"/>
                </a:lnTo>
                <a:lnTo>
                  <a:pt x="4309" y="52378"/>
                </a:lnTo>
                <a:lnTo>
                  <a:pt x="1562915" y="47625"/>
                </a:lnTo>
                <a:lnTo>
                  <a:pt x="1562857" y="28575"/>
                </a:lnTo>
                <a:close/>
              </a:path>
              <a:path w="1639570" h="76200">
                <a:moveTo>
                  <a:pt x="1580818" y="28520"/>
                </a:moveTo>
                <a:lnTo>
                  <a:pt x="1562857" y="28575"/>
                </a:lnTo>
                <a:lnTo>
                  <a:pt x="1562915" y="47625"/>
                </a:lnTo>
                <a:lnTo>
                  <a:pt x="1580876" y="47570"/>
                </a:lnTo>
                <a:lnTo>
                  <a:pt x="1585128" y="43293"/>
                </a:lnTo>
                <a:lnTo>
                  <a:pt x="1585095" y="32772"/>
                </a:lnTo>
                <a:lnTo>
                  <a:pt x="1580818" y="28520"/>
                </a:lnTo>
                <a:close/>
              </a:path>
              <a:path w="1639570" h="76200">
                <a:moveTo>
                  <a:pt x="1562770" y="0"/>
                </a:moveTo>
                <a:lnTo>
                  <a:pt x="1562857" y="28575"/>
                </a:lnTo>
                <a:lnTo>
                  <a:pt x="1620248" y="28520"/>
                </a:lnTo>
                <a:lnTo>
                  <a:pt x="156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160052" y="3988574"/>
            <a:ext cx="1764030" cy="610870"/>
          </a:xfrm>
          <a:custGeom>
            <a:avLst/>
            <a:gdLst/>
            <a:ahLst/>
            <a:cxnLst/>
            <a:rect l="l" t="t" r="r" b="b"/>
            <a:pathLst>
              <a:path w="1764029" h="610870">
                <a:moveTo>
                  <a:pt x="1761083" y="572325"/>
                </a:moveTo>
                <a:lnTo>
                  <a:pt x="1684883" y="534225"/>
                </a:lnTo>
                <a:lnTo>
                  <a:pt x="1684883" y="562800"/>
                </a:lnTo>
                <a:lnTo>
                  <a:pt x="550545" y="562800"/>
                </a:lnTo>
                <a:lnTo>
                  <a:pt x="545287" y="562800"/>
                </a:lnTo>
                <a:lnTo>
                  <a:pt x="541020" y="567067"/>
                </a:lnTo>
                <a:lnTo>
                  <a:pt x="541020" y="577583"/>
                </a:lnTo>
                <a:lnTo>
                  <a:pt x="545287" y="581850"/>
                </a:lnTo>
                <a:lnTo>
                  <a:pt x="1684883" y="581850"/>
                </a:lnTo>
                <a:lnTo>
                  <a:pt x="1684883" y="610425"/>
                </a:lnTo>
                <a:lnTo>
                  <a:pt x="1742033" y="581850"/>
                </a:lnTo>
                <a:lnTo>
                  <a:pt x="1761083" y="572325"/>
                </a:lnTo>
                <a:close/>
              </a:path>
              <a:path w="1764029" h="610870">
                <a:moveTo>
                  <a:pt x="1763636" y="37668"/>
                </a:moveTo>
                <a:lnTo>
                  <a:pt x="1744980" y="28473"/>
                </a:lnTo>
                <a:lnTo>
                  <a:pt x="1687220" y="0"/>
                </a:lnTo>
                <a:lnTo>
                  <a:pt x="1687385" y="28575"/>
                </a:lnTo>
                <a:lnTo>
                  <a:pt x="4241" y="38112"/>
                </a:lnTo>
                <a:lnTo>
                  <a:pt x="0" y="42392"/>
                </a:lnTo>
                <a:lnTo>
                  <a:pt x="63" y="52920"/>
                </a:lnTo>
                <a:lnTo>
                  <a:pt x="4356" y="57162"/>
                </a:lnTo>
                <a:lnTo>
                  <a:pt x="1687487" y="47625"/>
                </a:lnTo>
                <a:lnTo>
                  <a:pt x="1687652" y="76200"/>
                </a:lnTo>
                <a:lnTo>
                  <a:pt x="1763636" y="37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793600" y="5284593"/>
            <a:ext cx="2127885" cy="76200"/>
          </a:xfrm>
          <a:custGeom>
            <a:avLst/>
            <a:gdLst/>
            <a:ahLst/>
            <a:cxnLst/>
            <a:rect l="l" t="t" r="r" b="b"/>
            <a:pathLst>
              <a:path w="2127885" h="76200">
                <a:moveTo>
                  <a:pt x="2051305" y="47624"/>
                </a:moveTo>
                <a:lnTo>
                  <a:pt x="2051199" y="76200"/>
                </a:lnTo>
                <a:lnTo>
                  <a:pt x="2108750" y="47691"/>
                </a:lnTo>
                <a:lnTo>
                  <a:pt x="2069265" y="47691"/>
                </a:lnTo>
                <a:lnTo>
                  <a:pt x="2051305" y="47624"/>
                </a:lnTo>
                <a:close/>
              </a:path>
              <a:path w="2127885" h="76200">
                <a:moveTo>
                  <a:pt x="2051376" y="28575"/>
                </a:moveTo>
                <a:lnTo>
                  <a:pt x="2051305" y="47624"/>
                </a:lnTo>
                <a:lnTo>
                  <a:pt x="2069265" y="47691"/>
                </a:lnTo>
                <a:lnTo>
                  <a:pt x="2073545" y="43442"/>
                </a:lnTo>
                <a:lnTo>
                  <a:pt x="2073584" y="32922"/>
                </a:lnTo>
                <a:lnTo>
                  <a:pt x="2069336" y="28642"/>
                </a:lnTo>
                <a:lnTo>
                  <a:pt x="2051376" y="28575"/>
                </a:lnTo>
                <a:close/>
              </a:path>
              <a:path w="2127885" h="76200">
                <a:moveTo>
                  <a:pt x="2051481" y="0"/>
                </a:moveTo>
                <a:lnTo>
                  <a:pt x="2051376" y="28575"/>
                </a:lnTo>
                <a:lnTo>
                  <a:pt x="2069336" y="28642"/>
                </a:lnTo>
                <a:lnTo>
                  <a:pt x="2073584" y="32922"/>
                </a:lnTo>
                <a:lnTo>
                  <a:pt x="2073545" y="43442"/>
                </a:lnTo>
                <a:lnTo>
                  <a:pt x="2069265" y="47691"/>
                </a:lnTo>
                <a:lnTo>
                  <a:pt x="2108750" y="47691"/>
                </a:lnTo>
                <a:lnTo>
                  <a:pt x="2127539" y="38383"/>
                </a:lnTo>
                <a:lnTo>
                  <a:pt x="2051481" y="0"/>
                </a:lnTo>
                <a:close/>
              </a:path>
              <a:path w="2127885" h="76200">
                <a:moveTo>
                  <a:pt x="4319" y="20984"/>
                </a:moveTo>
                <a:lnTo>
                  <a:pt x="38" y="25232"/>
                </a:lnTo>
                <a:lnTo>
                  <a:pt x="0" y="35754"/>
                </a:lnTo>
                <a:lnTo>
                  <a:pt x="4248" y="40034"/>
                </a:lnTo>
                <a:lnTo>
                  <a:pt x="2051305" y="47624"/>
                </a:lnTo>
                <a:lnTo>
                  <a:pt x="2051376" y="28575"/>
                </a:lnTo>
                <a:lnTo>
                  <a:pt x="4319" y="20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7216244" y="2523744"/>
            <a:ext cx="1580515" cy="713740"/>
            <a:chOff x="7216244" y="2523744"/>
            <a:chExt cx="1580515" cy="713740"/>
          </a:xfrm>
        </p:grpSpPr>
        <p:sp>
          <p:nvSpPr>
            <p:cNvPr id="18" name="object 18" descr=""/>
            <p:cNvSpPr/>
            <p:nvPr/>
          </p:nvSpPr>
          <p:spPr>
            <a:xfrm>
              <a:off x="7216244" y="2934073"/>
              <a:ext cx="872490" cy="76200"/>
            </a:xfrm>
            <a:custGeom>
              <a:avLst/>
              <a:gdLst/>
              <a:ahLst/>
              <a:cxnLst/>
              <a:rect l="l" t="t" r="r" b="b"/>
              <a:pathLst>
                <a:path w="872490" h="76200">
                  <a:moveTo>
                    <a:pt x="796175" y="47624"/>
                  </a:moveTo>
                  <a:lnTo>
                    <a:pt x="796175" y="76200"/>
                  </a:lnTo>
                  <a:lnTo>
                    <a:pt x="853325" y="47625"/>
                  </a:lnTo>
                  <a:lnTo>
                    <a:pt x="796175" y="47624"/>
                  </a:lnTo>
                  <a:close/>
                </a:path>
                <a:path w="872490" h="76200">
                  <a:moveTo>
                    <a:pt x="796175" y="0"/>
                  </a:moveTo>
                  <a:lnTo>
                    <a:pt x="796175" y="47624"/>
                  </a:lnTo>
                  <a:lnTo>
                    <a:pt x="814137" y="47623"/>
                  </a:lnTo>
                  <a:lnTo>
                    <a:pt x="818400" y="43360"/>
                  </a:lnTo>
                  <a:lnTo>
                    <a:pt x="818399" y="32838"/>
                  </a:lnTo>
                  <a:lnTo>
                    <a:pt x="814136" y="28575"/>
                  </a:lnTo>
                  <a:lnTo>
                    <a:pt x="808875" y="28575"/>
                  </a:lnTo>
                  <a:lnTo>
                    <a:pt x="853325" y="28574"/>
                  </a:lnTo>
                  <a:lnTo>
                    <a:pt x="796175" y="0"/>
                  </a:lnTo>
                  <a:close/>
                </a:path>
                <a:path w="872490" h="76200">
                  <a:moveTo>
                    <a:pt x="853325" y="28574"/>
                  </a:moveTo>
                  <a:lnTo>
                    <a:pt x="796175" y="28574"/>
                  </a:lnTo>
                  <a:lnTo>
                    <a:pt x="808875" y="28575"/>
                  </a:lnTo>
                  <a:lnTo>
                    <a:pt x="814136" y="28575"/>
                  </a:lnTo>
                  <a:lnTo>
                    <a:pt x="818399" y="32838"/>
                  </a:lnTo>
                  <a:lnTo>
                    <a:pt x="818400" y="43360"/>
                  </a:lnTo>
                  <a:lnTo>
                    <a:pt x="814136" y="47625"/>
                  </a:lnTo>
                  <a:lnTo>
                    <a:pt x="853328" y="47623"/>
                  </a:lnTo>
                  <a:lnTo>
                    <a:pt x="872375" y="38100"/>
                  </a:lnTo>
                  <a:lnTo>
                    <a:pt x="853325" y="28574"/>
                  </a:lnTo>
                  <a:close/>
                </a:path>
                <a:path w="872490" h="76200">
                  <a:moveTo>
                    <a:pt x="9525" y="28573"/>
                  </a:moveTo>
                  <a:lnTo>
                    <a:pt x="4263" y="28575"/>
                  </a:lnTo>
                  <a:lnTo>
                    <a:pt x="0" y="32838"/>
                  </a:lnTo>
                  <a:lnTo>
                    <a:pt x="1" y="43360"/>
                  </a:lnTo>
                  <a:lnTo>
                    <a:pt x="4264" y="47623"/>
                  </a:lnTo>
                  <a:lnTo>
                    <a:pt x="796175" y="47624"/>
                  </a:lnTo>
                  <a:lnTo>
                    <a:pt x="796175" y="28574"/>
                  </a:lnTo>
                  <a:lnTo>
                    <a:pt x="9525" y="285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6343" y="2523744"/>
              <a:ext cx="710183" cy="713231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7173367" y="4410455"/>
            <a:ext cx="1623695" cy="710565"/>
            <a:chOff x="7173367" y="4410455"/>
            <a:chExt cx="1623695" cy="710565"/>
          </a:xfrm>
        </p:grpSpPr>
        <p:sp>
          <p:nvSpPr>
            <p:cNvPr id="21" name="object 21" descr=""/>
            <p:cNvSpPr/>
            <p:nvPr/>
          </p:nvSpPr>
          <p:spPr>
            <a:xfrm>
              <a:off x="7173367" y="4793080"/>
              <a:ext cx="915669" cy="76200"/>
            </a:xfrm>
            <a:custGeom>
              <a:avLst/>
              <a:gdLst/>
              <a:ahLst/>
              <a:cxnLst/>
              <a:rect l="l" t="t" r="r" b="b"/>
              <a:pathLst>
                <a:path w="915670" h="76200">
                  <a:moveTo>
                    <a:pt x="839052" y="47624"/>
                  </a:moveTo>
                  <a:lnTo>
                    <a:pt x="839052" y="76199"/>
                  </a:lnTo>
                  <a:lnTo>
                    <a:pt x="896202" y="47624"/>
                  </a:lnTo>
                  <a:lnTo>
                    <a:pt x="839052" y="47624"/>
                  </a:lnTo>
                  <a:close/>
                </a:path>
                <a:path w="915670" h="76200">
                  <a:moveTo>
                    <a:pt x="839052" y="28574"/>
                  </a:moveTo>
                  <a:lnTo>
                    <a:pt x="839052" y="47624"/>
                  </a:lnTo>
                  <a:lnTo>
                    <a:pt x="857015" y="47623"/>
                  </a:lnTo>
                  <a:lnTo>
                    <a:pt x="861278" y="43360"/>
                  </a:lnTo>
                  <a:lnTo>
                    <a:pt x="861278" y="32838"/>
                  </a:lnTo>
                  <a:lnTo>
                    <a:pt x="857013" y="28574"/>
                  </a:lnTo>
                  <a:lnTo>
                    <a:pt x="839052" y="28574"/>
                  </a:lnTo>
                  <a:close/>
                </a:path>
                <a:path w="915670" h="76200">
                  <a:moveTo>
                    <a:pt x="839052" y="0"/>
                  </a:moveTo>
                  <a:lnTo>
                    <a:pt x="839052" y="28574"/>
                  </a:lnTo>
                  <a:lnTo>
                    <a:pt x="851753" y="28574"/>
                  </a:lnTo>
                  <a:lnTo>
                    <a:pt x="857013" y="28574"/>
                  </a:lnTo>
                  <a:lnTo>
                    <a:pt x="861278" y="32838"/>
                  </a:lnTo>
                  <a:lnTo>
                    <a:pt x="861278" y="43360"/>
                  </a:lnTo>
                  <a:lnTo>
                    <a:pt x="857013" y="47624"/>
                  </a:lnTo>
                  <a:lnTo>
                    <a:pt x="896204" y="47623"/>
                  </a:lnTo>
                  <a:lnTo>
                    <a:pt x="915252" y="38099"/>
                  </a:lnTo>
                  <a:lnTo>
                    <a:pt x="839052" y="0"/>
                  </a:lnTo>
                  <a:close/>
                </a:path>
                <a:path w="915670" h="76200">
                  <a:moveTo>
                    <a:pt x="9525" y="28573"/>
                  </a:moveTo>
                  <a:lnTo>
                    <a:pt x="4263" y="28574"/>
                  </a:lnTo>
                  <a:lnTo>
                    <a:pt x="0" y="32838"/>
                  </a:lnTo>
                  <a:lnTo>
                    <a:pt x="1" y="43360"/>
                  </a:lnTo>
                  <a:lnTo>
                    <a:pt x="4264" y="47623"/>
                  </a:lnTo>
                  <a:lnTo>
                    <a:pt x="839052" y="47624"/>
                  </a:lnTo>
                  <a:lnTo>
                    <a:pt x="839052" y="28574"/>
                  </a:lnTo>
                  <a:lnTo>
                    <a:pt x="9525" y="285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6343" y="4410455"/>
              <a:ext cx="710183" cy="710184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5386946" y="1233932"/>
            <a:ext cx="121221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Persona responsible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6408" y="2261616"/>
            <a:ext cx="710184" cy="71323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2495" y="3060192"/>
            <a:ext cx="710183" cy="71018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6408" y="3694176"/>
            <a:ext cx="710184" cy="710184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6408" y="4965191"/>
            <a:ext cx="710184" cy="710184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1994564" y="1075944"/>
            <a:ext cx="4133215" cy="4050665"/>
            <a:chOff x="1994564" y="1075944"/>
            <a:chExt cx="4133215" cy="4050665"/>
          </a:xfrm>
        </p:grpSpPr>
        <p:sp>
          <p:nvSpPr>
            <p:cNvPr id="29" name="object 29" descr=""/>
            <p:cNvSpPr/>
            <p:nvPr/>
          </p:nvSpPr>
          <p:spPr>
            <a:xfrm>
              <a:off x="6051490" y="1983527"/>
              <a:ext cx="76200" cy="452120"/>
            </a:xfrm>
            <a:custGeom>
              <a:avLst/>
              <a:gdLst/>
              <a:ahLst/>
              <a:cxnLst/>
              <a:rect l="l" t="t" r="r" b="b"/>
              <a:pathLst>
                <a:path w="76200" h="452119">
                  <a:moveTo>
                    <a:pt x="28575" y="375671"/>
                  </a:moveTo>
                  <a:lnTo>
                    <a:pt x="0" y="375671"/>
                  </a:lnTo>
                  <a:lnTo>
                    <a:pt x="38100" y="451871"/>
                  </a:lnTo>
                  <a:lnTo>
                    <a:pt x="65087" y="397896"/>
                  </a:lnTo>
                  <a:lnTo>
                    <a:pt x="32839" y="397896"/>
                  </a:lnTo>
                  <a:lnTo>
                    <a:pt x="28575" y="393631"/>
                  </a:lnTo>
                  <a:lnTo>
                    <a:pt x="28575" y="375671"/>
                  </a:lnTo>
                  <a:close/>
                </a:path>
                <a:path w="76200" h="452119">
                  <a:moveTo>
                    <a:pt x="43360" y="0"/>
                  </a:moveTo>
                  <a:lnTo>
                    <a:pt x="32838" y="0"/>
                  </a:lnTo>
                  <a:lnTo>
                    <a:pt x="28575" y="4264"/>
                  </a:lnTo>
                  <a:lnTo>
                    <a:pt x="28575" y="393631"/>
                  </a:lnTo>
                  <a:lnTo>
                    <a:pt x="32839" y="397896"/>
                  </a:lnTo>
                  <a:lnTo>
                    <a:pt x="43360" y="397896"/>
                  </a:lnTo>
                  <a:lnTo>
                    <a:pt x="47625" y="393631"/>
                  </a:lnTo>
                  <a:lnTo>
                    <a:pt x="47625" y="4264"/>
                  </a:lnTo>
                  <a:lnTo>
                    <a:pt x="43360" y="0"/>
                  </a:lnTo>
                  <a:close/>
                </a:path>
                <a:path w="76200" h="452119">
                  <a:moveTo>
                    <a:pt x="76200" y="375671"/>
                  </a:moveTo>
                  <a:lnTo>
                    <a:pt x="47625" y="375671"/>
                  </a:lnTo>
                  <a:lnTo>
                    <a:pt x="47625" y="393631"/>
                  </a:lnTo>
                  <a:lnTo>
                    <a:pt x="43360" y="397896"/>
                  </a:lnTo>
                  <a:lnTo>
                    <a:pt x="65087" y="397896"/>
                  </a:lnTo>
                  <a:lnTo>
                    <a:pt x="76200" y="375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272" y="1075944"/>
              <a:ext cx="917448" cy="91744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40864" y="4224527"/>
              <a:ext cx="713232" cy="71018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2040601" y="4108437"/>
              <a:ext cx="3338195" cy="972185"/>
            </a:xfrm>
            <a:custGeom>
              <a:avLst/>
              <a:gdLst/>
              <a:ahLst/>
              <a:cxnLst/>
              <a:rect l="l" t="t" r="r" b="b"/>
              <a:pathLst>
                <a:path w="3338195" h="972185">
                  <a:moveTo>
                    <a:pt x="0" y="0"/>
                  </a:moveTo>
                  <a:lnTo>
                    <a:pt x="3337738" y="0"/>
                  </a:lnTo>
                  <a:lnTo>
                    <a:pt x="3337738" y="972035"/>
                  </a:lnTo>
                  <a:lnTo>
                    <a:pt x="0" y="972035"/>
                  </a:lnTo>
                  <a:lnTo>
                    <a:pt x="0" y="0"/>
                  </a:lnTo>
                  <a:close/>
                </a:path>
              </a:pathLst>
            </a:custGeom>
            <a:ln w="92075">
              <a:solidFill>
                <a:srgbClr val="5600C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Tasks</a:t>
            </a:r>
            <a:r>
              <a:rPr dirty="0" spc="-330"/>
              <a:t> </a:t>
            </a:r>
            <a:r>
              <a:rPr dirty="0" spc="-25"/>
              <a:t>to</a:t>
            </a:r>
            <a:r>
              <a:rPr dirty="0" spc="-320"/>
              <a:t> </a:t>
            </a:r>
            <a:r>
              <a:rPr dirty="0" spc="-75"/>
              <a:t>evaluate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43741" y="1208532"/>
            <a:ext cx="9175750" cy="511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indent="-57086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3200">
                <a:solidFill>
                  <a:srgbClr val="5600C2"/>
                </a:solidFill>
                <a:latin typeface="Trebuchet MS"/>
                <a:cs typeface="Trebuchet MS"/>
              </a:rPr>
              <a:t>C</a:t>
            </a:r>
            <a:r>
              <a:rPr dirty="0" sz="2400">
                <a:solidFill>
                  <a:srgbClr val="5600C2"/>
                </a:solidFill>
                <a:latin typeface="Trebuchet MS"/>
                <a:cs typeface="Trebuchet MS"/>
              </a:rPr>
              <a:t>lassification</a:t>
            </a:r>
            <a:r>
              <a:rPr dirty="0" sz="2400" spc="-90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400" spc="31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binary,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multi-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class,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multi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label</a:t>
            </a:r>
            <a:endParaRPr sz="24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2765"/>
              </a:spcBef>
              <a:buClr>
                <a:srgbClr val="FFFFFF"/>
              </a:buClr>
              <a:buSzPct val="91666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400" spc="-20">
                <a:solidFill>
                  <a:srgbClr val="5600C2"/>
                </a:solidFill>
                <a:latin typeface="Trebuchet MS"/>
                <a:cs typeface="Trebuchet MS"/>
              </a:rPr>
              <a:t>Generation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Marketing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text,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code,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SQL,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Json,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formats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600">
              <a:latin typeface="Trebuchet MS"/>
              <a:cs typeface="Trebuchet MS"/>
            </a:endParaRPr>
          </a:p>
          <a:p>
            <a:pPr marL="583565" marR="651510" indent="-570865">
              <a:lnSpc>
                <a:spcPts val="2590"/>
              </a:lnSpc>
              <a:spcBef>
                <a:spcPts val="5"/>
              </a:spcBef>
              <a:buClr>
                <a:srgbClr val="FFFFFF"/>
              </a:buClr>
              <a:buSzPct val="91666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600C2"/>
                </a:solidFill>
                <a:latin typeface="Trebuchet MS"/>
                <a:cs typeface="Trebuchet MS"/>
              </a:rPr>
              <a:t>Summarization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abstractive/extractive,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topic,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domain, paper/transcription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3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buClr>
                <a:srgbClr val="FFFFFF"/>
              </a:buClr>
              <a:buSzPct val="91666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600C2"/>
                </a:solidFill>
                <a:latin typeface="Trebuchet MS"/>
                <a:cs typeface="Trebuchet MS"/>
              </a:rPr>
              <a:t>Q&amp;A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book,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Closed-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book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(RAG)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3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SzPct val="91666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600C2"/>
                </a:solidFill>
                <a:latin typeface="Trebuchet MS"/>
                <a:cs typeface="Trebuchet MS"/>
              </a:rPr>
              <a:t>Chat</a:t>
            </a:r>
            <a:r>
              <a:rPr dirty="0" sz="2400" spc="-10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(multi-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turn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conversation)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30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buSzPct val="91666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ReAct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5600C2"/>
                </a:solidFill>
                <a:latin typeface="Trebuchet MS"/>
                <a:cs typeface="Trebuchet MS"/>
              </a:rPr>
              <a:t>Agents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350">
              <a:latin typeface="Trebuchet MS"/>
              <a:cs typeface="Trebuchet MS"/>
            </a:endParaRPr>
          </a:p>
          <a:p>
            <a:pPr marL="583565" indent="-570865">
              <a:lnSpc>
                <a:spcPct val="100000"/>
              </a:lnSpc>
              <a:buClr>
                <a:srgbClr val="FFFFFF"/>
              </a:buClr>
              <a:buSzPct val="91666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400" spc="55">
                <a:solidFill>
                  <a:srgbClr val="5600C2"/>
                </a:solidFill>
                <a:latin typeface="Trebuchet MS"/>
                <a:cs typeface="Trebuchet MS"/>
              </a:rPr>
              <a:t>Custom</a:t>
            </a:r>
            <a:r>
              <a:rPr dirty="0" sz="2400" spc="-95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87131" y="2591479"/>
            <a:ext cx="8964930" cy="1080770"/>
          </a:xfrm>
          <a:custGeom>
            <a:avLst/>
            <a:gdLst/>
            <a:ahLst/>
            <a:cxnLst/>
            <a:rect l="l" t="t" r="r" b="b"/>
            <a:pathLst>
              <a:path w="8964930" h="1080770">
                <a:moveTo>
                  <a:pt x="0" y="0"/>
                </a:moveTo>
                <a:lnTo>
                  <a:pt x="8964831" y="0"/>
                </a:lnTo>
                <a:lnTo>
                  <a:pt x="8964831" y="1080188"/>
                </a:lnTo>
                <a:lnTo>
                  <a:pt x="0" y="1080188"/>
                </a:lnTo>
                <a:lnTo>
                  <a:pt x="0" y="0"/>
                </a:lnTo>
                <a:close/>
              </a:path>
            </a:pathLst>
          </a:custGeom>
          <a:ln w="92075">
            <a:solidFill>
              <a:srgbClr val="5600C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LLM</a:t>
            </a:r>
            <a:r>
              <a:rPr dirty="0" spc="-330"/>
              <a:t> </a:t>
            </a:r>
            <a:r>
              <a:rPr dirty="0" spc="-60"/>
              <a:t>Evaluation</a:t>
            </a:r>
            <a:r>
              <a:rPr dirty="0" spc="-325"/>
              <a:t> </a:t>
            </a:r>
            <a:r>
              <a:rPr dirty="0" spc="-110"/>
              <a:t>Process</a:t>
            </a:r>
            <a:r>
              <a:rPr dirty="0" spc="-330"/>
              <a:t> </a:t>
            </a:r>
            <a:r>
              <a:rPr dirty="0" spc="525"/>
              <a:t>–</a:t>
            </a:r>
            <a:r>
              <a:rPr dirty="0" spc="-330"/>
              <a:t> </a:t>
            </a:r>
            <a:r>
              <a:rPr dirty="0" spc="-10"/>
              <a:t>inputs/outputs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80347" y="2230628"/>
            <a:ext cx="236982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Dataset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(optionally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w/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ground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truth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data)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80844" y="3849116"/>
            <a:ext cx="1909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600C2"/>
                </a:solidFill>
                <a:latin typeface="Trebuchet MS"/>
                <a:cs typeface="Trebuchet MS"/>
              </a:rPr>
              <a:t>Prompt</a:t>
            </a:r>
            <a:r>
              <a:rPr dirty="0" sz="1800" spc="175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600C2"/>
                </a:solidFill>
                <a:latin typeface="Trebuchet MS"/>
                <a:cs typeface="Trebuchet MS"/>
              </a:rPr>
              <a:t>templates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3898" y="5031740"/>
            <a:ext cx="175450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Metrics</a:t>
            </a:r>
            <a:r>
              <a:rPr dirty="0" sz="1800" spc="-2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(built-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in,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custom)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909773" y="2553715"/>
            <a:ext cx="1586865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Metrics</a:t>
            </a:r>
            <a:r>
              <a:rPr dirty="0" sz="1800" spc="-7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5" b="1">
                <a:solidFill>
                  <a:srgbClr val="5600C2"/>
                </a:solidFill>
                <a:latin typeface="Trebuchet MS"/>
                <a:cs typeface="Trebuchet MS"/>
              </a:rPr>
              <a:t>results</a:t>
            </a:r>
            <a:r>
              <a:rPr dirty="0" sz="1800" spc="1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JSON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Visuals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56105" y="4461764"/>
            <a:ext cx="2675890" cy="1391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1800" b="1">
                <a:solidFill>
                  <a:srgbClr val="5600C2"/>
                </a:solidFill>
                <a:latin typeface="Trebuchet MS"/>
                <a:cs typeface="Trebuchet MS"/>
              </a:rPr>
              <a:t>Additional</a:t>
            </a:r>
            <a:r>
              <a:rPr dirty="0" sz="1800" spc="19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5600C2"/>
                </a:solidFill>
                <a:latin typeface="Trebuchet MS"/>
                <a:cs typeface="Trebuchet MS"/>
              </a:rPr>
              <a:t>artifacts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Request/responses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Correct/Wrong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responses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in/out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Tokens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090"/>
              </a:lnSpc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439858" y="3242564"/>
            <a:ext cx="671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solidFill>
                  <a:srgbClr val="5600C2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45645" y="4419092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5600C2"/>
                </a:solidFill>
                <a:latin typeface="Trebuchet MS"/>
                <a:cs typeface="Trebuchet MS"/>
              </a:rPr>
              <a:t>Task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8552" y="2435351"/>
            <a:ext cx="1822703" cy="292303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504760" y="5116067"/>
            <a:ext cx="12299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" marR="5080" indent="-184150">
              <a:lnSpc>
                <a:spcPct val="100000"/>
              </a:lnSpc>
              <a:spcBef>
                <a:spcPts val="100"/>
              </a:spcBef>
            </a:pPr>
            <a:r>
              <a:rPr dirty="0" sz="2000" spc="-10" i="1">
                <a:solidFill>
                  <a:srgbClr val="FFFFFF"/>
                </a:solidFill>
                <a:latin typeface="Trebuchet MS"/>
                <a:cs typeface="Trebuchet MS"/>
              </a:rPr>
              <a:t>Evaluation Process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025030" y="2781935"/>
            <a:ext cx="1896110" cy="76200"/>
          </a:xfrm>
          <a:custGeom>
            <a:avLst/>
            <a:gdLst/>
            <a:ahLst/>
            <a:cxnLst/>
            <a:rect l="l" t="t" r="r" b="b"/>
            <a:pathLst>
              <a:path w="1896110" h="76200">
                <a:moveTo>
                  <a:pt x="1819908" y="47624"/>
                </a:moveTo>
                <a:lnTo>
                  <a:pt x="1819908" y="76200"/>
                </a:lnTo>
                <a:lnTo>
                  <a:pt x="1877058" y="47625"/>
                </a:lnTo>
                <a:lnTo>
                  <a:pt x="1819908" y="47624"/>
                </a:lnTo>
                <a:close/>
              </a:path>
              <a:path w="1896110" h="76200">
                <a:moveTo>
                  <a:pt x="1819908" y="28574"/>
                </a:moveTo>
                <a:lnTo>
                  <a:pt x="1819908" y="47624"/>
                </a:lnTo>
                <a:lnTo>
                  <a:pt x="1837870" y="47623"/>
                </a:lnTo>
                <a:lnTo>
                  <a:pt x="1842133" y="43360"/>
                </a:lnTo>
                <a:lnTo>
                  <a:pt x="1842132" y="32838"/>
                </a:lnTo>
                <a:lnTo>
                  <a:pt x="1837869" y="28575"/>
                </a:lnTo>
                <a:lnTo>
                  <a:pt x="1819908" y="28574"/>
                </a:lnTo>
                <a:close/>
              </a:path>
              <a:path w="1896110" h="76200">
                <a:moveTo>
                  <a:pt x="1819908" y="0"/>
                </a:moveTo>
                <a:lnTo>
                  <a:pt x="1819908" y="28574"/>
                </a:lnTo>
                <a:lnTo>
                  <a:pt x="1832608" y="28575"/>
                </a:lnTo>
                <a:lnTo>
                  <a:pt x="1837869" y="28575"/>
                </a:lnTo>
                <a:lnTo>
                  <a:pt x="1842132" y="32838"/>
                </a:lnTo>
                <a:lnTo>
                  <a:pt x="1842133" y="43360"/>
                </a:lnTo>
                <a:lnTo>
                  <a:pt x="1837869" y="47625"/>
                </a:lnTo>
                <a:lnTo>
                  <a:pt x="1877061" y="47623"/>
                </a:lnTo>
                <a:lnTo>
                  <a:pt x="1896108" y="38100"/>
                </a:lnTo>
                <a:lnTo>
                  <a:pt x="1819908" y="0"/>
                </a:lnTo>
                <a:close/>
              </a:path>
              <a:path w="1896110" h="76200">
                <a:moveTo>
                  <a:pt x="9525" y="28573"/>
                </a:moveTo>
                <a:lnTo>
                  <a:pt x="4263" y="28575"/>
                </a:lnTo>
                <a:lnTo>
                  <a:pt x="0" y="32838"/>
                </a:lnTo>
                <a:lnTo>
                  <a:pt x="1" y="43360"/>
                </a:lnTo>
                <a:lnTo>
                  <a:pt x="4264" y="47623"/>
                </a:lnTo>
                <a:lnTo>
                  <a:pt x="1819908" y="47624"/>
                </a:lnTo>
                <a:lnTo>
                  <a:pt x="1819908" y="28574"/>
                </a:lnTo>
                <a:lnTo>
                  <a:pt x="9525" y="28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283517" y="3362820"/>
            <a:ext cx="1639570" cy="76200"/>
          </a:xfrm>
          <a:custGeom>
            <a:avLst/>
            <a:gdLst/>
            <a:ahLst/>
            <a:cxnLst/>
            <a:rect l="l" t="t" r="r" b="b"/>
            <a:pathLst>
              <a:path w="1639570" h="76200">
                <a:moveTo>
                  <a:pt x="1620248" y="28520"/>
                </a:moveTo>
                <a:lnTo>
                  <a:pt x="1580818" y="28520"/>
                </a:lnTo>
                <a:lnTo>
                  <a:pt x="1585095" y="32772"/>
                </a:lnTo>
                <a:lnTo>
                  <a:pt x="1585128" y="43293"/>
                </a:lnTo>
                <a:lnTo>
                  <a:pt x="1580876" y="47570"/>
                </a:lnTo>
                <a:lnTo>
                  <a:pt x="1562915" y="47625"/>
                </a:lnTo>
                <a:lnTo>
                  <a:pt x="1563002" y="76200"/>
                </a:lnTo>
                <a:lnTo>
                  <a:pt x="1639086" y="37867"/>
                </a:lnTo>
                <a:lnTo>
                  <a:pt x="1620248" y="28520"/>
                </a:lnTo>
                <a:close/>
              </a:path>
              <a:path w="1639570" h="76200">
                <a:moveTo>
                  <a:pt x="1562857" y="28575"/>
                </a:moveTo>
                <a:lnTo>
                  <a:pt x="4251" y="33328"/>
                </a:lnTo>
                <a:lnTo>
                  <a:pt x="0" y="37605"/>
                </a:lnTo>
                <a:lnTo>
                  <a:pt x="31" y="48127"/>
                </a:lnTo>
                <a:lnTo>
                  <a:pt x="4309" y="52378"/>
                </a:lnTo>
                <a:lnTo>
                  <a:pt x="1562915" y="47625"/>
                </a:lnTo>
                <a:lnTo>
                  <a:pt x="1562857" y="28575"/>
                </a:lnTo>
                <a:close/>
              </a:path>
              <a:path w="1639570" h="76200">
                <a:moveTo>
                  <a:pt x="1580818" y="28520"/>
                </a:moveTo>
                <a:lnTo>
                  <a:pt x="1562857" y="28575"/>
                </a:lnTo>
                <a:lnTo>
                  <a:pt x="1562915" y="47625"/>
                </a:lnTo>
                <a:lnTo>
                  <a:pt x="1580876" y="47570"/>
                </a:lnTo>
                <a:lnTo>
                  <a:pt x="1585128" y="43293"/>
                </a:lnTo>
                <a:lnTo>
                  <a:pt x="1585095" y="32772"/>
                </a:lnTo>
                <a:lnTo>
                  <a:pt x="1580818" y="28520"/>
                </a:lnTo>
                <a:close/>
              </a:path>
              <a:path w="1639570" h="76200">
                <a:moveTo>
                  <a:pt x="1562770" y="0"/>
                </a:moveTo>
                <a:lnTo>
                  <a:pt x="1562857" y="28575"/>
                </a:lnTo>
                <a:lnTo>
                  <a:pt x="1620248" y="28520"/>
                </a:lnTo>
                <a:lnTo>
                  <a:pt x="15627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160059" y="3988567"/>
            <a:ext cx="1764030" cy="76200"/>
          </a:xfrm>
          <a:custGeom>
            <a:avLst/>
            <a:gdLst/>
            <a:ahLst/>
            <a:cxnLst/>
            <a:rect l="l" t="t" r="r" b="b"/>
            <a:pathLst>
              <a:path w="1764029" h="76200">
                <a:moveTo>
                  <a:pt x="1744982" y="28473"/>
                </a:moveTo>
                <a:lnTo>
                  <a:pt x="1705340" y="28473"/>
                </a:lnTo>
                <a:lnTo>
                  <a:pt x="1709629" y="32713"/>
                </a:lnTo>
                <a:lnTo>
                  <a:pt x="1709689" y="43234"/>
                </a:lnTo>
                <a:lnTo>
                  <a:pt x="1705448" y="47523"/>
                </a:lnTo>
                <a:lnTo>
                  <a:pt x="1687490" y="47625"/>
                </a:lnTo>
                <a:lnTo>
                  <a:pt x="1687652" y="76198"/>
                </a:lnTo>
                <a:lnTo>
                  <a:pt x="1763635" y="37668"/>
                </a:lnTo>
                <a:lnTo>
                  <a:pt x="1744982" y="28473"/>
                </a:lnTo>
                <a:close/>
              </a:path>
              <a:path w="1764029" h="76200">
                <a:moveTo>
                  <a:pt x="1687382" y="28575"/>
                </a:moveTo>
                <a:lnTo>
                  <a:pt x="4240" y="38111"/>
                </a:lnTo>
                <a:lnTo>
                  <a:pt x="0" y="42400"/>
                </a:lnTo>
                <a:lnTo>
                  <a:pt x="59" y="52920"/>
                </a:lnTo>
                <a:lnTo>
                  <a:pt x="4348" y="57161"/>
                </a:lnTo>
                <a:lnTo>
                  <a:pt x="1687490" y="47625"/>
                </a:lnTo>
                <a:lnTo>
                  <a:pt x="1687382" y="28575"/>
                </a:lnTo>
                <a:close/>
              </a:path>
              <a:path w="1764029" h="76200">
                <a:moveTo>
                  <a:pt x="1705340" y="28473"/>
                </a:moveTo>
                <a:lnTo>
                  <a:pt x="1687382" y="28575"/>
                </a:lnTo>
                <a:lnTo>
                  <a:pt x="1687490" y="47625"/>
                </a:lnTo>
                <a:lnTo>
                  <a:pt x="1705448" y="47523"/>
                </a:lnTo>
                <a:lnTo>
                  <a:pt x="1709689" y="43234"/>
                </a:lnTo>
                <a:lnTo>
                  <a:pt x="1709629" y="32713"/>
                </a:lnTo>
                <a:lnTo>
                  <a:pt x="1705340" y="28473"/>
                </a:lnTo>
                <a:close/>
              </a:path>
              <a:path w="1764029" h="76200">
                <a:moveTo>
                  <a:pt x="1687220" y="0"/>
                </a:moveTo>
                <a:lnTo>
                  <a:pt x="1687382" y="28575"/>
                </a:lnTo>
                <a:lnTo>
                  <a:pt x="1744982" y="28473"/>
                </a:lnTo>
                <a:lnTo>
                  <a:pt x="16872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701083" y="4522793"/>
            <a:ext cx="1220470" cy="76200"/>
          </a:xfrm>
          <a:custGeom>
            <a:avLst/>
            <a:gdLst/>
            <a:ahLst/>
            <a:cxnLst/>
            <a:rect l="l" t="t" r="r" b="b"/>
            <a:pathLst>
              <a:path w="1220470" h="76200">
                <a:moveTo>
                  <a:pt x="1143855" y="47624"/>
                </a:moveTo>
                <a:lnTo>
                  <a:pt x="1143855" y="76200"/>
                </a:lnTo>
                <a:lnTo>
                  <a:pt x="1201005" y="47625"/>
                </a:lnTo>
                <a:lnTo>
                  <a:pt x="1143855" y="47624"/>
                </a:lnTo>
                <a:close/>
              </a:path>
              <a:path w="1220470" h="76200">
                <a:moveTo>
                  <a:pt x="1143855" y="28574"/>
                </a:moveTo>
                <a:lnTo>
                  <a:pt x="1143855" y="47624"/>
                </a:lnTo>
                <a:lnTo>
                  <a:pt x="1161817" y="47623"/>
                </a:lnTo>
                <a:lnTo>
                  <a:pt x="1166080" y="43360"/>
                </a:lnTo>
                <a:lnTo>
                  <a:pt x="1166079" y="32838"/>
                </a:lnTo>
                <a:lnTo>
                  <a:pt x="1161816" y="28575"/>
                </a:lnTo>
                <a:lnTo>
                  <a:pt x="1143855" y="28574"/>
                </a:lnTo>
                <a:close/>
              </a:path>
              <a:path w="1220470" h="76200">
                <a:moveTo>
                  <a:pt x="1143855" y="0"/>
                </a:moveTo>
                <a:lnTo>
                  <a:pt x="1143855" y="28574"/>
                </a:lnTo>
                <a:lnTo>
                  <a:pt x="1156555" y="28575"/>
                </a:lnTo>
                <a:lnTo>
                  <a:pt x="1161816" y="28575"/>
                </a:lnTo>
                <a:lnTo>
                  <a:pt x="1166079" y="32838"/>
                </a:lnTo>
                <a:lnTo>
                  <a:pt x="1166080" y="43360"/>
                </a:lnTo>
                <a:lnTo>
                  <a:pt x="1161816" y="47625"/>
                </a:lnTo>
                <a:lnTo>
                  <a:pt x="1201008" y="47623"/>
                </a:lnTo>
                <a:lnTo>
                  <a:pt x="1220055" y="38100"/>
                </a:lnTo>
                <a:lnTo>
                  <a:pt x="1143855" y="0"/>
                </a:lnTo>
                <a:close/>
              </a:path>
              <a:path w="1220470" h="76200">
                <a:moveTo>
                  <a:pt x="9525" y="28573"/>
                </a:moveTo>
                <a:lnTo>
                  <a:pt x="4262" y="28575"/>
                </a:lnTo>
                <a:lnTo>
                  <a:pt x="0" y="32838"/>
                </a:lnTo>
                <a:lnTo>
                  <a:pt x="1" y="43360"/>
                </a:lnTo>
                <a:lnTo>
                  <a:pt x="4263" y="47623"/>
                </a:lnTo>
                <a:lnTo>
                  <a:pt x="1143855" y="47624"/>
                </a:lnTo>
                <a:lnTo>
                  <a:pt x="1143855" y="28574"/>
                </a:lnTo>
                <a:lnTo>
                  <a:pt x="9525" y="285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7216244" y="2523744"/>
            <a:ext cx="1580515" cy="713740"/>
            <a:chOff x="7216244" y="2523744"/>
            <a:chExt cx="1580515" cy="713740"/>
          </a:xfrm>
        </p:grpSpPr>
        <p:sp>
          <p:nvSpPr>
            <p:cNvPr id="18" name="object 18" descr=""/>
            <p:cNvSpPr/>
            <p:nvPr/>
          </p:nvSpPr>
          <p:spPr>
            <a:xfrm>
              <a:off x="7216244" y="2934073"/>
              <a:ext cx="872490" cy="76200"/>
            </a:xfrm>
            <a:custGeom>
              <a:avLst/>
              <a:gdLst/>
              <a:ahLst/>
              <a:cxnLst/>
              <a:rect l="l" t="t" r="r" b="b"/>
              <a:pathLst>
                <a:path w="872490" h="76200">
                  <a:moveTo>
                    <a:pt x="796175" y="47624"/>
                  </a:moveTo>
                  <a:lnTo>
                    <a:pt x="796175" y="76200"/>
                  </a:lnTo>
                  <a:lnTo>
                    <a:pt x="853325" y="47625"/>
                  </a:lnTo>
                  <a:lnTo>
                    <a:pt x="796175" y="47624"/>
                  </a:lnTo>
                  <a:close/>
                </a:path>
                <a:path w="872490" h="76200">
                  <a:moveTo>
                    <a:pt x="796175" y="0"/>
                  </a:moveTo>
                  <a:lnTo>
                    <a:pt x="796175" y="47624"/>
                  </a:lnTo>
                  <a:lnTo>
                    <a:pt x="814137" y="47623"/>
                  </a:lnTo>
                  <a:lnTo>
                    <a:pt x="818400" y="43360"/>
                  </a:lnTo>
                  <a:lnTo>
                    <a:pt x="818399" y="32838"/>
                  </a:lnTo>
                  <a:lnTo>
                    <a:pt x="814136" y="28575"/>
                  </a:lnTo>
                  <a:lnTo>
                    <a:pt x="808875" y="28575"/>
                  </a:lnTo>
                  <a:lnTo>
                    <a:pt x="853325" y="28574"/>
                  </a:lnTo>
                  <a:lnTo>
                    <a:pt x="796175" y="0"/>
                  </a:lnTo>
                  <a:close/>
                </a:path>
                <a:path w="872490" h="76200">
                  <a:moveTo>
                    <a:pt x="853325" y="28574"/>
                  </a:moveTo>
                  <a:lnTo>
                    <a:pt x="796175" y="28574"/>
                  </a:lnTo>
                  <a:lnTo>
                    <a:pt x="808875" y="28575"/>
                  </a:lnTo>
                  <a:lnTo>
                    <a:pt x="814136" y="28575"/>
                  </a:lnTo>
                  <a:lnTo>
                    <a:pt x="818399" y="32838"/>
                  </a:lnTo>
                  <a:lnTo>
                    <a:pt x="818400" y="43360"/>
                  </a:lnTo>
                  <a:lnTo>
                    <a:pt x="814136" y="47625"/>
                  </a:lnTo>
                  <a:lnTo>
                    <a:pt x="853328" y="47623"/>
                  </a:lnTo>
                  <a:lnTo>
                    <a:pt x="872375" y="38100"/>
                  </a:lnTo>
                  <a:lnTo>
                    <a:pt x="853325" y="28574"/>
                  </a:lnTo>
                  <a:close/>
                </a:path>
                <a:path w="872490" h="76200">
                  <a:moveTo>
                    <a:pt x="9525" y="28573"/>
                  </a:moveTo>
                  <a:lnTo>
                    <a:pt x="4263" y="28575"/>
                  </a:lnTo>
                  <a:lnTo>
                    <a:pt x="0" y="32838"/>
                  </a:lnTo>
                  <a:lnTo>
                    <a:pt x="1" y="43360"/>
                  </a:lnTo>
                  <a:lnTo>
                    <a:pt x="4264" y="47623"/>
                  </a:lnTo>
                  <a:lnTo>
                    <a:pt x="796175" y="47624"/>
                  </a:lnTo>
                  <a:lnTo>
                    <a:pt x="796175" y="28574"/>
                  </a:lnTo>
                  <a:lnTo>
                    <a:pt x="9525" y="285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6343" y="2523744"/>
              <a:ext cx="710183" cy="713231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7173367" y="4410455"/>
            <a:ext cx="1623695" cy="710565"/>
            <a:chOff x="7173367" y="4410455"/>
            <a:chExt cx="1623695" cy="710565"/>
          </a:xfrm>
        </p:grpSpPr>
        <p:sp>
          <p:nvSpPr>
            <p:cNvPr id="21" name="object 21" descr=""/>
            <p:cNvSpPr/>
            <p:nvPr/>
          </p:nvSpPr>
          <p:spPr>
            <a:xfrm>
              <a:off x="7173367" y="4793080"/>
              <a:ext cx="915669" cy="76200"/>
            </a:xfrm>
            <a:custGeom>
              <a:avLst/>
              <a:gdLst/>
              <a:ahLst/>
              <a:cxnLst/>
              <a:rect l="l" t="t" r="r" b="b"/>
              <a:pathLst>
                <a:path w="915670" h="76200">
                  <a:moveTo>
                    <a:pt x="839052" y="47624"/>
                  </a:moveTo>
                  <a:lnTo>
                    <a:pt x="839052" y="76199"/>
                  </a:lnTo>
                  <a:lnTo>
                    <a:pt x="896202" y="47624"/>
                  </a:lnTo>
                  <a:lnTo>
                    <a:pt x="839052" y="47624"/>
                  </a:lnTo>
                  <a:close/>
                </a:path>
                <a:path w="915670" h="76200">
                  <a:moveTo>
                    <a:pt x="839052" y="28574"/>
                  </a:moveTo>
                  <a:lnTo>
                    <a:pt x="839052" y="47624"/>
                  </a:lnTo>
                  <a:lnTo>
                    <a:pt x="857015" y="47623"/>
                  </a:lnTo>
                  <a:lnTo>
                    <a:pt x="861278" y="43360"/>
                  </a:lnTo>
                  <a:lnTo>
                    <a:pt x="861278" y="32838"/>
                  </a:lnTo>
                  <a:lnTo>
                    <a:pt x="857013" y="28574"/>
                  </a:lnTo>
                  <a:lnTo>
                    <a:pt x="839052" y="28574"/>
                  </a:lnTo>
                  <a:close/>
                </a:path>
                <a:path w="915670" h="76200">
                  <a:moveTo>
                    <a:pt x="839052" y="0"/>
                  </a:moveTo>
                  <a:lnTo>
                    <a:pt x="839052" y="28574"/>
                  </a:lnTo>
                  <a:lnTo>
                    <a:pt x="851753" y="28574"/>
                  </a:lnTo>
                  <a:lnTo>
                    <a:pt x="857013" y="28574"/>
                  </a:lnTo>
                  <a:lnTo>
                    <a:pt x="861278" y="32838"/>
                  </a:lnTo>
                  <a:lnTo>
                    <a:pt x="861278" y="43360"/>
                  </a:lnTo>
                  <a:lnTo>
                    <a:pt x="857013" y="47624"/>
                  </a:lnTo>
                  <a:lnTo>
                    <a:pt x="896204" y="47623"/>
                  </a:lnTo>
                  <a:lnTo>
                    <a:pt x="915252" y="38099"/>
                  </a:lnTo>
                  <a:lnTo>
                    <a:pt x="839052" y="0"/>
                  </a:lnTo>
                  <a:close/>
                </a:path>
                <a:path w="915670" h="76200">
                  <a:moveTo>
                    <a:pt x="9525" y="28573"/>
                  </a:moveTo>
                  <a:lnTo>
                    <a:pt x="4263" y="28574"/>
                  </a:lnTo>
                  <a:lnTo>
                    <a:pt x="0" y="32838"/>
                  </a:lnTo>
                  <a:lnTo>
                    <a:pt x="1" y="43360"/>
                  </a:lnTo>
                  <a:lnTo>
                    <a:pt x="4264" y="47623"/>
                  </a:lnTo>
                  <a:lnTo>
                    <a:pt x="839052" y="47624"/>
                  </a:lnTo>
                  <a:lnTo>
                    <a:pt x="839052" y="28574"/>
                  </a:lnTo>
                  <a:lnTo>
                    <a:pt x="9525" y="285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6343" y="4410455"/>
              <a:ext cx="710183" cy="710184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161266" y="4224528"/>
            <a:ext cx="4759960" cy="1636395"/>
            <a:chOff x="161266" y="4224528"/>
            <a:chExt cx="4759960" cy="1636395"/>
          </a:xfrm>
        </p:grpSpPr>
        <p:sp>
          <p:nvSpPr>
            <p:cNvPr id="24" name="object 24" descr=""/>
            <p:cNvSpPr/>
            <p:nvPr/>
          </p:nvSpPr>
          <p:spPr>
            <a:xfrm>
              <a:off x="2793600" y="5284593"/>
              <a:ext cx="2127885" cy="76200"/>
            </a:xfrm>
            <a:custGeom>
              <a:avLst/>
              <a:gdLst/>
              <a:ahLst/>
              <a:cxnLst/>
              <a:rect l="l" t="t" r="r" b="b"/>
              <a:pathLst>
                <a:path w="2127885" h="76200">
                  <a:moveTo>
                    <a:pt x="2051305" y="47624"/>
                  </a:moveTo>
                  <a:lnTo>
                    <a:pt x="2051199" y="76200"/>
                  </a:lnTo>
                  <a:lnTo>
                    <a:pt x="2108750" y="47691"/>
                  </a:lnTo>
                  <a:lnTo>
                    <a:pt x="2069265" y="47691"/>
                  </a:lnTo>
                  <a:lnTo>
                    <a:pt x="2051305" y="47624"/>
                  </a:lnTo>
                  <a:close/>
                </a:path>
                <a:path w="2127885" h="76200">
                  <a:moveTo>
                    <a:pt x="2051376" y="28575"/>
                  </a:moveTo>
                  <a:lnTo>
                    <a:pt x="2051305" y="47624"/>
                  </a:lnTo>
                  <a:lnTo>
                    <a:pt x="2069265" y="47691"/>
                  </a:lnTo>
                  <a:lnTo>
                    <a:pt x="2073545" y="43442"/>
                  </a:lnTo>
                  <a:lnTo>
                    <a:pt x="2073584" y="32922"/>
                  </a:lnTo>
                  <a:lnTo>
                    <a:pt x="2069336" y="28642"/>
                  </a:lnTo>
                  <a:lnTo>
                    <a:pt x="2051376" y="28575"/>
                  </a:lnTo>
                  <a:close/>
                </a:path>
                <a:path w="2127885" h="76200">
                  <a:moveTo>
                    <a:pt x="2051481" y="0"/>
                  </a:moveTo>
                  <a:lnTo>
                    <a:pt x="2051376" y="28575"/>
                  </a:lnTo>
                  <a:lnTo>
                    <a:pt x="2069336" y="28642"/>
                  </a:lnTo>
                  <a:lnTo>
                    <a:pt x="2073584" y="32922"/>
                  </a:lnTo>
                  <a:lnTo>
                    <a:pt x="2073545" y="43442"/>
                  </a:lnTo>
                  <a:lnTo>
                    <a:pt x="2069265" y="47691"/>
                  </a:lnTo>
                  <a:lnTo>
                    <a:pt x="2108750" y="47691"/>
                  </a:lnTo>
                  <a:lnTo>
                    <a:pt x="2127539" y="38383"/>
                  </a:lnTo>
                  <a:lnTo>
                    <a:pt x="2051481" y="0"/>
                  </a:lnTo>
                  <a:close/>
                </a:path>
                <a:path w="2127885" h="76200">
                  <a:moveTo>
                    <a:pt x="4319" y="20984"/>
                  </a:moveTo>
                  <a:lnTo>
                    <a:pt x="38" y="25232"/>
                  </a:lnTo>
                  <a:lnTo>
                    <a:pt x="0" y="35754"/>
                  </a:lnTo>
                  <a:lnTo>
                    <a:pt x="4248" y="40034"/>
                  </a:lnTo>
                  <a:lnTo>
                    <a:pt x="2051305" y="47624"/>
                  </a:lnTo>
                  <a:lnTo>
                    <a:pt x="2051376" y="28575"/>
                  </a:lnTo>
                  <a:lnTo>
                    <a:pt x="4319" y="209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0864" y="4224528"/>
              <a:ext cx="713232" cy="71018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407" y="4965192"/>
              <a:ext cx="710184" cy="71018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07304" y="4842310"/>
              <a:ext cx="3338195" cy="972185"/>
            </a:xfrm>
            <a:custGeom>
              <a:avLst/>
              <a:gdLst/>
              <a:ahLst/>
              <a:cxnLst/>
              <a:rect l="l" t="t" r="r" b="b"/>
              <a:pathLst>
                <a:path w="3338195" h="972185">
                  <a:moveTo>
                    <a:pt x="0" y="0"/>
                  </a:moveTo>
                  <a:lnTo>
                    <a:pt x="3337738" y="0"/>
                  </a:lnTo>
                  <a:lnTo>
                    <a:pt x="3337738" y="972035"/>
                  </a:lnTo>
                  <a:lnTo>
                    <a:pt x="0" y="972035"/>
                  </a:lnTo>
                  <a:lnTo>
                    <a:pt x="0" y="0"/>
                  </a:lnTo>
                  <a:close/>
                </a:path>
              </a:pathLst>
            </a:custGeom>
            <a:ln w="92075">
              <a:solidFill>
                <a:srgbClr val="5600C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386946" y="1233932"/>
            <a:ext cx="121221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Persona responsible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6408" y="2261616"/>
            <a:ext cx="710184" cy="713231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2495" y="3060192"/>
            <a:ext cx="710183" cy="710184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6408" y="3694176"/>
            <a:ext cx="710184" cy="710184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4462271" y="1075944"/>
            <a:ext cx="1665605" cy="1359535"/>
            <a:chOff x="4462271" y="1075944"/>
            <a:chExt cx="1665605" cy="1359535"/>
          </a:xfrm>
        </p:grpSpPr>
        <p:sp>
          <p:nvSpPr>
            <p:cNvPr id="33" name="object 33" descr=""/>
            <p:cNvSpPr/>
            <p:nvPr/>
          </p:nvSpPr>
          <p:spPr>
            <a:xfrm>
              <a:off x="6051490" y="1983527"/>
              <a:ext cx="76200" cy="452120"/>
            </a:xfrm>
            <a:custGeom>
              <a:avLst/>
              <a:gdLst/>
              <a:ahLst/>
              <a:cxnLst/>
              <a:rect l="l" t="t" r="r" b="b"/>
              <a:pathLst>
                <a:path w="76200" h="452119">
                  <a:moveTo>
                    <a:pt x="28575" y="375671"/>
                  </a:moveTo>
                  <a:lnTo>
                    <a:pt x="0" y="375671"/>
                  </a:lnTo>
                  <a:lnTo>
                    <a:pt x="38100" y="451871"/>
                  </a:lnTo>
                  <a:lnTo>
                    <a:pt x="65087" y="397896"/>
                  </a:lnTo>
                  <a:lnTo>
                    <a:pt x="32839" y="397896"/>
                  </a:lnTo>
                  <a:lnTo>
                    <a:pt x="28575" y="393631"/>
                  </a:lnTo>
                  <a:lnTo>
                    <a:pt x="28575" y="375671"/>
                  </a:lnTo>
                  <a:close/>
                </a:path>
                <a:path w="76200" h="452119">
                  <a:moveTo>
                    <a:pt x="43360" y="0"/>
                  </a:moveTo>
                  <a:lnTo>
                    <a:pt x="32838" y="0"/>
                  </a:lnTo>
                  <a:lnTo>
                    <a:pt x="28575" y="4264"/>
                  </a:lnTo>
                  <a:lnTo>
                    <a:pt x="28575" y="393631"/>
                  </a:lnTo>
                  <a:lnTo>
                    <a:pt x="32839" y="397896"/>
                  </a:lnTo>
                  <a:lnTo>
                    <a:pt x="43360" y="397896"/>
                  </a:lnTo>
                  <a:lnTo>
                    <a:pt x="47625" y="393631"/>
                  </a:lnTo>
                  <a:lnTo>
                    <a:pt x="47625" y="4264"/>
                  </a:lnTo>
                  <a:lnTo>
                    <a:pt x="43360" y="0"/>
                  </a:lnTo>
                  <a:close/>
                </a:path>
                <a:path w="76200" h="452119">
                  <a:moveTo>
                    <a:pt x="76200" y="375671"/>
                  </a:moveTo>
                  <a:lnTo>
                    <a:pt x="47625" y="375671"/>
                  </a:lnTo>
                  <a:lnTo>
                    <a:pt x="47625" y="393631"/>
                  </a:lnTo>
                  <a:lnTo>
                    <a:pt x="43360" y="397896"/>
                  </a:lnTo>
                  <a:lnTo>
                    <a:pt x="65087" y="397896"/>
                  </a:lnTo>
                  <a:lnTo>
                    <a:pt x="76200" y="375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2271" y="1075944"/>
              <a:ext cx="917448" cy="917448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88839" y="6463791"/>
            <a:ext cx="284797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dirty="0" spc="-280"/>
              <a:t> </a:t>
            </a:r>
            <a:r>
              <a:rPr dirty="0" spc="-125"/>
              <a:t>metrics</a:t>
            </a:r>
            <a:r>
              <a:rPr dirty="0" spc="-285"/>
              <a:t> </a:t>
            </a:r>
            <a:r>
              <a:rPr dirty="0" spc="-60"/>
              <a:t>for</a:t>
            </a:r>
            <a:r>
              <a:rPr dirty="0" spc="-270"/>
              <a:t> </a:t>
            </a:r>
            <a:r>
              <a:rPr dirty="0"/>
              <a:t>NLG</a:t>
            </a:r>
            <a:r>
              <a:rPr dirty="0" spc="-275"/>
              <a:t> </a:t>
            </a:r>
            <a:r>
              <a:rPr dirty="0" spc="-10"/>
              <a:t>Tasks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894346" y="1056209"/>
            <a:ext cx="10403840" cy="5289550"/>
            <a:chOff x="894346" y="1056209"/>
            <a:chExt cx="10403840" cy="528955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346" y="1056209"/>
              <a:ext cx="10403305" cy="526125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995224" y="1645919"/>
              <a:ext cx="970915" cy="2644775"/>
            </a:xfrm>
            <a:custGeom>
              <a:avLst/>
              <a:gdLst/>
              <a:ahLst/>
              <a:cxnLst/>
              <a:rect l="l" t="t" r="r" b="b"/>
              <a:pathLst>
                <a:path w="970914" h="2644775">
                  <a:moveTo>
                    <a:pt x="0" y="0"/>
                  </a:moveTo>
                  <a:lnTo>
                    <a:pt x="78723" y="1058"/>
                  </a:lnTo>
                  <a:lnTo>
                    <a:pt x="153403" y="4123"/>
                  </a:lnTo>
                  <a:lnTo>
                    <a:pt x="223039" y="9028"/>
                  </a:lnTo>
                  <a:lnTo>
                    <a:pt x="286632" y="15606"/>
                  </a:lnTo>
                  <a:lnTo>
                    <a:pt x="343184" y="23691"/>
                  </a:lnTo>
                  <a:lnTo>
                    <a:pt x="391693" y="33115"/>
                  </a:lnTo>
                  <a:lnTo>
                    <a:pt x="431163" y="43714"/>
                  </a:lnTo>
                  <a:lnTo>
                    <a:pt x="478983" y="67766"/>
                  </a:lnTo>
                  <a:lnTo>
                    <a:pt x="485335" y="80886"/>
                  </a:lnTo>
                  <a:lnTo>
                    <a:pt x="485335" y="1241477"/>
                  </a:lnTo>
                  <a:lnTo>
                    <a:pt x="491687" y="1254597"/>
                  </a:lnTo>
                  <a:lnTo>
                    <a:pt x="539507" y="1278648"/>
                  </a:lnTo>
                  <a:lnTo>
                    <a:pt x="578977" y="1289247"/>
                  </a:lnTo>
                  <a:lnTo>
                    <a:pt x="627486" y="1298672"/>
                  </a:lnTo>
                  <a:lnTo>
                    <a:pt x="684038" y="1306756"/>
                  </a:lnTo>
                  <a:lnTo>
                    <a:pt x="747631" y="1313334"/>
                  </a:lnTo>
                  <a:lnTo>
                    <a:pt x="817267" y="1318239"/>
                  </a:lnTo>
                  <a:lnTo>
                    <a:pt x="891947" y="1321304"/>
                  </a:lnTo>
                  <a:lnTo>
                    <a:pt x="970671" y="1322363"/>
                  </a:lnTo>
                  <a:lnTo>
                    <a:pt x="891947" y="1323421"/>
                  </a:lnTo>
                  <a:lnTo>
                    <a:pt x="817267" y="1326486"/>
                  </a:lnTo>
                  <a:lnTo>
                    <a:pt x="747631" y="1331391"/>
                  </a:lnTo>
                  <a:lnTo>
                    <a:pt x="684038" y="1337969"/>
                  </a:lnTo>
                  <a:lnTo>
                    <a:pt x="627486" y="1346054"/>
                  </a:lnTo>
                  <a:lnTo>
                    <a:pt x="578977" y="1355478"/>
                  </a:lnTo>
                  <a:lnTo>
                    <a:pt x="539507" y="1366077"/>
                  </a:lnTo>
                  <a:lnTo>
                    <a:pt x="491687" y="1390128"/>
                  </a:lnTo>
                  <a:lnTo>
                    <a:pt x="485335" y="1403249"/>
                  </a:lnTo>
                  <a:lnTo>
                    <a:pt x="485335" y="2563840"/>
                  </a:lnTo>
                  <a:lnTo>
                    <a:pt x="478983" y="2576960"/>
                  </a:lnTo>
                  <a:lnTo>
                    <a:pt x="431163" y="2601011"/>
                  </a:lnTo>
                  <a:lnTo>
                    <a:pt x="391693" y="2611610"/>
                  </a:lnTo>
                  <a:lnTo>
                    <a:pt x="343184" y="2621035"/>
                  </a:lnTo>
                  <a:lnTo>
                    <a:pt x="286632" y="2629119"/>
                  </a:lnTo>
                  <a:lnTo>
                    <a:pt x="223039" y="2635697"/>
                  </a:lnTo>
                  <a:lnTo>
                    <a:pt x="153403" y="2640602"/>
                  </a:lnTo>
                  <a:lnTo>
                    <a:pt x="78723" y="2643667"/>
                  </a:lnTo>
                  <a:lnTo>
                    <a:pt x="0" y="2644726"/>
                  </a:lnTo>
                </a:path>
              </a:pathLst>
            </a:custGeom>
            <a:ln w="63500">
              <a:solidFill>
                <a:srgbClr val="5335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995224" y="4403878"/>
              <a:ext cx="970915" cy="1910080"/>
            </a:xfrm>
            <a:custGeom>
              <a:avLst/>
              <a:gdLst/>
              <a:ahLst/>
              <a:cxnLst/>
              <a:rect l="l" t="t" r="r" b="b"/>
              <a:pathLst>
                <a:path w="970914" h="1910079">
                  <a:moveTo>
                    <a:pt x="0" y="0"/>
                  </a:moveTo>
                  <a:lnTo>
                    <a:pt x="78723" y="1058"/>
                  </a:lnTo>
                  <a:lnTo>
                    <a:pt x="153403" y="4123"/>
                  </a:lnTo>
                  <a:lnTo>
                    <a:pt x="223039" y="9028"/>
                  </a:lnTo>
                  <a:lnTo>
                    <a:pt x="286632" y="15606"/>
                  </a:lnTo>
                  <a:lnTo>
                    <a:pt x="343184" y="23690"/>
                  </a:lnTo>
                  <a:lnTo>
                    <a:pt x="391693" y="33115"/>
                  </a:lnTo>
                  <a:lnTo>
                    <a:pt x="431163" y="43713"/>
                  </a:lnTo>
                  <a:lnTo>
                    <a:pt x="478983" y="67765"/>
                  </a:lnTo>
                  <a:lnTo>
                    <a:pt x="485335" y="80885"/>
                  </a:lnTo>
                  <a:lnTo>
                    <a:pt x="485335" y="874148"/>
                  </a:lnTo>
                  <a:lnTo>
                    <a:pt x="491687" y="887268"/>
                  </a:lnTo>
                  <a:lnTo>
                    <a:pt x="539507" y="911319"/>
                  </a:lnTo>
                  <a:lnTo>
                    <a:pt x="578977" y="921917"/>
                  </a:lnTo>
                  <a:lnTo>
                    <a:pt x="627486" y="931342"/>
                  </a:lnTo>
                  <a:lnTo>
                    <a:pt x="684038" y="939427"/>
                  </a:lnTo>
                  <a:lnTo>
                    <a:pt x="747631" y="946005"/>
                  </a:lnTo>
                  <a:lnTo>
                    <a:pt x="817267" y="950909"/>
                  </a:lnTo>
                  <a:lnTo>
                    <a:pt x="891947" y="953974"/>
                  </a:lnTo>
                  <a:lnTo>
                    <a:pt x="970671" y="955033"/>
                  </a:lnTo>
                  <a:lnTo>
                    <a:pt x="891947" y="956092"/>
                  </a:lnTo>
                  <a:lnTo>
                    <a:pt x="817267" y="959157"/>
                  </a:lnTo>
                  <a:lnTo>
                    <a:pt x="747631" y="964061"/>
                  </a:lnTo>
                  <a:lnTo>
                    <a:pt x="684038" y="970639"/>
                  </a:lnTo>
                  <a:lnTo>
                    <a:pt x="627486" y="978724"/>
                  </a:lnTo>
                  <a:lnTo>
                    <a:pt x="578977" y="988149"/>
                  </a:lnTo>
                  <a:lnTo>
                    <a:pt x="539507" y="998747"/>
                  </a:lnTo>
                  <a:lnTo>
                    <a:pt x="491687" y="1022798"/>
                  </a:lnTo>
                  <a:lnTo>
                    <a:pt x="485335" y="1035919"/>
                  </a:lnTo>
                  <a:lnTo>
                    <a:pt x="485335" y="1829182"/>
                  </a:lnTo>
                  <a:lnTo>
                    <a:pt x="478983" y="1842301"/>
                  </a:lnTo>
                  <a:lnTo>
                    <a:pt x="431163" y="1866353"/>
                  </a:lnTo>
                  <a:lnTo>
                    <a:pt x="391693" y="1876951"/>
                  </a:lnTo>
                  <a:lnTo>
                    <a:pt x="343184" y="1886376"/>
                  </a:lnTo>
                  <a:lnTo>
                    <a:pt x="286632" y="1894460"/>
                  </a:lnTo>
                  <a:lnTo>
                    <a:pt x="223039" y="1901038"/>
                  </a:lnTo>
                  <a:lnTo>
                    <a:pt x="153403" y="1905943"/>
                  </a:lnTo>
                  <a:lnTo>
                    <a:pt x="78723" y="1909008"/>
                  </a:lnTo>
                  <a:lnTo>
                    <a:pt x="0" y="1910067"/>
                  </a:lnTo>
                </a:path>
              </a:pathLst>
            </a:custGeom>
            <a:ln w="63500">
              <a:solidFill>
                <a:srgbClr val="5600C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486555" y="1073403"/>
            <a:ext cx="37598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35" b="1">
                <a:solidFill>
                  <a:srgbClr val="5335DA"/>
                </a:solidFill>
                <a:latin typeface="Trebuchet MS"/>
                <a:cs typeface="Trebuchet MS"/>
              </a:rPr>
              <a:t>NGRAM-</a:t>
            </a:r>
            <a:r>
              <a:rPr dirty="0" sz="2800" b="1">
                <a:solidFill>
                  <a:srgbClr val="5335DA"/>
                </a:solidFill>
                <a:latin typeface="Trebuchet MS"/>
                <a:cs typeface="Trebuchet MS"/>
              </a:rPr>
              <a:t>based</a:t>
            </a:r>
            <a:r>
              <a:rPr dirty="0" sz="2800" spc="25" b="1">
                <a:solidFill>
                  <a:srgbClr val="5335DA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5335DA"/>
                </a:solidFill>
                <a:latin typeface="Trebuchet MS"/>
                <a:cs typeface="Trebuchet MS"/>
              </a:rPr>
              <a:t>metrics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90407" y="6273291"/>
            <a:ext cx="45485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20" b="1">
                <a:solidFill>
                  <a:srgbClr val="5600C2"/>
                </a:solidFill>
                <a:latin typeface="Trebuchet MS"/>
                <a:cs typeface="Trebuchet MS"/>
              </a:rPr>
              <a:t>EMBEDDING-</a:t>
            </a:r>
            <a:r>
              <a:rPr dirty="0" sz="2800" b="1">
                <a:solidFill>
                  <a:srgbClr val="5600C2"/>
                </a:solidFill>
                <a:latin typeface="Trebuchet MS"/>
                <a:cs typeface="Trebuchet MS"/>
              </a:rPr>
              <a:t>based</a:t>
            </a:r>
            <a:r>
              <a:rPr dirty="0" sz="2800" spc="6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5600C2"/>
                </a:solidFill>
                <a:latin typeface="Trebuchet MS"/>
                <a:cs typeface="Trebuchet MS"/>
              </a:rPr>
              <a:t>metrics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51021" y="5967476"/>
            <a:ext cx="8255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Reference: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G-</a:t>
            </a:r>
            <a:r>
              <a:rPr dirty="0" sz="1800" spc="-25" i="1">
                <a:solidFill>
                  <a:srgbClr val="FFFFFF"/>
                </a:solidFill>
                <a:latin typeface="Trebuchet MS"/>
                <a:cs typeface="Trebuchet MS"/>
              </a:rPr>
              <a:t>EVAL:</a:t>
            </a:r>
            <a:r>
              <a:rPr dirty="0" sz="180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NLG</a:t>
            </a:r>
            <a:r>
              <a:rPr dirty="0" sz="1800" spc="-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Trebuchet MS"/>
                <a:cs typeface="Trebuchet MS"/>
              </a:rPr>
              <a:t>Evaluation</a:t>
            </a:r>
            <a:r>
              <a:rPr dirty="0" sz="180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80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GPT-</a:t>
            </a:r>
            <a:r>
              <a:rPr dirty="0" sz="1800" spc="100" i="1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dirty="0" sz="1800" spc="-40" i="1">
                <a:solidFill>
                  <a:srgbClr val="FFFFFF"/>
                </a:solidFill>
                <a:latin typeface="Trebuchet MS"/>
                <a:cs typeface="Trebuchet MS"/>
              </a:rPr>
              <a:t> with </a:t>
            </a:r>
            <a:r>
              <a:rPr dirty="0" sz="1800" spc="-65" i="1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180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 i="1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dirty="0" sz="180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Trebuchet MS"/>
                <a:cs typeface="Trebuchet MS"/>
              </a:rPr>
              <a:t>Alignment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387603"/>
            <a:ext cx="55492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 b="0">
                <a:latin typeface="Trebuchet MS"/>
                <a:cs typeface="Trebuchet MS"/>
              </a:rPr>
              <a:t>Can</a:t>
            </a:r>
            <a:r>
              <a:rPr dirty="0" spc="-330" b="0">
                <a:latin typeface="Trebuchet MS"/>
                <a:cs typeface="Trebuchet MS"/>
              </a:rPr>
              <a:t> </a:t>
            </a:r>
            <a:r>
              <a:rPr dirty="0" spc="105" b="0">
                <a:latin typeface="Trebuchet MS"/>
                <a:cs typeface="Trebuchet MS"/>
              </a:rPr>
              <a:t>LLMs</a:t>
            </a:r>
            <a:r>
              <a:rPr dirty="0" spc="-325" b="0">
                <a:latin typeface="Trebuchet MS"/>
                <a:cs typeface="Trebuchet MS"/>
              </a:rPr>
              <a:t> </a:t>
            </a:r>
            <a:r>
              <a:rPr dirty="0" spc="-105" b="0">
                <a:latin typeface="Trebuchet MS"/>
                <a:cs typeface="Trebuchet MS"/>
              </a:rPr>
              <a:t>evaluate</a:t>
            </a:r>
            <a:r>
              <a:rPr dirty="0" spc="-325" b="0">
                <a:latin typeface="Trebuchet MS"/>
                <a:cs typeface="Trebuchet MS"/>
              </a:rPr>
              <a:t> </a:t>
            </a:r>
            <a:r>
              <a:rPr dirty="0" spc="70" b="0">
                <a:latin typeface="Trebuchet MS"/>
                <a:cs typeface="Trebuchet MS"/>
              </a:rPr>
              <a:t>LLMs?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50680" y="2390139"/>
            <a:ext cx="5226050" cy="3006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ts val="3335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cheap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ts val="3335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Ground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truth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Explainable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(somewhat)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ts val="3325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 spc="-30">
                <a:solidFill>
                  <a:srgbClr val="FFFFFF"/>
                </a:solidFill>
                <a:latin typeface="Trebuchet MS"/>
                <a:cs typeface="Trebuchet MS"/>
              </a:rPr>
              <a:t>Flexible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2800">
              <a:latin typeface="Trebuchet MS"/>
              <a:cs typeface="Trebuchet MS"/>
            </a:endParaRPr>
          </a:p>
          <a:p>
            <a:pPr marL="469265" marR="5080" indent="-457200">
              <a:lnSpc>
                <a:spcPct val="100699"/>
              </a:lnSpc>
              <a:spcBef>
                <a:spcPts val="2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Good</a:t>
            </a:r>
            <a:r>
              <a:rPr dirty="0" sz="28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correlation</a:t>
            </a:r>
            <a:r>
              <a:rPr dirty="0" sz="2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human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eval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ts val="331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Improves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0680" y="1234948"/>
            <a:ext cx="9182735" cy="1177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985">
              <a:lnSpc>
                <a:spcPct val="135000"/>
              </a:lnSpc>
              <a:spcBef>
                <a:spcPts val="100"/>
              </a:spcBef>
              <a:tabLst>
                <a:tab pos="5714365" algn="l"/>
              </a:tabLst>
            </a:pPr>
            <a:r>
              <a:rPr dirty="0" sz="2800" b="1">
                <a:solidFill>
                  <a:srgbClr val="5600C2"/>
                </a:solidFill>
                <a:latin typeface="Trebuchet MS"/>
                <a:cs typeface="Trebuchet MS"/>
              </a:rPr>
              <a:t>Use</a:t>
            </a:r>
            <a:r>
              <a:rPr dirty="0" sz="2800" spc="-9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5600C2"/>
                </a:solidFill>
                <a:latin typeface="Trebuchet MS"/>
                <a:cs typeface="Trebuchet MS"/>
              </a:rPr>
              <a:t>a</a:t>
            </a:r>
            <a:r>
              <a:rPr dirty="0" sz="2800" spc="-9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5600C2"/>
                </a:solidFill>
                <a:latin typeface="Trebuchet MS"/>
                <a:cs typeface="Trebuchet MS"/>
              </a:rPr>
              <a:t>Judge</a:t>
            </a:r>
            <a:r>
              <a:rPr dirty="0" sz="2800" spc="-8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spc="80" b="1">
                <a:solidFill>
                  <a:srgbClr val="5600C2"/>
                </a:solidFill>
                <a:latin typeface="Trebuchet MS"/>
                <a:cs typeface="Trebuchet MS"/>
              </a:rPr>
              <a:t>LLM</a:t>
            </a:r>
            <a:r>
              <a:rPr dirty="0" sz="2800" spc="-8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5600C2"/>
                </a:solidFill>
                <a:latin typeface="Trebuchet MS"/>
                <a:cs typeface="Trebuchet MS"/>
              </a:rPr>
              <a:t>to</a:t>
            </a:r>
            <a:r>
              <a:rPr dirty="0" sz="2800" spc="-9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5600C2"/>
                </a:solidFill>
                <a:latin typeface="Trebuchet MS"/>
                <a:cs typeface="Trebuchet MS"/>
              </a:rPr>
              <a:t>evaluate</a:t>
            </a:r>
            <a:r>
              <a:rPr dirty="0" sz="2800" spc="-8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5600C2"/>
                </a:solidFill>
                <a:latin typeface="Trebuchet MS"/>
                <a:cs typeface="Trebuchet MS"/>
              </a:rPr>
              <a:t>the</a:t>
            </a:r>
            <a:r>
              <a:rPr dirty="0" sz="2800" spc="-9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spc="75" b="1">
                <a:solidFill>
                  <a:srgbClr val="5600C2"/>
                </a:solidFill>
                <a:latin typeface="Trebuchet MS"/>
                <a:cs typeface="Trebuchet MS"/>
              </a:rPr>
              <a:t>NLG</a:t>
            </a:r>
            <a:r>
              <a:rPr dirty="0" sz="2800" spc="-8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5600C2"/>
                </a:solidFill>
                <a:latin typeface="Trebuchet MS"/>
                <a:cs typeface="Trebuchet MS"/>
              </a:rPr>
              <a:t>output</a:t>
            </a:r>
            <a:r>
              <a:rPr dirty="0" sz="2800" spc="-9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spc="50" b="1">
                <a:solidFill>
                  <a:srgbClr val="5600C2"/>
                </a:solidFill>
                <a:latin typeface="Trebuchet MS"/>
                <a:cs typeface="Trebuchet MS"/>
              </a:rPr>
              <a:t>of</a:t>
            </a:r>
            <a:r>
              <a:rPr dirty="0" sz="2800" spc="-90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5600C2"/>
                </a:solidFill>
                <a:latin typeface="Trebuchet MS"/>
                <a:cs typeface="Trebuchet MS"/>
              </a:rPr>
              <a:t>an</a:t>
            </a:r>
            <a:r>
              <a:rPr dirty="0" sz="2800" spc="-85" b="1">
                <a:solidFill>
                  <a:srgbClr val="5600C2"/>
                </a:solidFill>
                <a:latin typeface="Trebuchet MS"/>
                <a:cs typeface="Trebuchet MS"/>
              </a:rPr>
              <a:t> </a:t>
            </a:r>
            <a:r>
              <a:rPr dirty="0" sz="2800" spc="55" b="1">
                <a:solidFill>
                  <a:srgbClr val="5600C2"/>
                </a:solidFill>
                <a:latin typeface="Trebuchet MS"/>
                <a:cs typeface="Trebuchet MS"/>
              </a:rPr>
              <a:t>LLM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Pros: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Cons: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352785" y="2390139"/>
            <a:ext cx="5268595" cy="300672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583565" marR="5080" indent="-570865">
              <a:lnSpc>
                <a:spcPts val="3310"/>
              </a:lnSpc>
              <a:spcBef>
                <a:spcPts val="250"/>
              </a:spcBef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2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domain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expert</a:t>
            </a:r>
            <a:r>
              <a:rPr dirty="0" sz="2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human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endParaRPr sz="2800">
              <a:latin typeface="Trebuchet MS"/>
              <a:cs typeface="Trebuchet MS"/>
            </a:endParaRPr>
          </a:p>
          <a:p>
            <a:pPr marL="583565" marR="638810" indent="-570865">
              <a:lnSpc>
                <a:spcPts val="3290"/>
              </a:lnSpc>
              <a:spcBef>
                <a:spcPts val="114"/>
              </a:spcBef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Might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 be</a:t>
            </a:r>
            <a:r>
              <a:rPr dirty="0" sz="2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oblivious to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mistakes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endParaRPr sz="2800">
              <a:latin typeface="Trebuchet MS"/>
              <a:cs typeface="Trebuchet MS"/>
            </a:endParaRPr>
          </a:p>
          <a:p>
            <a:pPr marL="583565" marR="282575" indent="-570865">
              <a:lnSpc>
                <a:spcPts val="3379"/>
              </a:lnSpc>
              <a:spcBef>
                <a:spcPts val="45"/>
              </a:spcBef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potentially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preferring</a:t>
            </a:r>
            <a:r>
              <a:rPr dirty="0" sz="2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LLM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generated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endParaRPr sz="2800">
              <a:latin typeface="Trebuchet MS"/>
              <a:cs typeface="Trebuchet MS"/>
            </a:endParaRPr>
          </a:p>
          <a:p>
            <a:pPr marL="583565" indent="-570865">
              <a:lnSpc>
                <a:spcPts val="3200"/>
              </a:lnSpc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Perf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sensitive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prompt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87603"/>
            <a:ext cx="55492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 b="0">
                <a:latin typeface="Trebuchet MS"/>
                <a:cs typeface="Trebuchet MS"/>
              </a:rPr>
              <a:t>Can</a:t>
            </a:r>
            <a:r>
              <a:rPr dirty="0" spc="-330" b="0">
                <a:latin typeface="Trebuchet MS"/>
                <a:cs typeface="Trebuchet MS"/>
              </a:rPr>
              <a:t> </a:t>
            </a:r>
            <a:r>
              <a:rPr dirty="0" spc="105" b="0">
                <a:latin typeface="Trebuchet MS"/>
                <a:cs typeface="Trebuchet MS"/>
              </a:rPr>
              <a:t>LLMs</a:t>
            </a:r>
            <a:r>
              <a:rPr dirty="0" spc="-325" b="0">
                <a:latin typeface="Trebuchet MS"/>
                <a:cs typeface="Trebuchet MS"/>
              </a:rPr>
              <a:t> </a:t>
            </a:r>
            <a:r>
              <a:rPr dirty="0" spc="-105" b="0">
                <a:latin typeface="Trebuchet MS"/>
                <a:cs typeface="Trebuchet MS"/>
              </a:rPr>
              <a:t>evaluate</a:t>
            </a:r>
            <a:r>
              <a:rPr dirty="0" spc="-325" b="0">
                <a:latin typeface="Trebuchet MS"/>
                <a:cs typeface="Trebuchet MS"/>
              </a:rPr>
              <a:t> </a:t>
            </a:r>
            <a:r>
              <a:rPr dirty="0" spc="70" b="0">
                <a:latin typeface="Trebuchet MS"/>
                <a:cs typeface="Trebuchet MS"/>
              </a:rPr>
              <a:t>LLMs?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57713" y="1384299"/>
            <a:ext cx="10060940" cy="351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70" b="1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28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Judge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 b="1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smarter</a:t>
            </a:r>
            <a:r>
              <a:rPr dirty="0" sz="28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28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8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8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 b="1">
                <a:solidFill>
                  <a:srgbClr val="FFFFFF"/>
                </a:solidFill>
                <a:latin typeface="Trebuchet MS"/>
                <a:cs typeface="Trebuchet MS"/>
              </a:rPr>
              <a:t>NLG</a:t>
            </a:r>
            <a:r>
              <a:rPr dirty="0" sz="28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5" b="1">
                <a:solidFill>
                  <a:srgbClr val="FFFFFF"/>
                </a:solidFill>
                <a:latin typeface="Trebuchet MS"/>
                <a:cs typeface="Trebuchet MS"/>
              </a:rPr>
              <a:t>LLM?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800" spc="-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depends:</a:t>
            </a:r>
            <a:endParaRPr sz="28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2640"/>
              </a:spcBef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Yes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70" b="1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best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 b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Trebuchet MS"/>
                <a:cs typeface="Trebuchet MS"/>
              </a:rPr>
              <a:t>you.</a:t>
            </a:r>
            <a:endParaRPr sz="2800">
              <a:latin typeface="Trebuchet MS"/>
              <a:cs typeface="Trebuchet MS"/>
            </a:endParaRPr>
          </a:p>
          <a:p>
            <a:pPr marL="469265" marR="5080" indent="-456565">
              <a:lnSpc>
                <a:spcPct val="90700"/>
              </a:lnSpc>
              <a:spcBef>
                <a:spcPts val="2950"/>
              </a:spcBef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800" spc="114" b="1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 b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Trebuchet MS"/>
                <a:cs typeface="Trebuchet MS"/>
              </a:rPr>
              <a:t>prefer</a:t>
            </a:r>
            <a:r>
              <a:rPr dirty="0" sz="2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0" b="1">
                <a:solidFill>
                  <a:srgbClr val="FFFFFF"/>
                </a:solidFill>
                <a:latin typeface="Trebuchet MS"/>
                <a:cs typeface="Trebuchet MS"/>
              </a:rPr>
              <a:t>cheaper</a:t>
            </a:r>
            <a:r>
              <a:rPr dirty="0" sz="2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production </a:t>
            </a:r>
            <a:r>
              <a:rPr dirty="0" sz="2800" spc="-25" b="1">
                <a:solidFill>
                  <a:srgbClr val="FFFFFF"/>
                </a:solidFill>
                <a:latin typeface="Trebuchet MS"/>
                <a:cs typeface="Trebuchet MS"/>
              </a:rPr>
              <a:t>(Cost,</a:t>
            </a:r>
            <a:r>
              <a:rPr dirty="0" sz="28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0" b="1">
                <a:solidFill>
                  <a:srgbClr val="FFFFFF"/>
                </a:solidFill>
                <a:latin typeface="Trebuchet MS"/>
                <a:cs typeface="Trebuchet MS"/>
              </a:rPr>
              <a:t>Latency),</a:t>
            </a:r>
            <a:r>
              <a:rPr dirty="0" sz="28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8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0" b="1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28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 b="1">
                <a:solidFill>
                  <a:srgbClr val="FFFFFF"/>
                </a:solidFill>
                <a:latin typeface="Trebuchet MS"/>
                <a:cs typeface="Trebuchet MS"/>
              </a:rPr>
              <a:t>N/A</a:t>
            </a:r>
            <a:r>
              <a:rPr dirty="0" sz="28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80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(privacy</a:t>
            </a:r>
            <a:r>
              <a:rPr dirty="0" sz="28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8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compliance limitations)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2805" y="305307"/>
            <a:ext cx="10478135" cy="1193165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4399280" marR="5080" indent="-4387215">
              <a:lnSpc>
                <a:spcPts val="4390"/>
              </a:lnSpc>
              <a:spcBef>
                <a:spcPts val="585"/>
              </a:spcBef>
            </a:pPr>
            <a:r>
              <a:rPr dirty="0" spc="-30"/>
              <a:t>Amazon</a:t>
            </a:r>
            <a:r>
              <a:rPr dirty="0" spc="-305"/>
              <a:t> </a:t>
            </a:r>
            <a:r>
              <a:rPr dirty="0" spc="-85"/>
              <a:t>Bedrock</a:t>
            </a:r>
            <a:r>
              <a:rPr dirty="0" spc="-310"/>
              <a:t> </a:t>
            </a:r>
            <a:r>
              <a:rPr dirty="0" spc="-55"/>
              <a:t>supports</a:t>
            </a:r>
            <a:r>
              <a:rPr dirty="0" spc="-315"/>
              <a:t> </a:t>
            </a:r>
            <a:r>
              <a:rPr dirty="0" spc="-20"/>
              <a:t>leading</a:t>
            </a:r>
            <a:r>
              <a:rPr dirty="0" spc="-305"/>
              <a:t> </a:t>
            </a:r>
            <a:r>
              <a:rPr dirty="0" spc="-10"/>
              <a:t>foundation models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952231" y="3965447"/>
            <a:ext cx="3758565" cy="2353310"/>
            <a:chOff x="7952231" y="3965447"/>
            <a:chExt cx="3758565" cy="235331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2231" y="3965447"/>
              <a:ext cx="3758183" cy="23530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6165" y="4028865"/>
              <a:ext cx="3575754" cy="217175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191143" y="4643337"/>
            <a:ext cx="2549525" cy="89471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800" b="1">
                <a:solidFill>
                  <a:srgbClr val="7CE8F4"/>
                </a:solidFill>
                <a:latin typeface="Trebuchet MS"/>
                <a:cs typeface="Trebuchet MS"/>
              </a:rPr>
              <a:t>Amazon</a:t>
            </a:r>
            <a:r>
              <a:rPr dirty="0" sz="1800" spc="80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spc="-20" b="1">
                <a:solidFill>
                  <a:srgbClr val="7CE8F4"/>
                </a:solidFill>
                <a:latin typeface="Trebuchet MS"/>
                <a:cs typeface="Trebuchet MS"/>
              </a:rPr>
              <a:t>Titan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1400"/>
              </a:lnSpc>
              <a:spcBef>
                <a:spcPts val="54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Summarization,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text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generation and 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search,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Q&amp;A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979664" y="1633727"/>
            <a:ext cx="3755390" cy="2973705"/>
            <a:chOff x="7979664" y="1633727"/>
            <a:chExt cx="3755390" cy="297370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7141" y="4228891"/>
              <a:ext cx="1249491" cy="37817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9664" y="1633727"/>
              <a:ext cx="3755135" cy="235305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2978" y="1698520"/>
              <a:ext cx="3575754" cy="217175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8217955" y="2307699"/>
            <a:ext cx="3034030" cy="68516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800" spc="45" b="1">
                <a:solidFill>
                  <a:srgbClr val="7CE8F4"/>
                </a:solidFill>
                <a:latin typeface="Trebuchet MS"/>
                <a:cs typeface="Trebuchet MS"/>
              </a:rPr>
              <a:t>Command</a:t>
            </a:r>
            <a:r>
              <a:rPr dirty="0" sz="1800" spc="-55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spc="60" b="1">
                <a:solidFill>
                  <a:srgbClr val="7CE8F4"/>
                </a:solidFill>
                <a:latin typeface="Trebuchet MS"/>
                <a:cs typeface="Trebuchet MS"/>
              </a:rPr>
              <a:t>&amp;</a:t>
            </a:r>
            <a:r>
              <a:rPr dirty="0" sz="1800" spc="-50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7CE8F4"/>
                </a:solidFill>
                <a:latin typeface="Trebuchet MS"/>
                <a:cs typeface="Trebuchet MS"/>
              </a:rPr>
              <a:t>Embed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generation,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search,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36448" y="1642872"/>
            <a:ext cx="9060815" cy="2350135"/>
            <a:chOff x="536448" y="1642872"/>
            <a:chExt cx="9060815" cy="2350135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1058" y="1971520"/>
              <a:ext cx="1375661" cy="28544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448" y="1642872"/>
              <a:ext cx="3758184" cy="23500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075" y="1704974"/>
              <a:ext cx="3575754" cy="2171758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775052" y="2313794"/>
            <a:ext cx="2933700" cy="90170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800" spc="-25" b="1">
                <a:solidFill>
                  <a:srgbClr val="7CE8F4"/>
                </a:solidFill>
                <a:latin typeface="Trebuchet MS"/>
                <a:cs typeface="Trebuchet MS"/>
              </a:rPr>
              <a:t>Jurassic-</a:t>
            </a:r>
            <a:r>
              <a:rPr dirty="0" sz="1800" spc="-50" b="1">
                <a:solidFill>
                  <a:srgbClr val="7CE8F4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1400"/>
              </a:lnSpc>
              <a:spcBef>
                <a:spcPts val="57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Contextual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answers,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summarization, paraphrasing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77240" y="1642872"/>
            <a:ext cx="7223759" cy="2350135"/>
            <a:chOff x="777240" y="1642872"/>
            <a:chExt cx="7223759" cy="2350135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240" y="1950896"/>
              <a:ext cx="1365521" cy="27916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5863" y="1642872"/>
              <a:ext cx="3755136" cy="235000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08122" y="1704974"/>
              <a:ext cx="3575754" cy="2171758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4483098" y="2313794"/>
            <a:ext cx="3011170" cy="90170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800" b="1">
                <a:solidFill>
                  <a:srgbClr val="7CE8F4"/>
                </a:solidFill>
                <a:latin typeface="Trebuchet MS"/>
                <a:cs typeface="Trebuchet MS"/>
              </a:rPr>
              <a:t>Claude</a:t>
            </a:r>
            <a:r>
              <a:rPr dirty="0" sz="1800" spc="-30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spc="-60" b="1">
                <a:solidFill>
                  <a:srgbClr val="7CE8F4"/>
                </a:solidFill>
                <a:latin typeface="Trebuchet MS"/>
                <a:cs typeface="Trebuchet MS"/>
              </a:rPr>
              <a:t>2.1</a:t>
            </a:r>
            <a:r>
              <a:rPr dirty="0" sz="1800" spc="-45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spc="60" b="1">
                <a:solidFill>
                  <a:srgbClr val="7CE8F4"/>
                </a:solidFill>
                <a:latin typeface="Trebuchet MS"/>
                <a:cs typeface="Trebuchet MS"/>
              </a:rPr>
              <a:t>&amp;</a:t>
            </a:r>
            <a:r>
              <a:rPr dirty="0" sz="1800" spc="-35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7CE8F4"/>
                </a:solidFill>
                <a:latin typeface="Trebuchet MS"/>
                <a:cs typeface="Trebuchet MS"/>
              </a:rPr>
              <a:t>Claude</a:t>
            </a:r>
            <a:r>
              <a:rPr dirty="0" sz="1800" spc="-30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7CE8F4"/>
                </a:solidFill>
                <a:latin typeface="Trebuchet MS"/>
                <a:cs typeface="Trebuchet MS"/>
              </a:rPr>
              <a:t>Instant</a:t>
            </a:r>
            <a:endParaRPr sz="1800">
              <a:latin typeface="Trebuchet MS"/>
              <a:cs typeface="Trebuchet MS"/>
            </a:endParaRPr>
          </a:p>
          <a:p>
            <a:pPr marL="12700" marR="111125">
              <a:lnSpc>
                <a:spcPct val="101400"/>
              </a:lnSpc>
              <a:spcBef>
                <a:spcPts val="57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Summarization,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reasoning,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writing,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coding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245864" y="1987295"/>
            <a:ext cx="3755390" cy="4337685"/>
            <a:chOff x="4245864" y="1987295"/>
            <a:chExt cx="3755390" cy="4337685"/>
          </a:xfrm>
        </p:grpSpPr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14088" y="1987295"/>
              <a:ext cx="1682495" cy="19202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45864" y="3971543"/>
              <a:ext cx="3755136" cy="235305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08122" y="4035319"/>
              <a:ext cx="3575754" cy="2171759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4483098" y="4633758"/>
            <a:ext cx="2484120" cy="70612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800" b="1">
                <a:solidFill>
                  <a:srgbClr val="7CE8F4"/>
                </a:solidFill>
                <a:latin typeface="Trebuchet MS"/>
                <a:cs typeface="Trebuchet MS"/>
              </a:rPr>
              <a:t>Stable</a:t>
            </a:r>
            <a:r>
              <a:rPr dirty="0" sz="1800" spc="70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7CE8F4"/>
                </a:solidFill>
                <a:latin typeface="Trebuchet MS"/>
                <a:cs typeface="Trebuchet MS"/>
              </a:rPr>
              <a:t>Diffusion</a:t>
            </a:r>
            <a:r>
              <a:rPr dirty="0" sz="1800" spc="75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7CE8F4"/>
                </a:solidFill>
                <a:latin typeface="Trebuchet MS"/>
                <a:cs typeface="Trebuchet MS"/>
              </a:rPr>
              <a:t>XL</a:t>
            </a:r>
            <a:r>
              <a:rPr dirty="0" sz="1800" spc="75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7CE8F4"/>
                </a:solidFill>
                <a:latin typeface="Trebuchet MS"/>
                <a:cs typeface="Trebuchet MS"/>
              </a:rPr>
              <a:t>1.0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High-quality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art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509016" y="3971544"/>
            <a:ext cx="5489575" cy="2353310"/>
            <a:chOff x="509016" y="3971544"/>
            <a:chExt cx="5489575" cy="2353310"/>
          </a:xfrm>
        </p:grpSpPr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61106" y="4192514"/>
              <a:ext cx="1537180" cy="50972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9016" y="3971544"/>
              <a:ext cx="3758184" cy="235305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3264" y="4035319"/>
              <a:ext cx="3575754" cy="2171759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748240" y="4633758"/>
            <a:ext cx="3119120" cy="70612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800" b="1">
                <a:solidFill>
                  <a:srgbClr val="7CE8F4"/>
                </a:solidFill>
                <a:latin typeface="Trebuchet MS"/>
                <a:cs typeface="Trebuchet MS"/>
              </a:rPr>
              <a:t>Llama</a:t>
            </a:r>
            <a:r>
              <a:rPr dirty="0" sz="1800" spc="85" b="1">
                <a:solidFill>
                  <a:srgbClr val="7CE8F4"/>
                </a:solidFill>
                <a:latin typeface="Trebuchet MS"/>
                <a:cs typeface="Trebuchet MS"/>
              </a:rPr>
              <a:t> </a:t>
            </a:r>
            <a:r>
              <a:rPr dirty="0" sz="1800" spc="-50" b="1">
                <a:solidFill>
                  <a:srgbClr val="7CE8F4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Dialogue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5875" y="4210242"/>
            <a:ext cx="1165019" cy="509728"/>
          </a:xfrm>
          <a:prstGeom prst="rect">
            <a:avLst/>
          </a:prstGeom>
        </p:spPr>
      </p:pic>
      <p:sp>
        <p:nvSpPr>
          <p:cNvPr id="34" name="object 3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55"/>
              <a:t>5</a:t>
            </a:fld>
          </a:p>
        </p:txBody>
      </p:sp>
      <p:sp>
        <p:nvSpPr>
          <p:cNvPr id="35" name="object 3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59124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Conclusion</a:t>
            </a:r>
            <a:r>
              <a:rPr dirty="0" spc="-315"/>
              <a:t> </a:t>
            </a:r>
            <a:r>
              <a:rPr dirty="0"/>
              <a:t>and</a:t>
            </a:r>
            <a:r>
              <a:rPr dirty="0" spc="-310"/>
              <a:t> </a:t>
            </a:r>
            <a:r>
              <a:rPr dirty="0" spc="-165"/>
              <a:t>next</a:t>
            </a:r>
            <a:r>
              <a:rPr dirty="0" spc="-315"/>
              <a:t> </a:t>
            </a:r>
            <a:r>
              <a:rPr dirty="0" spc="-10"/>
              <a:t>steps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2100" y="1382268"/>
            <a:ext cx="10226040" cy="4234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2240" indent="-130175">
              <a:lnSpc>
                <a:spcPct val="100000"/>
              </a:lnSpc>
              <a:spcBef>
                <a:spcPts val="100"/>
              </a:spcBef>
              <a:buSzPct val="87500"/>
              <a:buFont typeface="Arial MT"/>
              <a:buChar char="•"/>
              <a:tabLst>
                <a:tab pos="142875" algn="l"/>
              </a:tabLst>
            </a:pP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Evaluating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2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private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best</a:t>
            </a:r>
            <a:endParaRPr sz="3200">
              <a:latin typeface="Trebuchet MS"/>
              <a:cs typeface="Trebuchet MS"/>
            </a:endParaRPr>
          </a:p>
          <a:p>
            <a:pPr marL="142240" indent="-130175">
              <a:lnSpc>
                <a:spcPct val="100000"/>
              </a:lnSpc>
              <a:spcBef>
                <a:spcPts val="2665"/>
              </a:spcBef>
              <a:buSzPct val="87500"/>
              <a:buFont typeface="Arial MT"/>
              <a:buChar char="•"/>
              <a:tabLst>
                <a:tab pos="142875" algn="l"/>
              </a:tabLst>
            </a:pP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Evaluating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weaved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life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cycle</a:t>
            </a:r>
            <a:endParaRPr sz="3200">
              <a:latin typeface="Trebuchet MS"/>
              <a:cs typeface="Trebuchet MS"/>
            </a:endParaRPr>
          </a:p>
          <a:p>
            <a:pPr marL="142240" indent="-130175">
              <a:lnSpc>
                <a:spcPct val="100000"/>
              </a:lnSpc>
              <a:spcBef>
                <a:spcPts val="2540"/>
              </a:spcBef>
              <a:buSzPct val="87500"/>
              <a:buFont typeface="Arial MT"/>
              <a:buChar char="•"/>
              <a:tabLst>
                <a:tab pos="142875" algn="l"/>
              </a:tabLst>
            </a:pPr>
            <a:r>
              <a:rPr dirty="0" sz="3200" spc="50">
                <a:solidFill>
                  <a:srgbClr val="FFFFFF"/>
                </a:solidFill>
                <a:latin typeface="Trebuchet MS"/>
                <a:cs typeface="Trebuchet MS"/>
              </a:rPr>
              <a:t>Automated</a:t>
            </a:r>
            <a:r>
              <a:rPr dirty="0" sz="32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tests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Trebuchet MS"/>
                <a:cs typeface="Trebuchet MS"/>
              </a:rPr>
              <a:t>pays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off</a:t>
            </a:r>
            <a:endParaRPr sz="3200">
              <a:latin typeface="Trebuchet MS"/>
              <a:cs typeface="Trebuchet MS"/>
            </a:endParaRPr>
          </a:p>
          <a:p>
            <a:pPr marL="12700" marR="5080" indent="130175">
              <a:lnSpc>
                <a:spcPts val="3410"/>
              </a:lnSpc>
              <a:spcBef>
                <a:spcPts val="3135"/>
              </a:spcBef>
              <a:buSzPct val="87500"/>
              <a:buFont typeface="Arial MT"/>
              <a:buChar char="•"/>
              <a:tabLst>
                <a:tab pos="142875" algn="l"/>
              </a:tabLst>
            </a:pP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Evaluation!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5">
                <a:solidFill>
                  <a:srgbClr val="FFFFFF"/>
                </a:solidFill>
                <a:latin typeface="Trebuchet MS"/>
                <a:cs typeface="Trebuchet MS"/>
              </a:rPr>
              <a:t>UI: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Bedrock/SageMaker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studio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9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Trebuchet MS"/>
                <a:cs typeface="Trebuchet MS"/>
              </a:rPr>
              <a:t>Python FMEval/FM-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Leaderboarder</a:t>
            </a:r>
            <a:endParaRPr sz="3200">
              <a:latin typeface="Trebuchet MS"/>
              <a:cs typeface="Trebuchet MS"/>
            </a:endParaRPr>
          </a:p>
          <a:p>
            <a:pPr marL="142240" indent="-130175">
              <a:lnSpc>
                <a:spcPct val="100000"/>
              </a:lnSpc>
              <a:spcBef>
                <a:spcPts val="2620"/>
              </a:spcBef>
              <a:buSzPct val="87500"/>
              <a:buFont typeface="Arial MT"/>
              <a:buChar char="•"/>
              <a:tabLst>
                <a:tab pos="142875" algn="l"/>
              </a:tabLst>
            </a:pP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still</a:t>
            </a:r>
            <a:r>
              <a:rPr dirty="0" sz="3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Trebuchet MS"/>
                <a:cs typeface="Trebuchet MS"/>
              </a:rPr>
              <a:t>Day-</a:t>
            </a:r>
            <a:r>
              <a:rPr dirty="0" sz="3200" spc="18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keep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3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FFFFFF"/>
                </a:solidFill>
                <a:latin typeface="Trebuchet MS"/>
                <a:cs typeface="Trebuchet MS"/>
              </a:rPr>
              <a:t>playing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235203"/>
            <a:ext cx="34740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</a:t>
            </a:r>
            <a:r>
              <a:rPr dirty="0" spc="-335"/>
              <a:t> </a:t>
            </a:r>
            <a:r>
              <a:rPr dirty="0" spc="-125"/>
              <a:t>resources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5463" y="3541566"/>
            <a:ext cx="3302000" cy="331643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9752" y="3582522"/>
            <a:ext cx="3312495" cy="327547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92100" y="934357"/>
            <a:ext cx="3343910" cy="231330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algn="ctr" marR="315595">
              <a:lnSpc>
                <a:spcPct val="100000"/>
              </a:lnSpc>
              <a:spcBef>
                <a:spcPts val="850"/>
              </a:spcBef>
            </a:pPr>
            <a:r>
              <a:rPr dirty="0" sz="3600" b="1">
                <a:solidFill>
                  <a:srgbClr val="5600C2"/>
                </a:solidFill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ts val="3000"/>
              </a:lnSpc>
              <a:spcBef>
                <a:spcPts val="985"/>
              </a:spcBef>
            </a:pP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FM-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Leaderboarder (Available</a:t>
            </a:r>
            <a:r>
              <a:rPr dirty="0" sz="28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2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March) </a:t>
            </a:r>
            <a:r>
              <a:rPr dirty="0" u="sng" sz="2800" spc="-2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https://bit.ly/3Iic9M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27052" y="852931"/>
            <a:ext cx="3632200" cy="264604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algn="ctr" marR="556260">
              <a:lnSpc>
                <a:spcPct val="100000"/>
              </a:lnSpc>
              <a:spcBef>
                <a:spcPts val="1250"/>
              </a:spcBef>
            </a:pPr>
            <a:r>
              <a:rPr dirty="0" sz="3600" b="1">
                <a:solidFill>
                  <a:srgbClr val="5600C2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89800"/>
              </a:lnSpc>
              <a:spcBef>
                <a:spcPts val="1150"/>
              </a:spcBef>
            </a:pPr>
            <a:r>
              <a:rPr dirty="0" u="sng" sz="26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What’s</a:t>
            </a:r>
            <a:r>
              <a:rPr dirty="0" u="sng" sz="2600" spc="-9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the</a:t>
            </a:r>
            <a:r>
              <a:rPr dirty="0" u="sng" sz="2600" spc="-9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Best</a:t>
            </a:r>
            <a:r>
              <a:rPr dirty="0" u="sng" sz="2600" spc="-8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 spc="13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LLM</a:t>
            </a:r>
            <a:r>
              <a:rPr dirty="0" u="sng" sz="2600" spc="-8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 spc="-2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for</a:t>
            </a:r>
            <a:r>
              <a:rPr dirty="0" sz="2600" spc="-25">
                <a:solidFill>
                  <a:srgbClr val="2E77FA"/>
                </a:solidFill>
                <a:latin typeface="Trebuchet MS"/>
                <a:cs typeface="Trebuchet MS"/>
              </a:rPr>
              <a:t> </a:t>
            </a:r>
            <a:r>
              <a:rPr dirty="0" u="sng" sz="26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Hebrew</a:t>
            </a:r>
            <a:r>
              <a:rPr dirty="0" u="sng" sz="2600" spc="-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Classification?</a:t>
            </a:r>
            <a:r>
              <a:rPr dirty="0" u="sng" sz="2600" spc="-1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 spc="29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–</a:t>
            </a:r>
            <a:r>
              <a:rPr dirty="0" sz="2600" spc="290">
                <a:solidFill>
                  <a:srgbClr val="2E77FA"/>
                </a:solidFill>
                <a:latin typeface="Trebuchet MS"/>
                <a:cs typeface="Trebuchet MS"/>
              </a:rPr>
              <a:t> </a:t>
            </a:r>
            <a:r>
              <a:rPr dirty="0" u="sng" sz="2600" spc="9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Blog</a:t>
            </a:r>
            <a:r>
              <a:rPr dirty="0" u="sng" sz="2600" spc="-9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 spc="5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and</a:t>
            </a:r>
            <a:r>
              <a:rPr dirty="0" u="sng" sz="2600" spc="-9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code</a:t>
            </a:r>
            <a:r>
              <a:rPr dirty="0" u="sng" sz="2600" spc="-9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 spc="-1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example</a:t>
            </a:r>
            <a:r>
              <a:rPr dirty="0" sz="2600" spc="-10">
                <a:solidFill>
                  <a:srgbClr val="2E77FA"/>
                </a:solidFill>
                <a:latin typeface="Trebuchet MS"/>
                <a:cs typeface="Trebuchet MS"/>
              </a:rPr>
              <a:t> </a:t>
            </a:r>
            <a:r>
              <a:rPr dirty="0" u="sng" sz="26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for</a:t>
            </a:r>
            <a:r>
              <a:rPr dirty="0" u="sng" sz="2600" spc="16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benchmarking</a:t>
            </a:r>
            <a:r>
              <a:rPr dirty="0" u="sng" sz="2600" spc="17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 spc="-5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a</a:t>
            </a:r>
            <a:r>
              <a:rPr dirty="0" sz="2600" spc="-50">
                <a:solidFill>
                  <a:srgbClr val="2E77FA"/>
                </a:solidFill>
                <a:latin typeface="Trebuchet MS"/>
                <a:cs typeface="Trebuchet MS"/>
              </a:rPr>
              <a:t> </a:t>
            </a:r>
            <a:r>
              <a:rPr dirty="0" u="sng" sz="2600" spc="-1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classification</a:t>
            </a:r>
            <a:r>
              <a:rPr dirty="0" u="sng" sz="2600" spc="-1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use</a:t>
            </a:r>
            <a:r>
              <a:rPr dirty="0" u="sng" sz="2600" spc="-9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600" spc="-2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case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624378" y="987479"/>
            <a:ext cx="3211830" cy="151701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algn="ctr" marR="214629">
              <a:lnSpc>
                <a:spcPct val="100000"/>
              </a:lnSpc>
              <a:spcBef>
                <a:spcPts val="695"/>
              </a:spcBef>
            </a:pPr>
            <a:r>
              <a:rPr dirty="0" sz="3600" b="1">
                <a:solidFill>
                  <a:srgbClr val="5600C2"/>
                </a:solidFill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ts val="3000"/>
              </a:lnSpc>
              <a:spcBef>
                <a:spcPts val="865"/>
              </a:spcBef>
            </a:pPr>
            <a:r>
              <a:rPr dirty="0" u="sng" sz="28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Twitch</a:t>
            </a:r>
            <a:r>
              <a:rPr dirty="0" u="sng" sz="2800" spc="-13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800" spc="11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on</a:t>
            </a:r>
            <a:r>
              <a:rPr dirty="0" u="sng" sz="2800" spc="-13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800" spc="15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HELM</a:t>
            </a:r>
            <a:r>
              <a:rPr dirty="0" u="sng" sz="2800" spc="-14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800" spc="-2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for</a:t>
            </a:r>
            <a:r>
              <a:rPr dirty="0" sz="2800" spc="-25">
                <a:solidFill>
                  <a:srgbClr val="2E77FA"/>
                </a:solidFill>
                <a:latin typeface="Trebuchet MS"/>
                <a:cs typeface="Trebuchet MS"/>
              </a:rPr>
              <a:t> </a:t>
            </a:r>
            <a:r>
              <a:rPr dirty="0" u="sng" sz="28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your</a:t>
            </a:r>
            <a:r>
              <a:rPr dirty="0" u="sng" sz="2800" spc="-15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800" spc="9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own</a:t>
            </a:r>
            <a:r>
              <a:rPr dirty="0" u="sng" sz="2800" spc="-2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80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use</a:t>
            </a:r>
            <a:r>
              <a:rPr dirty="0" u="sng" sz="2800" spc="-3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2800" spc="-20">
                <a:solidFill>
                  <a:srgbClr val="2E77FA"/>
                </a:solidFill>
                <a:uFill>
                  <a:solidFill>
                    <a:srgbClr val="2E77FA"/>
                  </a:solidFill>
                </a:uFill>
                <a:latin typeface="Trebuchet MS"/>
                <a:cs typeface="Trebuchet MS"/>
              </a:rPr>
              <a:t>case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4535" y="3541567"/>
            <a:ext cx="3327397" cy="3316432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531" y="1663700"/>
            <a:ext cx="424243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0"/>
              <a:t>Thank</a:t>
            </a:r>
            <a:r>
              <a:rPr dirty="0" sz="6600" spc="-925"/>
              <a:t> </a:t>
            </a:r>
            <a:r>
              <a:rPr dirty="0" sz="6600" spc="-75"/>
              <a:t>you!</a:t>
            </a:r>
            <a:endParaRPr sz="6600"/>
          </a:p>
        </p:txBody>
      </p:sp>
      <p:grpSp>
        <p:nvGrpSpPr>
          <p:cNvPr id="4" name="object 4" descr=""/>
          <p:cNvGrpSpPr/>
          <p:nvPr/>
        </p:nvGrpSpPr>
        <p:grpSpPr>
          <a:xfrm>
            <a:off x="292500" y="1872748"/>
            <a:ext cx="11899900" cy="4775835"/>
            <a:chOff x="292500" y="1872748"/>
            <a:chExt cx="11899900" cy="477583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500" y="6428661"/>
              <a:ext cx="388817" cy="21959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232650" y="1872748"/>
              <a:ext cx="833119" cy="833119"/>
            </a:xfrm>
            <a:custGeom>
              <a:avLst/>
              <a:gdLst/>
              <a:ahLst/>
              <a:cxnLst/>
              <a:rect l="l" t="t" r="r" b="b"/>
              <a:pathLst>
                <a:path w="833120" h="833119">
                  <a:moveTo>
                    <a:pt x="416429" y="0"/>
                  </a:moveTo>
                  <a:lnTo>
                    <a:pt x="367864" y="2801"/>
                  </a:lnTo>
                  <a:lnTo>
                    <a:pt x="320946" y="10998"/>
                  </a:lnTo>
                  <a:lnTo>
                    <a:pt x="275985" y="24277"/>
                  </a:lnTo>
                  <a:lnTo>
                    <a:pt x="233294" y="42326"/>
                  </a:lnTo>
                  <a:lnTo>
                    <a:pt x="193186" y="64832"/>
                  </a:lnTo>
                  <a:lnTo>
                    <a:pt x="155974" y="91484"/>
                  </a:lnTo>
                  <a:lnTo>
                    <a:pt x="121969" y="121969"/>
                  </a:lnTo>
                  <a:lnTo>
                    <a:pt x="91485" y="155973"/>
                  </a:lnTo>
                  <a:lnTo>
                    <a:pt x="64833" y="193186"/>
                  </a:lnTo>
                  <a:lnTo>
                    <a:pt x="42326" y="233293"/>
                  </a:lnTo>
                  <a:lnTo>
                    <a:pt x="24277" y="275984"/>
                  </a:lnTo>
                  <a:lnTo>
                    <a:pt x="10998" y="320945"/>
                  </a:lnTo>
                  <a:lnTo>
                    <a:pt x="2801" y="367864"/>
                  </a:lnTo>
                  <a:lnTo>
                    <a:pt x="0" y="416429"/>
                  </a:lnTo>
                  <a:lnTo>
                    <a:pt x="2801" y="464993"/>
                  </a:lnTo>
                  <a:lnTo>
                    <a:pt x="10998" y="511912"/>
                  </a:lnTo>
                  <a:lnTo>
                    <a:pt x="24277" y="556873"/>
                  </a:lnTo>
                  <a:lnTo>
                    <a:pt x="42326" y="599564"/>
                  </a:lnTo>
                  <a:lnTo>
                    <a:pt x="64833" y="639672"/>
                  </a:lnTo>
                  <a:lnTo>
                    <a:pt x="91485" y="676884"/>
                  </a:lnTo>
                  <a:lnTo>
                    <a:pt x="121969" y="710889"/>
                  </a:lnTo>
                  <a:lnTo>
                    <a:pt x="155974" y="741373"/>
                  </a:lnTo>
                  <a:lnTo>
                    <a:pt x="193186" y="768025"/>
                  </a:lnTo>
                  <a:lnTo>
                    <a:pt x="233294" y="790532"/>
                  </a:lnTo>
                  <a:lnTo>
                    <a:pt x="275985" y="808581"/>
                  </a:lnTo>
                  <a:lnTo>
                    <a:pt x="320946" y="821860"/>
                  </a:lnTo>
                  <a:lnTo>
                    <a:pt x="367864" y="830056"/>
                  </a:lnTo>
                  <a:lnTo>
                    <a:pt x="416429" y="832858"/>
                  </a:lnTo>
                  <a:lnTo>
                    <a:pt x="464993" y="830056"/>
                  </a:lnTo>
                  <a:lnTo>
                    <a:pt x="511912" y="821860"/>
                  </a:lnTo>
                  <a:lnTo>
                    <a:pt x="556873" y="808581"/>
                  </a:lnTo>
                  <a:lnTo>
                    <a:pt x="599564" y="790532"/>
                  </a:lnTo>
                  <a:lnTo>
                    <a:pt x="639672" y="768025"/>
                  </a:lnTo>
                  <a:lnTo>
                    <a:pt x="676885" y="741373"/>
                  </a:lnTo>
                  <a:lnTo>
                    <a:pt x="710889" y="710889"/>
                  </a:lnTo>
                  <a:lnTo>
                    <a:pt x="741374" y="676884"/>
                  </a:lnTo>
                  <a:lnTo>
                    <a:pt x="768026" y="639672"/>
                  </a:lnTo>
                  <a:lnTo>
                    <a:pt x="790533" y="599564"/>
                  </a:lnTo>
                  <a:lnTo>
                    <a:pt x="808582" y="556873"/>
                  </a:lnTo>
                  <a:lnTo>
                    <a:pt x="821861" y="511912"/>
                  </a:lnTo>
                  <a:lnTo>
                    <a:pt x="830058" y="464993"/>
                  </a:lnTo>
                  <a:lnTo>
                    <a:pt x="832859" y="416429"/>
                  </a:lnTo>
                  <a:lnTo>
                    <a:pt x="830058" y="367864"/>
                  </a:lnTo>
                  <a:lnTo>
                    <a:pt x="821861" y="320945"/>
                  </a:lnTo>
                  <a:lnTo>
                    <a:pt x="808582" y="275984"/>
                  </a:lnTo>
                  <a:lnTo>
                    <a:pt x="790533" y="233293"/>
                  </a:lnTo>
                  <a:lnTo>
                    <a:pt x="768026" y="193186"/>
                  </a:lnTo>
                  <a:lnTo>
                    <a:pt x="741374" y="155973"/>
                  </a:lnTo>
                  <a:lnTo>
                    <a:pt x="710889" y="121969"/>
                  </a:lnTo>
                  <a:lnTo>
                    <a:pt x="676885" y="91484"/>
                  </a:lnTo>
                  <a:lnTo>
                    <a:pt x="639672" y="64832"/>
                  </a:lnTo>
                  <a:lnTo>
                    <a:pt x="599564" y="42326"/>
                  </a:lnTo>
                  <a:lnTo>
                    <a:pt x="556873" y="24277"/>
                  </a:lnTo>
                  <a:lnTo>
                    <a:pt x="511912" y="10998"/>
                  </a:lnTo>
                  <a:lnTo>
                    <a:pt x="464993" y="2801"/>
                  </a:lnTo>
                  <a:lnTo>
                    <a:pt x="416429" y="0"/>
                  </a:lnTo>
                  <a:close/>
                </a:path>
              </a:pathLst>
            </a:custGeom>
            <a:solidFill>
              <a:srgbClr val="0A69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7644" y="1872748"/>
              <a:ext cx="4554354" cy="83285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637645" y="1872748"/>
            <a:ext cx="4554855" cy="833119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1139825" marR="505459">
              <a:lnSpc>
                <a:spcPts val="1900"/>
              </a:lnSpc>
              <a:spcBef>
                <a:spcPts val="120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Please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complete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session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survey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mobile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510271" y="1767839"/>
            <a:ext cx="4681855" cy="4744085"/>
            <a:chOff x="7510271" y="1767839"/>
            <a:chExt cx="4681855" cy="474408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0271" y="1767839"/>
              <a:ext cx="1042416" cy="104241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1999" y="2701447"/>
              <a:ext cx="3810000" cy="380999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419100" y="5101844"/>
            <a:ext cx="5091430" cy="11531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Gili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Nachum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Principal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AI/ML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Solutions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Architect,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ISRAEL,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 sz="1800" spc="-10" i="1">
                <a:solidFill>
                  <a:srgbClr val="FFFFFF"/>
                </a:solidFill>
                <a:latin typeface="Trebuchet MS"/>
                <a:cs typeface="Trebuchet MS"/>
                <a:hlinkClick r:id="rId7"/>
              </a:rPr>
              <a:t>www.linkedin.com/in/gilinachum/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19"/>
              </a:lnSpc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1088839" y="6466192"/>
            <a:ext cx="2847975" cy="132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30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Common</a:t>
            </a:r>
            <a:r>
              <a:rPr dirty="0" spc="-295"/>
              <a:t> </a:t>
            </a:r>
            <a:r>
              <a:rPr dirty="0" spc="-90"/>
              <a:t>approaches</a:t>
            </a:r>
            <a:r>
              <a:rPr dirty="0" spc="-300"/>
              <a:t> </a:t>
            </a:r>
            <a:r>
              <a:rPr dirty="0" spc="-60"/>
              <a:t>for</a:t>
            </a:r>
            <a:r>
              <a:rPr dirty="0" spc="-290"/>
              <a:t> </a:t>
            </a:r>
            <a:r>
              <a:rPr dirty="0"/>
              <a:t>adapting</a:t>
            </a:r>
            <a:r>
              <a:rPr dirty="0" spc="-290"/>
              <a:t> </a:t>
            </a:r>
            <a:r>
              <a:rPr dirty="0" spc="-25"/>
              <a:t>FMs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4361" y="4293869"/>
            <a:ext cx="1786088" cy="141731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076375" y="4702555"/>
            <a:ext cx="126174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226695">
              <a:lnSpc>
                <a:spcPts val="2110"/>
              </a:lnSpc>
              <a:spcBef>
                <a:spcPts val="21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Prompt engineering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7022" y="3541394"/>
            <a:ext cx="1786087" cy="216979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320146" y="4053332"/>
            <a:ext cx="124015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Retrieval Augmented Generation (RAG)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9682" y="2672714"/>
            <a:ext cx="1786087" cy="30384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411519" y="3754628"/>
            <a:ext cx="1522730" cy="845819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ctr"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Customization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125"/>
              </a:lnSpc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fine-tuning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12341" y="1200150"/>
            <a:ext cx="1786088" cy="451103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678311" y="3157220"/>
            <a:ext cx="145351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58775" marR="5080" indent="-346075">
              <a:lnSpc>
                <a:spcPts val="2090"/>
              </a:lnSpc>
              <a:spcBef>
                <a:spcPts val="22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scratch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413510" y="909306"/>
            <a:ext cx="9374505" cy="5187950"/>
          </a:xfrm>
          <a:custGeom>
            <a:avLst/>
            <a:gdLst/>
            <a:ahLst/>
            <a:cxnLst/>
            <a:rect l="l" t="t" r="r" b="b"/>
            <a:pathLst>
              <a:path w="9374505" h="5187950">
                <a:moveTo>
                  <a:pt x="9374200" y="142875"/>
                </a:moveTo>
                <a:lnTo>
                  <a:pt x="9367050" y="128587"/>
                </a:lnTo>
                <a:lnTo>
                  <a:pt x="9302763" y="0"/>
                </a:lnTo>
                <a:lnTo>
                  <a:pt x="9231325" y="142875"/>
                </a:lnTo>
                <a:lnTo>
                  <a:pt x="9288462" y="142875"/>
                </a:lnTo>
                <a:lnTo>
                  <a:pt x="9288462" y="5101933"/>
                </a:lnTo>
                <a:lnTo>
                  <a:pt x="142875" y="5101933"/>
                </a:lnTo>
                <a:lnTo>
                  <a:pt x="142875" y="5044783"/>
                </a:lnTo>
                <a:lnTo>
                  <a:pt x="0" y="5116220"/>
                </a:lnTo>
                <a:lnTo>
                  <a:pt x="142875" y="5187658"/>
                </a:lnTo>
                <a:lnTo>
                  <a:pt x="142875" y="5130508"/>
                </a:lnTo>
                <a:lnTo>
                  <a:pt x="9288462" y="5130508"/>
                </a:lnTo>
                <a:lnTo>
                  <a:pt x="9288462" y="5133975"/>
                </a:lnTo>
                <a:lnTo>
                  <a:pt x="9317037" y="5133975"/>
                </a:lnTo>
                <a:lnTo>
                  <a:pt x="9317037" y="142875"/>
                </a:lnTo>
                <a:lnTo>
                  <a:pt x="9374200" y="142875"/>
                </a:lnTo>
                <a:close/>
              </a:path>
            </a:pathLst>
          </a:custGeom>
          <a:solidFill>
            <a:srgbClr val="FF28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0867342" y="3258820"/>
            <a:ext cx="1115695" cy="75120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69545" marR="5080" indent="-157480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Complexity, quality,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©</a:t>
            </a:r>
            <a:r>
              <a:rPr dirty="0" spc="5"/>
              <a:t> </a:t>
            </a:r>
            <a:r>
              <a:rPr dirty="0"/>
              <a:t>2023,</a:t>
            </a:r>
            <a:r>
              <a:rPr dirty="0" spc="10"/>
              <a:t> </a:t>
            </a:r>
            <a:r>
              <a:rPr dirty="0"/>
              <a:t>Amazon</a:t>
            </a:r>
            <a:r>
              <a:rPr dirty="0" spc="10"/>
              <a:t> </a:t>
            </a:r>
            <a:r>
              <a:rPr dirty="0"/>
              <a:t>Web</a:t>
            </a:r>
            <a:r>
              <a:rPr dirty="0" spc="10"/>
              <a:t> </a:t>
            </a:r>
            <a:r>
              <a:rPr dirty="0" spc="-10"/>
              <a:t>Services,</a:t>
            </a:r>
            <a:r>
              <a:rPr dirty="0" spc="10"/>
              <a:t> </a:t>
            </a:r>
            <a:r>
              <a:rPr dirty="0" spc="-20"/>
              <a:t>Inc.</a:t>
            </a:r>
            <a:r>
              <a:rPr dirty="0" spc="10"/>
              <a:t> </a:t>
            </a:r>
            <a:r>
              <a:rPr dirty="0"/>
              <a:t>or</a:t>
            </a:r>
            <a:r>
              <a:rPr dirty="0" spc="15"/>
              <a:t> </a:t>
            </a:r>
            <a:r>
              <a:rPr dirty="0" spc="-10"/>
              <a:t>its</a:t>
            </a:r>
            <a:r>
              <a:rPr dirty="0" spc="5"/>
              <a:t> </a:t>
            </a:r>
            <a:r>
              <a:rPr dirty="0" spc="-20"/>
              <a:t>affiliates.</a:t>
            </a:r>
            <a:r>
              <a:rPr dirty="0" spc="10"/>
              <a:t> </a:t>
            </a:r>
            <a:r>
              <a:rPr dirty="0"/>
              <a:t>All</a:t>
            </a:r>
            <a:r>
              <a:rPr dirty="0" spc="15"/>
              <a:t> </a:t>
            </a:r>
            <a:r>
              <a:rPr dirty="0"/>
              <a:t>rights</a:t>
            </a:r>
            <a:r>
              <a:rPr dirty="0" spc="5"/>
              <a:t> </a:t>
            </a:r>
            <a:r>
              <a:rPr dirty="0" spc="-10"/>
              <a:t>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2024-12-15T15:17:51Z</dcterms:created>
  <dcterms:modified xsi:type="dcterms:W3CDTF">2024-12-15T15:17:51Z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2024-07-28T00:00:00Z</vt:filetime>
  </property>
  <property fmtid="{D5CDD505-2E9C-101B-9397-08002B2CF9AE}" pid="3" name="LastSaved">
    <vt:filetime>2024-12-15T00:00:00Z</vt:filetime>
  </property>
  <property fmtid="{D5CDD505-2E9C-101B-9397-08002B2CF9AE}" pid="4" name="Producer">
    <vt:lpwstr>macOS Version 14.4.1 (Build 23E224) Quartz PDFContext</vt:lpwstr>
  </property>
</Properties>
</file>